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CFCF"/>
    <a:srgbClr val="E8E8E8"/>
    <a:srgbClr val="D78A36"/>
    <a:srgbClr val="739000"/>
    <a:srgbClr val="739200"/>
    <a:srgbClr val="A5D200"/>
    <a:srgbClr val="6A8600"/>
    <a:srgbClr val="B2E200"/>
    <a:srgbClr val="D8531D"/>
    <a:srgbClr val="8DB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B74C-4E67-402B-BFEC-23F3E4BE1495}" type="datetimeFigureOut">
              <a:rPr lang="en-AU" smtClean="0"/>
              <a:t>23/03/2018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FC83-83DA-43A1-B8B9-8134C42AE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6380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B74C-4E67-402B-BFEC-23F3E4BE1495}" type="datetimeFigureOut">
              <a:rPr lang="en-AU" smtClean="0"/>
              <a:t>23/03/2018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FC83-83DA-43A1-B8B9-8134C42AE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5755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B74C-4E67-402B-BFEC-23F3E4BE1495}" type="datetimeFigureOut">
              <a:rPr lang="en-AU" smtClean="0"/>
              <a:t>23/03/2018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FC83-83DA-43A1-B8B9-8134C42AE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872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B74C-4E67-402B-BFEC-23F3E4BE1495}" type="datetimeFigureOut">
              <a:rPr lang="en-AU" smtClean="0"/>
              <a:t>23/03/2018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FC83-83DA-43A1-B8B9-8134C42AE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036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B74C-4E67-402B-BFEC-23F3E4BE1495}" type="datetimeFigureOut">
              <a:rPr lang="en-AU" smtClean="0"/>
              <a:t>23/03/2018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FC83-83DA-43A1-B8B9-8134C42AE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9701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B74C-4E67-402B-BFEC-23F3E4BE1495}" type="datetimeFigureOut">
              <a:rPr lang="en-AU" smtClean="0"/>
              <a:t>23/03/2018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FC83-83DA-43A1-B8B9-8134C42AE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120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B74C-4E67-402B-BFEC-23F3E4BE1495}" type="datetimeFigureOut">
              <a:rPr lang="en-AU" smtClean="0"/>
              <a:t>23/03/2018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FC83-83DA-43A1-B8B9-8134C42AE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054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B74C-4E67-402B-BFEC-23F3E4BE1495}" type="datetimeFigureOut">
              <a:rPr lang="en-AU" smtClean="0"/>
              <a:t>23/03/2018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FC83-83DA-43A1-B8B9-8134C42AE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2868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B74C-4E67-402B-BFEC-23F3E4BE1495}" type="datetimeFigureOut">
              <a:rPr lang="en-AU" smtClean="0"/>
              <a:t>23/03/2018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FC83-83DA-43A1-B8B9-8134C42AE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773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B74C-4E67-402B-BFEC-23F3E4BE1495}" type="datetimeFigureOut">
              <a:rPr lang="en-AU" smtClean="0"/>
              <a:t>23/03/2018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FC83-83DA-43A1-B8B9-8134C42AE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552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B74C-4E67-402B-BFEC-23F3E4BE1495}" type="datetimeFigureOut">
              <a:rPr lang="en-AU" smtClean="0"/>
              <a:t>23/03/2018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FC83-83DA-43A1-B8B9-8134C42AE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96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5B74C-4E67-402B-BFEC-23F3E4BE1495}" type="datetimeFigureOut">
              <a:rPr lang="en-AU" smtClean="0"/>
              <a:t>23/03/2018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3FC83-83DA-43A1-B8B9-8134C42AE1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6369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8E8E8">
                <a:alpha val="50000"/>
              </a:srgbClr>
            </a:gs>
            <a:gs pos="34000">
              <a:schemeClr val="bg1"/>
            </a:gs>
            <a:gs pos="62000">
              <a:schemeClr val="bg1"/>
            </a:gs>
            <a:gs pos="100000">
              <a:srgbClr val="CFCFCF">
                <a:alpha val="49804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963954" y="0"/>
            <a:ext cx="4264092" cy="6849455"/>
          </a:xfrm>
          <a:prstGeom prst="rect">
            <a:avLst/>
          </a:prstGeom>
          <a:gradFill flip="none" rotWithShape="1">
            <a:gsLst>
              <a:gs pos="0">
                <a:srgbClr val="E8E8E8">
                  <a:alpha val="50000"/>
                </a:srgbClr>
              </a:gs>
              <a:gs pos="34000">
                <a:schemeClr val="bg1"/>
              </a:gs>
              <a:gs pos="62000">
                <a:schemeClr val="bg1"/>
              </a:gs>
              <a:gs pos="100000">
                <a:srgbClr val="E8E8E8">
                  <a:alpha val="50000"/>
                </a:srgbClr>
              </a:gs>
            </a:gsLst>
            <a:lin ang="10800000" scaled="1"/>
            <a:tileRect/>
          </a:gradFill>
          <a:ln>
            <a:solidFill>
              <a:schemeClr val="bg2">
                <a:lumMod val="9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AE229B-C1F9-440F-9B99-1F8061BBDE3E}"/>
              </a:ext>
            </a:extLst>
          </p:cNvPr>
          <p:cNvSpPr/>
          <p:nvPr/>
        </p:nvSpPr>
        <p:spPr>
          <a:xfrm>
            <a:off x="1253189" y="42716"/>
            <a:ext cx="1380506" cy="40011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0"/>
                <a:solidFill>
                  <a:srgbClr val="739200"/>
                </a:solidFill>
                <a:latin typeface="Source Sans Pro" panose="020B0503030403020204" pitchFamily="34" charset="0"/>
              </a:rPr>
              <a:t>UNFREEZE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2C08A3-75CC-4CF3-9CC8-2B5140F775CD}"/>
              </a:ext>
            </a:extLst>
          </p:cNvPr>
          <p:cNvSpPr/>
          <p:nvPr/>
        </p:nvSpPr>
        <p:spPr>
          <a:xfrm>
            <a:off x="5525723" y="42716"/>
            <a:ext cx="11288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739200"/>
                </a:solidFill>
                <a:latin typeface="Source Sans Pro" panose="020B0503030403020204" pitchFamily="34" charset="0"/>
              </a:rPr>
              <a:t>CHANGE</a:t>
            </a:r>
            <a:endParaRPr lang="en-US" sz="2000" b="1" cap="none" spc="0" dirty="0">
              <a:ln w="0"/>
              <a:solidFill>
                <a:srgbClr val="739200"/>
              </a:solidFill>
              <a:latin typeface="Source Sans Pro" panose="020B0503030403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ED8EA7-6A4A-4692-BD64-624FA91565AB}"/>
              </a:ext>
            </a:extLst>
          </p:cNvPr>
          <p:cNvSpPr/>
          <p:nvPr/>
        </p:nvSpPr>
        <p:spPr>
          <a:xfrm>
            <a:off x="9582780" y="42716"/>
            <a:ext cx="134043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739200"/>
                </a:solidFill>
                <a:latin typeface="Source Sans Pro" panose="020B0503030403020204" pitchFamily="34" charset="0"/>
              </a:rPr>
              <a:t>RE</a:t>
            </a:r>
            <a:r>
              <a:rPr lang="en-US" sz="2000" b="1" cap="none" spc="0" dirty="0">
                <a:ln w="0"/>
                <a:solidFill>
                  <a:srgbClr val="739200"/>
                </a:solidFill>
                <a:latin typeface="Source Sans Pro" panose="020B0503030403020204" pitchFamily="34" charset="0"/>
              </a:rPr>
              <a:t>FREEZE</a:t>
            </a:r>
          </a:p>
        </p:txBody>
      </p:sp>
      <p:sp>
        <p:nvSpPr>
          <p:cNvPr id="14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250858" y="438253"/>
            <a:ext cx="3492000" cy="360000"/>
          </a:xfrm>
          <a:prstGeom prst="bevel">
            <a:avLst>
              <a:gd name="adj" fmla="val 0"/>
            </a:avLst>
          </a:prstGeom>
          <a:solidFill>
            <a:srgbClr val="D78A36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Why? Why now?</a:t>
            </a:r>
          </a:p>
        </p:txBody>
      </p:sp>
      <p:sp>
        <p:nvSpPr>
          <p:cNvPr id="18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4176743" y="438253"/>
            <a:ext cx="3854569" cy="360000"/>
          </a:xfrm>
          <a:prstGeom prst="bevel">
            <a:avLst>
              <a:gd name="adj" fmla="val 0"/>
            </a:avLst>
          </a:prstGeom>
          <a:solidFill>
            <a:srgbClr val="D78A36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Organizational Buy-In</a:t>
            </a:r>
          </a:p>
        </p:txBody>
      </p:sp>
      <p:sp>
        <p:nvSpPr>
          <p:cNvPr id="20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8469163" y="438253"/>
            <a:ext cx="3492000" cy="360000"/>
          </a:xfrm>
          <a:prstGeom prst="bevel">
            <a:avLst>
              <a:gd name="adj" fmla="val 0"/>
            </a:avLst>
          </a:prstGeom>
          <a:solidFill>
            <a:srgbClr val="D78A36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How we do this work?</a:t>
            </a:r>
          </a:p>
        </p:txBody>
      </p:sp>
      <p:sp>
        <p:nvSpPr>
          <p:cNvPr id="21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250858" y="881228"/>
            <a:ext cx="3492000" cy="504000"/>
          </a:xfrm>
          <a:prstGeom prst="bevel">
            <a:avLst>
              <a:gd name="adj" fmla="val 0"/>
            </a:avLst>
          </a:prstGeom>
          <a:solidFill>
            <a:srgbClr val="7390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  <a:spcBef>
                <a:spcPts val="600"/>
              </a:spcBef>
            </a:pPr>
            <a:r>
              <a:rPr lang="en-US" sz="1400" dirty="0">
                <a:latin typeface="Source Sans Pro" panose="020B0503030403020204" pitchFamily="34" charset="0"/>
              </a:rPr>
              <a:t>Leaders align  on value</a:t>
            </a:r>
            <a:br>
              <a:rPr lang="en-US" sz="1400" dirty="0">
                <a:latin typeface="Source Sans Pro" panose="020B0503030403020204" pitchFamily="34" charset="0"/>
              </a:rPr>
            </a:br>
            <a:r>
              <a:rPr lang="en-US" sz="1400" dirty="0">
                <a:latin typeface="Source Sans Pro" panose="020B0503030403020204" pitchFamily="34" charset="0"/>
              </a:rPr>
              <a:t>and attitude</a:t>
            </a:r>
          </a:p>
        </p:txBody>
      </p:sp>
      <p:sp>
        <p:nvSpPr>
          <p:cNvPr id="23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4176744" y="881228"/>
            <a:ext cx="1921576" cy="504000"/>
          </a:xfrm>
          <a:prstGeom prst="bevel">
            <a:avLst>
              <a:gd name="adj" fmla="val 0"/>
            </a:avLst>
          </a:prstGeom>
          <a:solidFill>
            <a:srgbClr val="7390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  <a:spcBef>
                <a:spcPts val="600"/>
              </a:spcBef>
            </a:pPr>
            <a:r>
              <a:rPr lang="en-US" sz="1400" dirty="0">
                <a:latin typeface="Source Sans Pro" panose="020B0503030403020204" pitchFamily="34" charset="0"/>
              </a:rPr>
              <a:t>Leaders transfer value and attitude</a:t>
            </a:r>
          </a:p>
        </p:txBody>
      </p:sp>
      <p:sp>
        <p:nvSpPr>
          <p:cNvPr id="24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6207821" y="881228"/>
            <a:ext cx="1823492" cy="504000"/>
          </a:xfrm>
          <a:prstGeom prst="bevel">
            <a:avLst>
              <a:gd name="adj" fmla="val 0"/>
            </a:avLst>
          </a:prstGeom>
          <a:solidFill>
            <a:srgbClr val="7390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  <a:spcAft>
                <a:spcPts val="600"/>
              </a:spcAft>
            </a:pPr>
            <a:r>
              <a:rPr lang="en-US" sz="1400" dirty="0">
                <a:latin typeface="Source Sans Pro" panose="020B0503030403020204" pitchFamily="34" charset="0"/>
              </a:rPr>
              <a:t>Leaders transfer value and attitude</a:t>
            </a:r>
          </a:p>
        </p:txBody>
      </p:sp>
      <p:sp>
        <p:nvSpPr>
          <p:cNvPr id="25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8469163" y="881228"/>
            <a:ext cx="3492000" cy="504000"/>
          </a:xfrm>
          <a:prstGeom prst="bevel">
            <a:avLst>
              <a:gd name="adj" fmla="val 0"/>
            </a:avLst>
          </a:prstGeom>
          <a:solidFill>
            <a:srgbClr val="7390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  <a:spcBef>
                <a:spcPts val="600"/>
              </a:spcBef>
            </a:pPr>
            <a:r>
              <a:rPr lang="en-US" sz="1400" dirty="0">
                <a:latin typeface="Source Sans Pro" panose="020B0503030403020204" pitchFamily="34" charset="0"/>
              </a:rPr>
              <a:t>Employees take on value </a:t>
            </a:r>
            <a:br>
              <a:rPr lang="en-US" sz="1400" dirty="0">
                <a:latin typeface="Source Sans Pro" panose="020B0503030403020204" pitchFamily="34" charset="0"/>
              </a:rPr>
            </a:br>
            <a:r>
              <a:rPr lang="en-US" sz="1400" dirty="0">
                <a:latin typeface="Source Sans Pro" panose="020B0503030403020204" pitchFamily="34" charset="0"/>
              </a:rPr>
              <a:t>and attitude</a:t>
            </a:r>
          </a:p>
        </p:txBody>
      </p:sp>
      <p:sp>
        <p:nvSpPr>
          <p:cNvPr id="28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4176743" y="1464884"/>
            <a:ext cx="3854569" cy="360000"/>
          </a:xfrm>
          <a:prstGeom prst="bevel">
            <a:avLst>
              <a:gd name="adj" fmla="val 0"/>
            </a:avLst>
          </a:prstGeom>
          <a:solidFill>
            <a:srgbClr val="D78A36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Implement the  roll out plan</a:t>
            </a:r>
          </a:p>
        </p:txBody>
      </p:sp>
      <p:sp>
        <p:nvSpPr>
          <p:cNvPr id="29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8469163" y="1464884"/>
            <a:ext cx="3492000" cy="360000"/>
          </a:xfrm>
          <a:prstGeom prst="bevel">
            <a:avLst>
              <a:gd name="adj" fmla="val 0"/>
            </a:avLst>
          </a:prstGeom>
          <a:solidFill>
            <a:srgbClr val="D78A36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Obtain future state as defined</a:t>
            </a:r>
          </a:p>
        </p:txBody>
      </p:sp>
      <p:sp>
        <p:nvSpPr>
          <p:cNvPr id="31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250858" y="1926725"/>
            <a:ext cx="3492000" cy="504000"/>
          </a:xfrm>
          <a:prstGeom prst="bevel">
            <a:avLst>
              <a:gd name="adj" fmla="val 0"/>
            </a:avLst>
          </a:prstGeom>
          <a:solidFill>
            <a:srgbClr val="7390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Identify roles needed to </a:t>
            </a:r>
            <a:br>
              <a:rPr lang="en-US" sz="1400" dirty="0">
                <a:latin typeface="Source Sans Pro" panose="020B0503030403020204" pitchFamily="34" charset="0"/>
              </a:rPr>
            </a:br>
            <a:r>
              <a:rPr lang="en-US" sz="1400" dirty="0">
                <a:latin typeface="Source Sans Pro" panose="020B0503030403020204" pitchFamily="34" charset="0"/>
              </a:rPr>
              <a:t>support initiative </a:t>
            </a:r>
          </a:p>
        </p:txBody>
      </p:sp>
      <p:sp>
        <p:nvSpPr>
          <p:cNvPr id="32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4176743" y="1926725"/>
            <a:ext cx="3854569" cy="504000"/>
          </a:xfrm>
          <a:prstGeom prst="bevel">
            <a:avLst>
              <a:gd name="adj" fmla="val 0"/>
            </a:avLst>
          </a:prstGeom>
          <a:solidFill>
            <a:srgbClr val="7390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Implement roles needed to support initiative </a:t>
            </a:r>
          </a:p>
        </p:txBody>
      </p:sp>
      <p:sp>
        <p:nvSpPr>
          <p:cNvPr id="33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8469164" y="1926725"/>
            <a:ext cx="3492000" cy="504000"/>
          </a:xfrm>
          <a:prstGeom prst="bevel">
            <a:avLst>
              <a:gd name="adj" fmla="val 0"/>
            </a:avLst>
          </a:prstGeom>
          <a:solidFill>
            <a:srgbClr val="7390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  <a:spcBef>
                <a:spcPts val="600"/>
              </a:spcBef>
            </a:pPr>
            <a:r>
              <a:rPr lang="en-US" sz="1400" dirty="0">
                <a:latin typeface="Source Sans Pro" panose="020B0503030403020204" pitchFamily="34" charset="0"/>
              </a:rPr>
              <a:t>Value roles needed </a:t>
            </a:r>
            <a:br>
              <a:rPr lang="en-US" sz="1400" dirty="0">
                <a:latin typeface="Source Sans Pro" panose="020B0503030403020204" pitchFamily="34" charset="0"/>
              </a:rPr>
            </a:br>
            <a:r>
              <a:rPr lang="en-US" sz="1400" dirty="0">
                <a:latin typeface="Source Sans Pro" panose="020B0503030403020204" pitchFamily="34" charset="0"/>
              </a:rPr>
              <a:t>to support initiative </a:t>
            </a:r>
          </a:p>
        </p:txBody>
      </p:sp>
      <p:sp>
        <p:nvSpPr>
          <p:cNvPr id="35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250858" y="2516073"/>
            <a:ext cx="3492000" cy="360000"/>
          </a:xfrm>
          <a:prstGeom prst="bevel">
            <a:avLst>
              <a:gd name="adj" fmla="val 0"/>
            </a:avLst>
          </a:prstGeom>
          <a:solidFill>
            <a:srgbClr val="D78A36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Complete Stakeholder Analysis</a:t>
            </a:r>
          </a:p>
        </p:txBody>
      </p:sp>
      <p:sp>
        <p:nvSpPr>
          <p:cNvPr id="36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4176743" y="2516073"/>
            <a:ext cx="3854569" cy="360000"/>
          </a:xfrm>
          <a:prstGeom prst="bevel">
            <a:avLst>
              <a:gd name="adj" fmla="val 0"/>
            </a:avLst>
          </a:prstGeom>
          <a:solidFill>
            <a:srgbClr val="D78A36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Manage stakeholders per plan</a:t>
            </a:r>
          </a:p>
        </p:txBody>
      </p:sp>
      <p:sp>
        <p:nvSpPr>
          <p:cNvPr id="37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8469163" y="2516073"/>
            <a:ext cx="3492000" cy="360000"/>
          </a:xfrm>
          <a:prstGeom prst="bevel">
            <a:avLst>
              <a:gd name="adj" fmla="val 0"/>
            </a:avLst>
          </a:prstGeom>
          <a:solidFill>
            <a:srgbClr val="D78A36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Stakeholders accept up to advocate</a:t>
            </a:r>
          </a:p>
        </p:txBody>
      </p:sp>
      <p:sp>
        <p:nvSpPr>
          <p:cNvPr id="39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239486" y="2958124"/>
            <a:ext cx="1795497" cy="540000"/>
          </a:xfrm>
          <a:prstGeom prst="bevel">
            <a:avLst>
              <a:gd name="adj" fmla="val 0"/>
            </a:avLst>
          </a:prstGeom>
          <a:solidFill>
            <a:srgbClr val="7390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Identify Resistors; understand fears</a:t>
            </a:r>
          </a:p>
        </p:txBody>
      </p:sp>
      <p:sp>
        <p:nvSpPr>
          <p:cNvPr id="40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4176743" y="2958124"/>
            <a:ext cx="3854569" cy="540000"/>
          </a:xfrm>
          <a:prstGeom prst="bevel">
            <a:avLst>
              <a:gd name="adj" fmla="val 0"/>
            </a:avLst>
          </a:prstGeom>
          <a:solidFill>
            <a:srgbClr val="7390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Work to resolve fears</a:t>
            </a:r>
          </a:p>
        </p:txBody>
      </p:sp>
      <p:sp>
        <p:nvSpPr>
          <p:cNvPr id="41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8469164" y="2958124"/>
            <a:ext cx="3492000" cy="540000"/>
          </a:xfrm>
          <a:prstGeom prst="bevel">
            <a:avLst>
              <a:gd name="adj" fmla="val 0"/>
            </a:avLst>
          </a:prstGeom>
          <a:solidFill>
            <a:srgbClr val="7390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Fears resolved</a:t>
            </a:r>
          </a:p>
        </p:txBody>
      </p:sp>
      <p:sp>
        <p:nvSpPr>
          <p:cNvPr id="42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2143124" y="2958124"/>
            <a:ext cx="1599733" cy="540000"/>
          </a:xfrm>
          <a:prstGeom prst="bevel">
            <a:avLst>
              <a:gd name="adj" fmla="val 0"/>
            </a:avLst>
          </a:prstGeom>
          <a:solidFill>
            <a:srgbClr val="7390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Engage </a:t>
            </a:r>
            <a:br>
              <a:rPr lang="en-US" sz="1400" dirty="0">
                <a:latin typeface="Source Sans Pro" panose="020B0503030403020204" pitchFamily="34" charset="0"/>
              </a:rPr>
            </a:br>
            <a:r>
              <a:rPr lang="en-US" sz="1400" dirty="0">
                <a:latin typeface="Source Sans Pro" panose="020B0503030403020204" pitchFamily="34" charset="0"/>
              </a:rPr>
              <a:t>Resistors</a:t>
            </a:r>
          </a:p>
        </p:txBody>
      </p:sp>
      <p:sp>
        <p:nvSpPr>
          <p:cNvPr id="44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239486" y="3578200"/>
            <a:ext cx="3503371" cy="504000"/>
          </a:xfrm>
          <a:prstGeom prst="bevel">
            <a:avLst>
              <a:gd name="adj" fmla="val 0"/>
            </a:avLst>
          </a:prstGeom>
          <a:solidFill>
            <a:srgbClr val="D78A36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>
              <a:lnSpc>
                <a:spcPts val="15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Define knowledge and skills needed: </a:t>
            </a:r>
            <a:br>
              <a:rPr lang="en-US" sz="1400" dirty="0">
                <a:latin typeface="Source Sans Pro" panose="020B0503030403020204" pitchFamily="34" charset="0"/>
              </a:rPr>
            </a:br>
            <a:r>
              <a:rPr lang="en-US" sz="1400" dirty="0">
                <a:latin typeface="Source Sans Pro" panose="020B0503030403020204" pitchFamily="34" charset="0"/>
              </a:rPr>
              <a:t>Know-Do-Believe</a:t>
            </a:r>
          </a:p>
        </p:txBody>
      </p:sp>
      <p:sp>
        <p:nvSpPr>
          <p:cNvPr id="45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4176744" y="3578200"/>
            <a:ext cx="3854568" cy="504000"/>
          </a:xfrm>
          <a:prstGeom prst="bevel">
            <a:avLst>
              <a:gd name="adj" fmla="val 0"/>
            </a:avLst>
          </a:prstGeom>
          <a:solidFill>
            <a:srgbClr val="D78A36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Train on knowledge and skills needed</a:t>
            </a:r>
          </a:p>
        </p:txBody>
      </p:sp>
      <p:sp>
        <p:nvSpPr>
          <p:cNvPr id="46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8469163" y="3578200"/>
            <a:ext cx="3492000" cy="504000"/>
          </a:xfrm>
          <a:prstGeom prst="bevel">
            <a:avLst>
              <a:gd name="adj" fmla="val 0"/>
            </a:avLst>
          </a:prstGeom>
          <a:solidFill>
            <a:srgbClr val="D78A36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Advance knowledge and skills where needed</a:t>
            </a:r>
          </a:p>
        </p:txBody>
      </p:sp>
      <p:sp>
        <p:nvSpPr>
          <p:cNvPr id="48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250857" y="4182898"/>
            <a:ext cx="3491999" cy="504000"/>
          </a:xfrm>
          <a:prstGeom prst="bevel">
            <a:avLst>
              <a:gd name="adj" fmla="val 0"/>
            </a:avLst>
          </a:prstGeom>
          <a:solidFill>
            <a:srgbClr val="7390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Prepare the Technology </a:t>
            </a:r>
          </a:p>
        </p:txBody>
      </p:sp>
      <p:sp>
        <p:nvSpPr>
          <p:cNvPr id="49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4176743" y="4182898"/>
            <a:ext cx="3854569" cy="504000"/>
          </a:xfrm>
          <a:prstGeom prst="bevel">
            <a:avLst>
              <a:gd name="adj" fmla="val 0"/>
            </a:avLst>
          </a:prstGeom>
          <a:solidFill>
            <a:srgbClr val="7390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Practice with Technology </a:t>
            </a:r>
          </a:p>
        </p:txBody>
      </p:sp>
      <p:sp>
        <p:nvSpPr>
          <p:cNvPr id="50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8469163" y="4182898"/>
            <a:ext cx="1698149" cy="504000"/>
          </a:xfrm>
          <a:prstGeom prst="bevel">
            <a:avLst>
              <a:gd name="adj" fmla="val 0"/>
            </a:avLst>
          </a:prstGeom>
          <a:solidFill>
            <a:srgbClr val="7390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Capture in </a:t>
            </a:r>
            <a:r>
              <a:rPr lang="en-US" sz="1400" dirty="0" err="1">
                <a:latin typeface="Source Sans Pro" panose="020B0503030403020204" pitchFamily="34" charset="0"/>
              </a:rPr>
              <a:t>Sharepoint</a:t>
            </a:r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51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10289919" y="4182898"/>
            <a:ext cx="1671244" cy="504000"/>
          </a:xfrm>
          <a:prstGeom prst="bevel">
            <a:avLst>
              <a:gd name="adj" fmla="val 0"/>
            </a:avLst>
          </a:prstGeom>
          <a:solidFill>
            <a:srgbClr val="7390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Track in WAVE</a:t>
            </a:r>
          </a:p>
        </p:txBody>
      </p:sp>
      <p:sp>
        <p:nvSpPr>
          <p:cNvPr id="27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250858" y="1464884"/>
            <a:ext cx="3492000" cy="360000"/>
          </a:xfrm>
          <a:prstGeom prst="bevel">
            <a:avLst>
              <a:gd name="adj" fmla="val 0"/>
            </a:avLst>
          </a:prstGeom>
          <a:solidFill>
            <a:srgbClr val="D78A36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sz="1400" dirty="0">
                <a:latin typeface="Source Sans Pro" panose="020B0503030403020204" pitchFamily="34" charset="0"/>
              </a:rPr>
              <a:t>Define Future State Outline roll out plan</a:t>
            </a:r>
          </a:p>
        </p:txBody>
      </p:sp>
      <p:sp>
        <p:nvSpPr>
          <p:cNvPr id="52" name="Arrow: Right 13">
            <a:extLst>
              <a:ext uri="{FF2B5EF4-FFF2-40B4-BE49-F238E27FC236}">
                <a16:creationId xmlns:a16="http://schemas.microsoft.com/office/drawing/2014/main" id="{70167D57-7F83-409E-B8F8-7625FF935C0A}"/>
              </a:ext>
            </a:extLst>
          </p:cNvPr>
          <p:cNvSpPr/>
          <p:nvPr/>
        </p:nvSpPr>
        <p:spPr>
          <a:xfrm>
            <a:off x="4594974" y="4734597"/>
            <a:ext cx="6298913" cy="432000"/>
          </a:xfrm>
          <a:prstGeom prst="rightArrow">
            <a:avLst>
              <a:gd name="adj1" fmla="val 50000"/>
              <a:gd name="adj2" fmla="val 74253"/>
            </a:avLst>
          </a:prstGeom>
          <a:solidFill>
            <a:srgbClr val="D8531D"/>
          </a:solidFill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Source Sans Pro" panose="020B0503030403020204" pitchFamily="34" charset="0"/>
              </a:rPr>
              <a:t>Rewards</a:t>
            </a:r>
            <a:endParaRPr lang="en-US" sz="1600" dirty="0">
              <a:latin typeface="Source Sans Pro" panose="020B0503030403020204" pitchFamily="34" charset="0"/>
            </a:endParaRPr>
          </a:p>
        </p:txBody>
      </p:sp>
      <p:sp>
        <p:nvSpPr>
          <p:cNvPr id="54" name="Arrow: Right 13">
            <a:extLst>
              <a:ext uri="{FF2B5EF4-FFF2-40B4-BE49-F238E27FC236}">
                <a16:creationId xmlns:a16="http://schemas.microsoft.com/office/drawing/2014/main" id="{70167D57-7F83-409E-B8F8-7625FF935C0A}"/>
              </a:ext>
            </a:extLst>
          </p:cNvPr>
          <p:cNvSpPr/>
          <p:nvPr/>
        </p:nvSpPr>
        <p:spPr>
          <a:xfrm>
            <a:off x="5152455" y="5109141"/>
            <a:ext cx="6298913" cy="432000"/>
          </a:xfrm>
          <a:prstGeom prst="rightArrow">
            <a:avLst>
              <a:gd name="adj1" fmla="val 50000"/>
              <a:gd name="adj2" fmla="val 72049"/>
            </a:avLst>
          </a:prstGeom>
          <a:solidFill>
            <a:srgbClr val="D8531D"/>
          </a:solidFill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Source Sans Pro" panose="020B0503030403020204" pitchFamily="34" charset="0"/>
              </a:rPr>
              <a:t>Recognition</a:t>
            </a:r>
            <a:endParaRPr lang="en-US" sz="1600" dirty="0">
              <a:latin typeface="Source Sans Pro" panose="020B0503030403020204" pitchFamily="34" charset="0"/>
            </a:endParaRPr>
          </a:p>
        </p:txBody>
      </p:sp>
      <p:sp>
        <p:nvSpPr>
          <p:cNvPr id="55" name="Arrow: Left-Right 12">
            <a:extLst>
              <a:ext uri="{FF2B5EF4-FFF2-40B4-BE49-F238E27FC236}">
                <a16:creationId xmlns:a16="http://schemas.microsoft.com/office/drawing/2014/main" id="{4D73F125-5192-40E2-A4AA-68A0DE3BACB0}"/>
              </a:ext>
            </a:extLst>
          </p:cNvPr>
          <p:cNvSpPr/>
          <p:nvPr/>
        </p:nvSpPr>
        <p:spPr>
          <a:xfrm>
            <a:off x="250857" y="5933105"/>
            <a:ext cx="11710305" cy="457200"/>
          </a:xfrm>
          <a:prstGeom prst="leftRightArrow">
            <a:avLst>
              <a:gd name="adj1" fmla="val 54167"/>
              <a:gd name="adj2" fmla="val 75000"/>
            </a:avLst>
          </a:prstGeom>
          <a:solidFill>
            <a:srgbClr val="D8531D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54000" rtlCol="0" anchor="ctr"/>
          <a:lstStyle/>
          <a:p>
            <a:pPr algn="ctr"/>
            <a:r>
              <a:rPr lang="en-US" sz="1400" dirty="0">
                <a:latin typeface="Source Sans Pro" panose="020B0503030403020204" pitchFamily="34" charset="0"/>
              </a:rPr>
              <a:t>Communication Plan</a:t>
            </a:r>
          </a:p>
        </p:txBody>
      </p:sp>
      <p:sp>
        <p:nvSpPr>
          <p:cNvPr id="56" name="Rectangle: Rounded Corners 15">
            <a:extLst>
              <a:ext uri="{FF2B5EF4-FFF2-40B4-BE49-F238E27FC236}">
                <a16:creationId xmlns:a16="http://schemas.microsoft.com/office/drawing/2014/main" id="{541BD03C-4923-4C6B-876F-65512DD426C1}"/>
              </a:ext>
            </a:extLst>
          </p:cNvPr>
          <p:cNvSpPr/>
          <p:nvPr/>
        </p:nvSpPr>
        <p:spPr>
          <a:xfrm>
            <a:off x="250857" y="5568400"/>
            <a:ext cx="3491999" cy="288000"/>
          </a:xfrm>
          <a:prstGeom prst="roundRect">
            <a:avLst>
              <a:gd name="adj" fmla="val 0"/>
            </a:avLst>
          </a:prstGeom>
          <a:solidFill>
            <a:srgbClr val="739000"/>
          </a:solidFill>
          <a:ln>
            <a:solidFill>
              <a:schemeClr val="accent6">
                <a:lumMod val="50000"/>
                <a:alpha val="2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Source Sans Pro" panose="020B0503030403020204" pitchFamily="34" charset="0"/>
              </a:rPr>
              <a:t>one project</a:t>
            </a:r>
          </a:p>
        </p:txBody>
      </p:sp>
      <p:sp>
        <p:nvSpPr>
          <p:cNvPr id="57" name="Rectangle: Rounded Corners 16">
            <a:extLst>
              <a:ext uri="{FF2B5EF4-FFF2-40B4-BE49-F238E27FC236}">
                <a16:creationId xmlns:a16="http://schemas.microsoft.com/office/drawing/2014/main" id="{A6966BB3-C8A8-4A80-9C5F-EF342C28C18C}"/>
              </a:ext>
            </a:extLst>
          </p:cNvPr>
          <p:cNvSpPr/>
          <p:nvPr/>
        </p:nvSpPr>
        <p:spPr>
          <a:xfrm>
            <a:off x="4176743" y="5568400"/>
            <a:ext cx="3854569" cy="288000"/>
          </a:xfrm>
          <a:prstGeom prst="roundRect">
            <a:avLst>
              <a:gd name="adj" fmla="val 0"/>
            </a:avLst>
          </a:prstGeom>
          <a:solidFill>
            <a:srgbClr val="739000"/>
          </a:solidFill>
          <a:ln>
            <a:solidFill>
              <a:schemeClr val="accent6">
                <a:lumMod val="50000"/>
                <a:alpha val="2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Source Sans Pro" panose="020B0503030403020204" pitchFamily="34" charset="0"/>
              </a:rPr>
              <a:t>many projects </a:t>
            </a:r>
          </a:p>
        </p:txBody>
      </p:sp>
      <p:sp>
        <p:nvSpPr>
          <p:cNvPr id="58" name="Rectangle: Rounded Corners 17">
            <a:extLst>
              <a:ext uri="{FF2B5EF4-FFF2-40B4-BE49-F238E27FC236}">
                <a16:creationId xmlns:a16="http://schemas.microsoft.com/office/drawing/2014/main" id="{2EFA53D7-05DA-48A1-8270-5E30431BFC5C}"/>
              </a:ext>
            </a:extLst>
          </p:cNvPr>
          <p:cNvSpPr/>
          <p:nvPr/>
        </p:nvSpPr>
        <p:spPr>
          <a:xfrm>
            <a:off x="8469163" y="5568400"/>
            <a:ext cx="3492000" cy="288000"/>
          </a:xfrm>
          <a:prstGeom prst="roundRect">
            <a:avLst>
              <a:gd name="adj" fmla="val 0"/>
            </a:avLst>
          </a:prstGeom>
          <a:solidFill>
            <a:srgbClr val="739000"/>
          </a:solidFill>
          <a:ln>
            <a:solidFill>
              <a:schemeClr val="accent6">
                <a:lumMod val="50000"/>
                <a:alpha val="2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Source Sans Pro" panose="020B0503030403020204" pitchFamily="34" charset="0"/>
              </a:rPr>
              <a:t>all projects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D37028A-DE78-4D7F-B788-ACB10CFD3330}"/>
              </a:ext>
            </a:extLst>
          </p:cNvPr>
          <p:cNvSpPr/>
          <p:nvPr/>
        </p:nvSpPr>
        <p:spPr>
          <a:xfrm>
            <a:off x="250857" y="6436414"/>
            <a:ext cx="1725422" cy="288000"/>
          </a:xfrm>
          <a:prstGeom prst="rect">
            <a:avLst/>
          </a:prstGeom>
          <a:solidFill>
            <a:srgbClr val="D78A36"/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Source Sans Pro" panose="020B0503030403020204" pitchFamily="34" charset="0"/>
              </a:rPr>
              <a:t>ECM 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686F42D-AFE3-4B0E-942F-A38BF66CF379}"/>
              </a:ext>
            </a:extLst>
          </p:cNvPr>
          <p:cNvSpPr/>
          <p:nvPr/>
        </p:nvSpPr>
        <p:spPr>
          <a:xfrm>
            <a:off x="2098887" y="6436414"/>
            <a:ext cx="1623950" cy="288000"/>
          </a:xfrm>
          <a:prstGeom prst="rect">
            <a:avLst/>
          </a:prstGeom>
          <a:solidFill>
            <a:srgbClr val="D78A36"/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Source Sans Pro" panose="020B0503030403020204" pitchFamily="34" charset="0"/>
              </a:rPr>
              <a:t>Managers 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0C8412E-9A0A-4B9A-8CC6-EFB344C76E59}"/>
              </a:ext>
            </a:extLst>
          </p:cNvPr>
          <p:cNvSpPr/>
          <p:nvPr/>
        </p:nvSpPr>
        <p:spPr>
          <a:xfrm>
            <a:off x="4176743" y="6436414"/>
            <a:ext cx="3854569" cy="288000"/>
          </a:xfrm>
          <a:prstGeom prst="rect">
            <a:avLst/>
          </a:prstGeom>
          <a:solidFill>
            <a:srgbClr val="D78A36"/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Source Sans Pro" panose="020B0503030403020204" pitchFamily="34" charset="0"/>
              </a:rPr>
              <a:t>Doers 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BA2832F-F8A4-4D88-882A-28F42CB725E5}"/>
              </a:ext>
            </a:extLst>
          </p:cNvPr>
          <p:cNvSpPr/>
          <p:nvPr/>
        </p:nvSpPr>
        <p:spPr>
          <a:xfrm>
            <a:off x="8469162" y="6459274"/>
            <a:ext cx="1698149" cy="288000"/>
          </a:xfrm>
          <a:prstGeom prst="rect">
            <a:avLst/>
          </a:prstGeom>
          <a:solidFill>
            <a:srgbClr val="AA6C1A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Reminders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6D16DC3-141E-402B-8A58-E34D8884C501}"/>
              </a:ext>
            </a:extLst>
          </p:cNvPr>
          <p:cNvSpPr/>
          <p:nvPr/>
        </p:nvSpPr>
        <p:spPr>
          <a:xfrm>
            <a:off x="10289919" y="6459274"/>
            <a:ext cx="1671243" cy="288000"/>
          </a:xfrm>
          <a:prstGeom prst="rect">
            <a:avLst/>
          </a:prstGeom>
          <a:solidFill>
            <a:srgbClr val="AA6C1A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Source Sans Pro" panose="020B0503030403020204" pitchFamily="34" charset="0"/>
              </a:rPr>
              <a:t>Signals</a:t>
            </a:r>
          </a:p>
        </p:txBody>
      </p:sp>
    </p:spTree>
    <p:extLst>
      <p:ext uri="{BB962C8B-B14F-4D97-AF65-F5344CB8AC3E}">
        <p14:creationId xmlns:p14="http://schemas.microsoft.com/office/powerpoint/2010/main" val="36182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133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Someone or other</dc:creator>
  <cp:lastModifiedBy>Brad Someone or other</cp:lastModifiedBy>
  <cp:revision>41</cp:revision>
  <dcterms:created xsi:type="dcterms:W3CDTF">2018-03-21T16:24:34Z</dcterms:created>
  <dcterms:modified xsi:type="dcterms:W3CDTF">2018-03-22T14:45:40Z</dcterms:modified>
</cp:coreProperties>
</file>