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02D2"/>
    <a:srgbClr val="C9340B"/>
    <a:srgbClr val="AA6C1A"/>
    <a:srgbClr val="DD7B0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17" autoAdjust="0"/>
    <p:restoredTop sz="94660"/>
  </p:normalViewPr>
  <p:slideViewPr>
    <p:cSldViewPr snapToGrid="0">
      <p:cViewPr varScale="1">
        <p:scale>
          <a:sx n="67" d="100"/>
          <a:sy n="67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9AE229B-C1F9-440F-9B99-1F8061BBDE3E}"/>
              </a:ext>
            </a:extLst>
          </p:cNvPr>
          <p:cNvSpPr/>
          <p:nvPr/>
        </p:nvSpPr>
        <p:spPr>
          <a:xfrm>
            <a:off x="1337027" y="-99422"/>
            <a:ext cx="169629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unfreeze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2C08A3-75CC-4CF3-9CC8-2B5140F775CD}"/>
              </a:ext>
            </a:extLst>
          </p:cNvPr>
          <p:cNvSpPr/>
          <p:nvPr/>
        </p:nvSpPr>
        <p:spPr>
          <a:xfrm>
            <a:off x="5304807" y="-99422"/>
            <a:ext cx="157767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u="sng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</a:t>
            </a:r>
            <a:endParaRPr lang="en-US" sz="2800" b="0" u="sng" cap="none" spc="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ED8EA7-6A4A-4692-BD64-624FA91565AB}"/>
              </a:ext>
            </a:extLst>
          </p:cNvPr>
          <p:cNvSpPr/>
          <p:nvPr/>
        </p:nvSpPr>
        <p:spPr>
          <a:xfrm>
            <a:off x="9298937" y="-86302"/>
            <a:ext cx="160011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u="sng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</a:t>
            </a:r>
            <a:r>
              <a:rPr lang="en-US" sz="2800" b="0" u="sng" cap="none" spc="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freeze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E36F7FB-AF41-48BA-BF71-D0FD9B4F946D}"/>
              </a:ext>
            </a:extLst>
          </p:cNvPr>
          <p:cNvCxnSpPr/>
          <p:nvPr/>
        </p:nvCxnSpPr>
        <p:spPr>
          <a:xfrm>
            <a:off x="3896747" y="311464"/>
            <a:ext cx="0" cy="6492240"/>
          </a:xfrm>
          <a:prstGeom prst="line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7115293-CD8B-4E84-AE27-3443C6AB8A55}"/>
              </a:ext>
            </a:extLst>
          </p:cNvPr>
          <p:cNvCxnSpPr/>
          <p:nvPr/>
        </p:nvCxnSpPr>
        <p:spPr>
          <a:xfrm>
            <a:off x="8170984" y="311464"/>
            <a:ext cx="0" cy="6492240"/>
          </a:xfrm>
          <a:prstGeom prst="line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9282D9A-6D12-4710-B4CA-B6032A84921D}"/>
              </a:ext>
            </a:extLst>
          </p:cNvPr>
          <p:cNvCxnSpPr/>
          <p:nvPr/>
        </p:nvCxnSpPr>
        <p:spPr>
          <a:xfrm>
            <a:off x="3953019" y="562920"/>
            <a:ext cx="0" cy="6126480"/>
          </a:xfrm>
          <a:prstGeom prst="line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22226D3-8E58-4829-AB3F-D11FE73C0025}"/>
              </a:ext>
            </a:extLst>
          </p:cNvPr>
          <p:cNvCxnSpPr/>
          <p:nvPr/>
        </p:nvCxnSpPr>
        <p:spPr>
          <a:xfrm>
            <a:off x="8227264" y="577208"/>
            <a:ext cx="0" cy="6126480"/>
          </a:xfrm>
          <a:prstGeom prst="line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Arrow: Left-Right 12">
            <a:extLst>
              <a:ext uri="{FF2B5EF4-FFF2-40B4-BE49-F238E27FC236}">
                <a16:creationId xmlns:a16="http://schemas.microsoft.com/office/drawing/2014/main" id="{4D73F125-5192-40E2-A4AA-68A0DE3BACB0}"/>
              </a:ext>
            </a:extLst>
          </p:cNvPr>
          <p:cNvSpPr/>
          <p:nvPr/>
        </p:nvSpPr>
        <p:spPr>
          <a:xfrm>
            <a:off x="498260" y="5918191"/>
            <a:ext cx="11380760" cy="457200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Communication Plan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70167D57-7F83-409E-B8F8-7625FF935C0A}"/>
              </a:ext>
            </a:extLst>
          </p:cNvPr>
          <p:cNvSpPr/>
          <p:nvPr/>
        </p:nvSpPr>
        <p:spPr>
          <a:xfrm>
            <a:off x="4600141" y="5143581"/>
            <a:ext cx="6298913" cy="41148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Rewards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CB216A8F-0D01-4CCA-9386-802F6D63E5A1}"/>
              </a:ext>
            </a:extLst>
          </p:cNvPr>
          <p:cNvSpPr/>
          <p:nvPr/>
        </p:nvSpPr>
        <p:spPr>
          <a:xfrm>
            <a:off x="6372671" y="5392334"/>
            <a:ext cx="5506336" cy="41148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Recognition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41BD03C-4923-4C6B-876F-65512DD426C1}"/>
              </a:ext>
            </a:extLst>
          </p:cNvPr>
          <p:cNvSpPr/>
          <p:nvPr/>
        </p:nvSpPr>
        <p:spPr>
          <a:xfrm>
            <a:off x="3052685" y="5715236"/>
            <a:ext cx="1554480" cy="259092"/>
          </a:xfrm>
          <a:prstGeom prst="round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1">
                  <a:tint val="84000"/>
                  <a:satMod val="160000"/>
                </a:schemeClr>
              </a:gs>
            </a:gsLst>
          </a:gradFill>
          <a:ln>
            <a:solidFill>
              <a:schemeClr val="bg1">
                <a:lumMod val="75000"/>
                <a:lumOff val="25000"/>
                <a:alpha val="6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one project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A6966BB3-C8A8-4A80-9C5F-EF342C28C18C}"/>
              </a:ext>
            </a:extLst>
          </p:cNvPr>
          <p:cNvSpPr/>
          <p:nvPr/>
        </p:nvSpPr>
        <p:spPr>
          <a:xfrm>
            <a:off x="5590729" y="5715236"/>
            <a:ext cx="1920240" cy="259092"/>
          </a:xfrm>
          <a:prstGeom prst="round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1">
                  <a:tint val="84000"/>
                  <a:satMod val="160000"/>
                </a:schemeClr>
              </a:gs>
            </a:gsLst>
          </a:gradFill>
          <a:ln>
            <a:solidFill>
              <a:schemeClr val="bg1">
                <a:lumMod val="75000"/>
                <a:lumOff val="25000"/>
                <a:alpha val="6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many projects 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2EFA53D7-05DA-48A1-8270-5E30431BFC5C}"/>
              </a:ext>
            </a:extLst>
          </p:cNvPr>
          <p:cNvSpPr/>
          <p:nvPr/>
        </p:nvSpPr>
        <p:spPr>
          <a:xfrm>
            <a:off x="9566048" y="5723217"/>
            <a:ext cx="1463040" cy="259092"/>
          </a:xfrm>
          <a:prstGeom prst="round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1">
                  <a:tint val="84000"/>
                  <a:satMod val="160000"/>
                </a:schemeClr>
              </a:gs>
            </a:gsLst>
          </a:gradFill>
          <a:ln>
            <a:solidFill>
              <a:schemeClr val="bg1">
                <a:lumMod val="75000"/>
                <a:lumOff val="25000"/>
                <a:alpha val="6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all projects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BA2832F-F8A4-4D88-882A-28F42CB725E5}"/>
              </a:ext>
            </a:extLst>
          </p:cNvPr>
          <p:cNvSpPr/>
          <p:nvPr/>
        </p:nvSpPr>
        <p:spPr>
          <a:xfrm>
            <a:off x="7619102" y="6279776"/>
            <a:ext cx="1661672" cy="228600"/>
          </a:xfrm>
          <a:prstGeom prst="rect">
            <a:avLst/>
          </a:prstGeom>
          <a:solidFill>
            <a:srgbClr val="AA6C1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Reminders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6D16DC3-141E-402B-8A58-E34D8884C501}"/>
              </a:ext>
            </a:extLst>
          </p:cNvPr>
          <p:cNvSpPr/>
          <p:nvPr/>
        </p:nvSpPr>
        <p:spPr>
          <a:xfrm>
            <a:off x="8066925" y="6530432"/>
            <a:ext cx="1661672" cy="228600"/>
          </a:xfrm>
          <a:prstGeom prst="rect">
            <a:avLst/>
          </a:prstGeom>
          <a:solidFill>
            <a:srgbClr val="AA6C1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Signals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D37028A-DE78-4D7F-B788-ACB10CFD3330}"/>
              </a:ext>
            </a:extLst>
          </p:cNvPr>
          <p:cNvSpPr/>
          <p:nvPr/>
        </p:nvSpPr>
        <p:spPr>
          <a:xfrm>
            <a:off x="1293720" y="6371222"/>
            <a:ext cx="1661672" cy="274320"/>
          </a:xfrm>
          <a:prstGeom prst="rect">
            <a:avLst/>
          </a:prstGeom>
          <a:solidFill>
            <a:srgbClr val="DD7B0F">
              <a:alpha val="78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ECM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686F42D-AFE3-4B0E-942F-A38BF66CF379}"/>
              </a:ext>
            </a:extLst>
          </p:cNvPr>
          <p:cNvSpPr/>
          <p:nvPr/>
        </p:nvSpPr>
        <p:spPr>
          <a:xfrm>
            <a:off x="3354974" y="6382431"/>
            <a:ext cx="1661672" cy="274320"/>
          </a:xfrm>
          <a:prstGeom prst="rect">
            <a:avLst/>
          </a:prstGeom>
          <a:solidFill>
            <a:srgbClr val="DD7B0F">
              <a:alpha val="78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Managers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0C8412E-9A0A-4B9A-8CC6-EFB344C76E59}"/>
              </a:ext>
            </a:extLst>
          </p:cNvPr>
          <p:cNvSpPr/>
          <p:nvPr/>
        </p:nvSpPr>
        <p:spPr>
          <a:xfrm>
            <a:off x="5604553" y="6379205"/>
            <a:ext cx="1661672" cy="274320"/>
          </a:xfrm>
          <a:prstGeom prst="rect">
            <a:avLst/>
          </a:prstGeom>
          <a:solidFill>
            <a:srgbClr val="DD7B0F">
              <a:alpha val="78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Doers </a:t>
            </a:r>
          </a:p>
        </p:txBody>
      </p:sp>
      <p:sp>
        <p:nvSpPr>
          <p:cNvPr id="25" name="Flowchart: Terminator 24">
            <a:extLst>
              <a:ext uri="{FF2B5EF4-FFF2-40B4-BE49-F238E27FC236}">
                <a16:creationId xmlns:a16="http://schemas.microsoft.com/office/drawing/2014/main" id="{E70BA2BA-BE9A-47F5-B92F-DA95AEC6B382}"/>
              </a:ext>
            </a:extLst>
          </p:cNvPr>
          <p:cNvSpPr/>
          <p:nvPr/>
        </p:nvSpPr>
        <p:spPr>
          <a:xfrm>
            <a:off x="478294" y="4774907"/>
            <a:ext cx="3200400" cy="259092"/>
          </a:xfrm>
          <a:prstGeom prst="flowChartTerminator">
            <a:avLst/>
          </a:prstGeom>
          <a:solidFill>
            <a:srgbClr val="FFCC00"/>
          </a:solidFill>
          <a:ln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Prepare the Technology </a:t>
            </a:r>
            <a:endParaRPr lang="en-US" dirty="0"/>
          </a:p>
        </p:txBody>
      </p:sp>
      <p:sp>
        <p:nvSpPr>
          <p:cNvPr id="26" name="Flowchart: Terminator 25">
            <a:extLst>
              <a:ext uri="{FF2B5EF4-FFF2-40B4-BE49-F238E27FC236}">
                <a16:creationId xmlns:a16="http://schemas.microsoft.com/office/drawing/2014/main" id="{CE471913-3C20-43B1-A4BC-3A96020CBCA5}"/>
              </a:ext>
            </a:extLst>
          </p:cNvPr>
          <p:cNvSpPr/>
          <p:nvPr/>
        </p:nvSpPr>
        <p:spPr>
          <a:xfrm>
            <a:off x="4358638" y="4772559"/>
            <a:ext cx="3383280" cy="259092"/>
          </a:xfrm>
          <a:prstGeom prst="flowChartTerminator">
            <a:avLst/>
          </a:prstGeom>
          <a:solidFill>
            <a:srgbClr val="FFCC00"/>
          </a:solidFill>
          <a:ln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Practice with Technology </a:t>
            </a:r>
            <a:endParaRPr lang="en-US" dirty="0"/>
          </a:p>
        </p:txBody>
      </p:sp>
      <p:sp>
        <p:nvSpPr>
          <p:cNvPr id="27" name="Flowchart: Terminator 26">
            <a:extLst>
              <a:ext uri="{FF2B5EF4-FFF2-40B4-BE49-F238E27FC236}">
                <a16:creationId xmlns:a16="http://schemas.microsoft.com/office/drawing/2014/main" id="{3DBAEDE1-D698-4691-A32F-E0E9C1B5B28E}"/>
              </a:ext>
            </a:extLst>
          </p:cNvPr>
          <p:cNvSpPr/>
          <p:nvPr/>
        </p:nvSpPr>
        <p:spPr>
          <a:xfrm>
            <a:off x="8503865" y="4612533"/>
            <a:ext cx="2926080" cy="291904"/>
          </a:xfrm>
          <a:prstGeom prst="flowChartTerminator">
            <a:avLst/>
          </a:prstGeom>
          <a:solidFill>
            <a:srgbClr val="FFCC00"/>
          </a:solidFill>
          <a:ln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Capture in </a:t>
            </a:r>
            <a:r>
              <a:rPr lang="en-US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Sharepoint</a:t>
            </a:r>
            <a:endParaRPr lang="en-US" dirty="0"/>
          </a:p>
        </p:txBody>
      </p:sp>
      <p:sp>
        <p:nvSpPr>
          <p:cNvPr id="28" name="Flowchart: Terminator 27">
            <a:extLst>
              <a:ext uri="{FF2B5EF4-FFF2-40B4-BE49-F238E27FC236}">
                <a16:creationId xmlns:a16="http://schemas.microsoft.com/office/drawing/2014/main" id="{13643DCA-64A1-41F5-B9E7-8C822C6EB2E9}"/>
              </a:ext>
            </a:extLst>
          </p:cNvPr>
          <p:cNvSpPr/>
          <p:nvPr/>
        </p:nvSpPr>
        <p:spPr>
          <a:xfrm>
            <a:off x="9712592" y="4913809"/>
            <a:ext cx="2011680" cy="291904"/>
          </a:xfrm>
          <a:prstGeom prst="flowChartTerminator">
            <a:avLst/>
          </a:prstGeom>
          <a:solidFill>
            <a:srgbClr val="FFCC00"/>
          </a:solidFill>
          <a:ln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Track in WAVE</a:t>
            </a:r>
            <a:endParaRPr lang="en-US" dirty="0"/>
          </a:p>
        </p:txBody>
      </p:sp>
      <p:sp>
        <p:nvSpPr>
          <p:cNvPr id="29" name="Rectangle: Beveled 28">
            <a:extLst>
              <a:ext uri="{FF2B5EF4-FFF2-40B4-BE49-F238E27FC236}">
                <a16:creationId xmlns:a16="http://schemas.microsoft.com/office/drawing/2014/main" id="{2C1A67F7-E41E-45EF-A208-6C77BFFAEC5C}"/>
              </a:ext>
            </a:extLst>
          </p:cNvPr>
          <p:cNvSpPr/>
          <p:nvPr/>
        </p:nvSpPr>
        <p:spPr>
          <a:xfrm>
            <a:off x="802664" y="424440"/>
            <a:ext cx="2651724" cy="291905"/>
          </a:xfrm>
          <a:prstGeom prst="beve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Why? Why now?</a:t>
            </a:r>
          </a:p>
        </p:txBody>
      </p:sp>
      <p:sp>
        <p:nvSpPr>
          <p:cNvPr id="30" name="Rectangle: Beveled 29">
            <a:extLst>
              <a:ext uri="{FF2B5EF4-FFF2-40B4-BE49-F238E27FC236}">
                <a16:creationId xmlns:a16="http://schemas.microsoft.com/office/drawing/2014/main" id="{58A41D3A-728D-4B1B-812C-157CB5781FD2}"/>
              </a:ext>
            </a:extLst>
          </p:cNvPr>
          <p:cNvSpPr/>
          <p:nvPr/>
        </p:nvSpPr>
        <p:spPr>
          <a:xfrm>
            <a:off x="4837749" y="436160"/>
            <a:ext cx="2651724" cy="291905"/>
          </a:xfrm>
          <a:prstGeom prst="beve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Organizational Buy-In</a:t>
            </a:r>
          </a:p>
        </p:txBody>
      </p:sp>
      <p:sp>
        <p:nvSpPr>
          <p:cNvPr id="31" name="Rectangle: Beveled 30">
            <a:extLst>
              <a:ext uri="{FF2B5EF4-FFF2-40B4-BE49-F238E27FC236}">
                <a16:creationId xmlns:a16="http://schemas.microsoft.com/office/drawing/2014/main" id="{25A9FC07-3780-4D13-97E7-9EA740BED2E4}"/>
              </a:ext>
            </a:extLst>
          </p:cNvPr>
          <p:cNvSpPr/>
          <p:nvPr/>
        </p:nvSpPr>
        <p:spPr>
          <a:xfrm>
            <a:off x="8834564" y="422317"/>
            <a:ext cx="2651724" cy="291905"/>
          </a:xfrm>
          <a:prstGeom prst="beve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How we do this work</a:t>
            </a:r>
          </a:p>
        </p:txBody>
      </p:sp>
      <p:sp>
        <p:nvSpPr>
          <p:cNvPr id="32" name="Flowchart: Alternate Process 31">
            <a:extLst>
              <a:ext uri="{FF2B5EF4-FFF2-40B4-BE49-F238E27FC236}">
                <a16:creationId xmlns:a16="http://schemas.microsoft.com/office/drawing/2014/main" id="{74C2A4B6-4EB3-4750-B45F-3B11D2D6A82D}"/>
              </a:ext>
            </a:extLst>
          </p:cNvPr>
          <p:cNvSpPr/>
          <p:nvPr/>
        </p:nvSpPr>
        <p:spPr>
          <a:xfrm>
            <a:off x="803041" y="771734"/>
            <a:ext cx="2522450" cy="640080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Leaders align on value and attitude</a:t>
            </a:r>
          </a:p>
        </p:txBody>
      </p:sp>
      <p:sp>
        <p:nvSpPr>
          <p:cNvPr id="33" name="Flowchart: Alternate Process 32">
            <a:extLst>
              <a:ext uri="{FF2B5EF4-FFF2-40B4-BE49-F238E27FC236}">
                <a16:creationId xmlns:a16="http://schemas.microsoft.com/office/drawing/2014/main" id="{E3D58E7A-DCC6-4B7A-9865-6A81A013883B}"/>
              </a:ext>
            </a:extLst>
          </p:cNvPr>
          <p:cNvSpPr/>
          <p:nvPr/>
        </p:nvSpPr>
        <p:spPr>
          <a:xfrm>
            <a:off x="4008678" y="790706"/>
            <a:ext cx="2522450" cy="640080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Leaders transfer value and attitude</a:t>
            </a:r>
          </a:p>
        </p:txBody>
      </p:sp>
      <p:sp>
        <p:nvSpPr>
          <p:cNvPr id="34" name="Flowchart: Alternate Process 33">
            <a:extLst>
              <a:ext uri="{FF2B5EF4-FFF2-40B4-BE49-F238E27FC236}">
                <a16:creationId xmlns:a16="http://schemas.microsoft.com/office/drawing/2014/main" id="{E27B0146-7BB6-47D8-AEBF-3082436772C8}"/>
              </a:ext>
            </a:extLst>
          </p:cNvPr>
          <p:cNvSpPr/>
          <p:nvPr/>
        </p:nvSpPr>
        <p:spPr>
          <a:xfrm>
            <a:off x="9226612" y="778414"/>
            <a:ext cx="2522450" cy="640080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Employees take on value and attitude</a:t>
            </a:r>
          </a:p>
        </p:txBody>
      </p:sp>
      <p:sp>
        <p:nvSpPr>
          <p:cNvPr id="35" name="Flowchart: Alternate Process 34">
            <a:extLst>
              <a:ext uri="{FF2B5EF4-FFF2-40B4-BE49-F238E27FC236}">
                <a16:creationId xmlns:a16="http://schemas.microsoft.com/office/drawing/2014/main" id="{4998AA93-1D14-425C-BDCC-3ED9DA57ED23}"/>
              </a:ext>
            </a:extLst>
          </p:cNvPr>
          <p:cNvSpPr/>
          <p:nvPr/>
        </p:nvSpPr>
        <p:spPr>
          <a:xfrm>
            <a:off x="6635650" y="778414"/>
            <a:ext cx="2522450" cy="640080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Leaders reinforce value and attitude</a:t>
            </a:r>
          </a:p>
        </p:txBody>
      </p:sp>
      <p:sp>
        <p:nvSpPr>
          <p:cNvPr id="37" name="Double Wave 36">
            <a:extLst>
              <a:ext uri="{FF2B5EF4-FFF2-40B4-BE49-F238E27FC236}">
                <a16:creationId xmlns:a16="http://schemas.microsoft.com/office/drawing/2014/main" id="{4BCB3B16-C5CF-478F-BA15-3BB4E5D1D821}"/>
              </a:ext>
            </a:extLst>
          </p:cNvPr>
          <p:cNvSpPr/>
          <p:nvPr/>
        </p:nvSpPr>
        <p:spPr>
          <a:xfrm>
            <a:off x="381657" y="3972754"/>
            <a:ext cx="3291840" cy="640080"/>
          </a:xfrm>
          <a:prstGeom prst="doubleWav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Define knowledge and skills needed: Know-Do-Believe</a:t>
            </a:r>
          </a:p>
        </p:txBody>
      </p:sp>
      <p:sp>
        <p:nvSpPr>
          <p:cNvPr id="39" name="Double Wave 38">
            <a:extLst>
              <a:ext uri="{FF2B5EF4-FFF2-40B4-BE49-F238E27FC236}">
                <a16:creationId xmlns:a16="http://schemas.microsoft.com/office/drawing/2014/main" id="{2DC60A7F-2E2F-4DEE-9487-C714E8EAC313}"/>
              </a:ext>
            </a:extLst>
          </p:cNvPr>
          <p:cNvSpPr/>
          <p:nvPr/>
        </p:nvSpPr>
        <p:spPr>
          <a:xfrm>
            <a:off x="4813063" y="3983007"/>
            <a:ext cx="2834640" cy="640080"/>
          </a:xfrm>
          <a:prstGeom prst="doubleWav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Train on knowledge and skills needed</a:t>
            </a:r>
          </a:p>
        </p:txBody>
      </p:sp>
      <p:sp>
        <p:nvSpPr>
          <p:cNvPr id="40" name="Double Wave 39">
            <a:extLst>
              <a:ext uri="{FF2B5EF4-FFF2-40B4-BE49-F238E27FC236}">
                <a16:creationId xmlns:a16="http://schemas.microsoft.com/office/drawing/2014/main" id="{6FBA37F6-EE4A-4668-8815-2444391A7B92}"/>
              </a:ext>
            </a:extLst>
          </p:cNvPr>
          <p:cNvSpPr/>
          <p:nvPr/>
        </p:nvSpPr>
        <p:spPr>
          <a:xfrm>
            <a:off x="8750617" y="3970047"/>
            <a:ext cx="2926080" cy="640080"/>
          </a:xfrm>
          <a:prstGeom prst="doubleWav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Advance knowledge and skills where needed</a:t>
            </a:r>
          </a:p>
        </p:txBody>
      </p:sp>
      <p:sp>
        <p:nvSpPr>
          <p:cNvPr id="42" name="Rectangle: Diagonal Corners Snipped 41">
            <a:extLst>
              <a:ext uri="{FF2B5EF4-FFF2-40B4-BE49-F238E27FC236}">
                <a16:creationId xmlns:a16="http://schemas.microsoft.com/office/drawing/2014/main" id="{30857A0C-B1B6-44D6-8C3D-4FDCF14DB554}"/>
              </a:ext>
            </a:extLst>
          </p:cNvPr>
          <p:cNvSpPr/>
          <p:nvPr/>
        </p:nvSpPr>
        <p:spPr>
          <a:xfrm>
            <a:off x="744875" y="2059314"/>
            <a:ext cx="2651760" cy="606077"/>
          </a:xfrm>
          <a:prstGeom prst="snip2Diag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Identify roles needed to support initiative </a:t>
            </a:r>
          </a:p>
        </p:txBody>
      </p:sp>
      <p:sp>
        <p:nvSpPr>
          <p:cNvPr id="43" name="Rectangle: Diagonal Corners Snipped 42">
            <a:extLst>
              <a:ext uri="{FF2B5EF4-FFF2-40B4-BE49-F238E27FC236}">
                <a16:creationId xmlns:a16="http://schemas.microsoft.com/office/drawing/2014/main" id="{5EB9778D-9CC7-4A14-8AFD-A976824493A2}"/>
              </a:ext>
            </a:extLst>
          </p:cNvPr>
          <p:cNvSpPr/>
          <p:nvPr/>
        </p:nvSpPr>
        <p:spPr>
          <a:xfrm>
            <a:off x="4682798" y="2056526"/>
            <a:ext cx="3017520" cy="606077"/>
          </a:xfrm>
          <a:prstGeom prst="snip2Diag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Implement roles needed to support initiative </a:t>
            </a:r>
          </a:p>
        </p:txBody>
      </p:sp>
      <p:sp>
        <p:nvSpPr>
          <p:cNvPr id="44" name="Rectangle: Diagonal Corners Snipped 43">
            <a:extLst>
              <a:ext uri="{FF2B5EF4-FFF2-40B4-BE49-F238E27FC236}">
                <a16:creationId xmlns:a16="http://schemas.microsoft.com/office/drawing/2014/main" id="{14D130FE-94FB-401D-BABE-588DAF372868}"/>
              </a:ext>
            </a:extLst>
          </p:cNvPr>
          <p:cNvSpPr/>
          <p:nvPr/>
        </p:nvSpPr>
        <p:spPr>
          <a:xfrm>
            <a:off x="8908776" y="2056526"/>
            <a:ext cx="2651760" cy="606077"/>
          </a:xfrm>
          <a:prstGeom prst="snip2Diag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Value roles needed to support initiative 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796EE9C-C479-478F-9ACD-DE618C47573B}"/>
              </a:ext>
            </a:extLst>
          </p:cNvPr>
          <p:cNvSpPr/>
          <p:nvPr/>
        </p:nvSpPr>
        <p:spPr>
          <a:xfrm>
            <a:off x="844054" y="1465586"/>
            <a:ext cx="2468880" cy="548640"/>
          </a:xfrm>
          <a:prstGeom prst="rect">
            <a:avLst/>
          </a:prstGeom>
          <a:gradFill>
            <a:gsLst>
              <a:gs pos="10000">
                <a:schemeClr val="tx1">
                  <a:lumMod val="75000"/>
                </a:schemeClr>
              </a:gs>
              <a:gs pos="100000">
                <a:schemeClr val="accent1">
                  <a:tint val="84000"/>
                  <a:satMod val="160000"/>
                </a:schemeClr>
              </a:gs>
            </a:gsLst>
            <a:lin ang="5400000" scaled="0"/>
          </a:gra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Define Future State Outline roll out plan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17252B4-E8FC-46C2-96EE-A4B8C23F3AF1}"/>
              </a:ext>
            </a:extLst>
          </p:cNvPr>
          <p:cNvSpPr/>
          <p:nvPr/>
        </p:nvSpPr>
        <p:spPr>
          <a:xfrm>
            <a:off x="4929548" y="1463211"/>
            <a:ext cx="2468880" cy="548640"/>
          </a:xfrm>
          <a:prstGeom prst="rect">
            <a:avLst/>
          </a:prstGeom>
          <a:gradFill>
            <a:gsLst>
              <a:gs pos="10000">
                <a:schemeClr val="tx1">
                  <a:lumMod val="75000"/>
                </a:schemeClr>
              </a:gs>
              <a:gs pos="100000">
                <a:schemeClr val="accent1">
                  <a:tint val="84000"/>
                  <a:satMod val="160000"/>
                </a:schemeClr>
              </a:gs>
            </a:gsLst>
            <a:lin ang="5400000" scaled="0"/>
          </a:gra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Implement the roll out plan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654D57E-0C7F-4CF7-8FE6-5B7CE645CF70}"/>
              </a:ext>
            </a:extLst>
          </p:cNvPr>
          <p:cNvSpPr/>
          <p:nvPr/>
        </p:nvSpPr>
        <p:spPr>
          <a:xfrm>
            <a:off x="8979217" y="1458502"/>
            <a:ext cx="2468880" cy="548640"/>
          </a:xfrm>
          <a:prstGeom prst="rect">
            <a:avLst/>
          </a:prstGeom>
          <a:gradFill>
            <a:gsLst>
              <a:gs pos="10000">
                <a:schemeClr val="tx1">
                  <a:lumMod val="75000"/>
                </a:schemeClr>
              </a:gs>
              <a:gs pos="100000">
                <a:schemeClr val="accent1">
                  <a:tint val="84000"/>
                  <a:satMod val="160000"/>
                </a:schemeClr>
              </a:gs>
            </a:gsLst>
            <a:lin ang="5400000" scaled="0"/>
          </a:gra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Obtain future state as defined</a:t>
            </a:r>
          </a:p>
        </p:txBody>
      </p:sp>
      <p:sp>
        <p:nvSpPr>
          <p:cNvPr id="48" name="Flowchart: Alternate Process 47">
            <a:extLst>
              <a:ext uri="{FF2B5EF4-FFF2-40B4-BE49-F238E27FC236}">
                <a16:creationId xmlns:a16="http://schemas.microsoft.com/office/drawing/2014/main" id="{F8EF6407-0AFC-4085-92AC-043E59AF3B3D}"/>
              </a:ext>
            </a:extLst>
          </p:cNvPr>
          <p:cNvSpPr/>
          <p:nvPr/>
        </p:nvSpPr>
        <p:spPr>
          <a:xfrm>
            <a:off x="489909" y="2708984"/>
            <a:ext cx="3200400" cy="5486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Complete Stakeholder Analysis</a:t>
            </a:r>
          </a:p>
        </p:txBody>
      </p:sp>
      <p:sp>
        <p:nvSpPr>
          <p:cNvPr id="49" name="Flowchart: Alternate Process 48">
            <a:extLst>
              <a:ext uri="{FF2B5EF4-FFF2-40B4-BE49-F238E27FC236}">
                <a16:creationId xmlns:a16="http://schemas.microsoft.com/office/drawing/2014/main" id="{FDC9FC5C-B6A1-42EE-A202-8E570EE37439}"/>
              </a:ext>
            </a:extLst>
          </p:cNvPr>
          <p:cNvSpPr/>
          <p:nvPr/>
        </p:nvSpPr>
        <p:spPr>
          <a:xfrm>
            <a:off x="4595206" y="2705630"/>
            <a:ext cx="3200400" cy="5486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Manage stakeholders per plan</a:t>
            </a:r>
          </a:p>
        </p:txBody>
      </p:sp>
      <p:sp>
        <p:nvSpPr>
          <p:cNvPr id="50" name="Flowchart: Alternate Process 49">
            <a:extLst>
              <a:ext uri="{FF2B5EF4-FFF2-40B4-BE49-F238E27FC236}">
                <a16:creationId xmlns:a16="http://schemas.microsoft.com/office/drawing/2014/main" id="{36950508-A552-41C9-9399-CC58D03AD6C0}"/>
              </a:ext>
            </a:extLst>
          </p:cNvPr>
          <p:cNvSpPr/>
          <p:nvPr/>
        </p:nvSpPr>
        <p:spPr>
          <a:xfrm>
            <a:off x="8568162" y="2704542"/>
            <a:ext cx="3200400" cy="5486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Stakeholders accept up to advocate</a:t>
            </a:r>
          </a:p>
        </p:txBody>
      </p:sp>
      <p:sp>
        <p:nvSpPr>
          <p:cNvPr id="51" name="Rectangle: Top Corners Rounded 50">
            <a:extLst>
              <a:ext uri="{FF2B5EF4-FFF2-40B4-BE49-F238E27FC236}">
                <a16:creationId xmlns:a16="http://schemas.microsoft.com/office/drawing/2014/main" id="{D0F7DA0E-7A77-4820-BADD-B15F94A6D4E0}"/>
              </a:ext>
            </a:extLst>
          </p:cNvPr>
          <p:cNvSpPr/>
          <p:nvPr/>
        </p:nvSpPr>
        <p:spPr>
          <a:xfrm>
            <a:off x="42790" y="3287946"/>
            <a:ext cx="3383280" cy="502920"/>
          </a:xfrm>
          <a:prstGeom prst="round2Same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Identify Resistors; understand fears</a:t>
            </a:r>
          </a:p>
        </p:txBody>
      </p:sp>
      <p:sp>
        <p:nvSpPr>
          <p:cNvPr id="52" name="Rectangle: Top Corners Rounded 51">
            <a:extLst>
              <a:ext uri="{FF2B5EF4-FFF2-40B4-BE49-F238E27FC236}">
                <a16:creationId xmlns:a16="http://schemas.microsoft.com/office/drawing/2014/main" id="{3544E0AD-16E2-441D-809A-83FCBF52419D}"/>
              </a:ext>
            </a:extLst>
          </p:cNvPr>
          <p:cNvSpPr/>
          <p:nvPr/>
        </p:nvSpPr>
        <p:spPr>
          <a:xfrm>
            <a:off x="4482292" y="3297297"/>
            <a:ext cx="3383280" cy="502920"/>
          </a:xfrm>
          <a:prstGeom prst="round2Same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Work to resolve fears</a:t>
            </a:r>
          </a:p>
        </p:txBody>
      </p:sp>
      <p:sp>
        <p:nvSpPr>
          <p:cNvPr id="53" name="Rectangle: Top Corners Rounded 52">
            <a:extLst>
              <a:ext uri="{FF2B5EF4-FFF2-40B4-BE49-F238E27FC236}">
                <a16:creationId xmlns:a16="http://schemas.microsoft.com/office/drawing/2014/main" id="{FEDAF1CD-36E6-44E8-B0E9-2C36D71C5248}"/>
              </a:ext>
            </a:extLst>
          </p:cNvPr>
          <p:cNvSpPr/>
          <p:nvPr/>
        </p:nvSpPr>
        <p:spPr>
          <a:xfrm>
            <a:off x="8525587" y="3281744"/>
            <a:ext cx="3383280" cy="502920"/>
          </a:xfrm>
          <a:prstGeom prst="round2Same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Fears resolved</a:t>
            </a:r>
          </a:p>
        </p:txBody>
      </p:sp>
      <p:sp>
        <p:nvSpPr>
          <p:cNvPr id="54" name="Rectangle: Top Corners Rounded 53">
            <a:extLst>
              <a:ext uri="{FF2B5EF4-FFF2-40B4-BE49-F238E27FC236}">
                <a16:creationId xmlns:a16="http://schemas.microsoft.com/office/drawing/2014/main" id="{3E1C88BF-4D0A-4BA9-B245-C3614385F971}"/>
              </a:ext>
            </a:extLst>
          </p:cNvPr>
          <p:cNvSpPr/>
          <p:nvPr/>
        </p:nvSpPr>
        <p:spPr>
          <a:xfrm>
            <a:off x="1484221" y="3797906"/>
            <a:ext cx="2377440" cy="274320"/>
          </a:xfrm>
          <a:prstGeom prst="round2Same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Engage Resistors</a:t>
            </a:r>
          </a:p>
        </p:txBody>
      </p:sp>
    </p:spTree>
    <p:extLst>
      <p:ext uri="{BB962C8B-B14F-4D97-AF65-F5344CB8AC3E}">
        <p14:creationId xmlns:p14="http://schemas.microsoft.com/office/powerpoint/2010/main" val="2008367482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236</TotalTime>
  <Words>143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Slice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Carlson, Kathy</dc:creator>
  <cp:lastModifiedBy>Carlson, Kathy</cp:lastModifiedBy>
  <cp:revision>20</cp:revision>
  <cp:lastPrinted>2018-03-20T22:46:29Z</cp:lastPrinted>
  <dcterms:created xsi:type="dcterms:W3CDTF">2018-03-20T18:54:38Z</dcterms:created>
  <dcterms:modified xsi:type="dcterms:W3CDTF">2018-03-20T22:51:17Z</dcterms:modified>
</cp:coreProperties>
</file>