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7" r:id="rId4"/>
    <p:sldId id="258" r:id="rId5"/>
    <p:sldId id="260" r:id="rId6"/>
    <p:sldId id="259" r:id="rId7"/>
    <p:sldId id="263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52424-36E4-4046-B183-B48B978A8255}" type="datetimeFigureOut">
              <a:rPr lang="en-CA" smtClean="0"/>
              <a:t>3/30/18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7CA50-BABA-4C3F-8D68-6E7DDFED26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730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altLang="en-US" dirty="0"/>
              <a:t>This slide must be visually presented to the audience AND verbalized by the speaker.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34460-913E-451E-8F01-1FBF65CA7593}" type="slidenum">
              <a:rPr lang="en-CA" smtClean="0">
                <a:solidFill>
                  <a:prstClr val="black"/>
                </a:solidFill>
              </a:rPr>
              <a:pPr/>
              <a:t>4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20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435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563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283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818C0E1-43CE-4037-BB75-44680DD007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4" t="25501" r="19004" b="25500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A13258-E029-48DA-A2AD-8CBD70DFC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910C07B-2DB4-4FA5-A962-24DA49BB4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3F71CE-59A5-4F15-BED0-7EA79422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1627B8-A9D2-473C-8E4A-66BB8857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4AB63E-35B9-4AB8-92D8-84ACD223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300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3F71CE-59A5-4F15-BED0-7EA79422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1627B8-A9D2-473C-8E4A-66BB8857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4AB63E-35B9-4AB8-92D8-84ACD223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E81176A-3F14-4431-8D1B-8C1CBBBA6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" t="25501" r="34725" b="25500"/>
          <a:stretch/>
        </p:blipFill>
        <p:spPr>
          <a:xfrm>
            <a:off x="1016000" y="0"/>
            <a:ext cx="11176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71C1D5E-F322-4347-9720-0E41590876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" t="25501" r="93748" b="25500"/>
          <a:stretch/>
        </p:blipFill>
        <p:spPr>
          <a:xfrm>
            <a:off x="-88900" y="0"/>
            <a:ext cx="1168400" cy="6858000"/>
          </a:xfrm>
          <a:prstGeom prst="rect">
            <a:avLst/>
          </a:prstGeom>
        </p:spPr>
      </p:pic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xmlns="" id="{F3180DDB-FE04-4D4C-9846-DAC1081D263D}"/>
              </a:ext>
            </a:extLst>
          </p:cNvPr>
          <p:cNvSpPr/>
          <p:nvPr userDrawn="1"/>
        </p:nvSpPr>
        <p:spPr>
          <a:xfrm>
            <a:off x="156882" y="4089400"/>
            <a:ext cx="4948518" cy="2572123"/>
          </a:xfrm>
          <a:prstGeom prst="snip2DiagRect">
            <a:avLst>
              <a:gd name="adj1" fmla="val 0"/>
              <a:gd name="adj2" fmla="val 28365"/>
            </a:avLst>
          </a:prstGeom>
          <a:solidFill>
            <a:schemeClr val="accent2">
              <a:alpha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3B497CF-8A69-4106-B330-33077B667D26}"/>
              </a:ext>
            </a:extLst>
          </p:cNvPr>
          <p:cNvSpPr/>
          <p:nvPr userDrawn="1"/>
        </p:nvSpPr>
        <p:spPr>
          <a:xfrm>
            <a:off x="358775" y="4405965"/>
            <a:ext cx="43529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>
                <a:solidFill>
                  <a:prstClr val="white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PREVENTION &amp; MANAGEMENT </a:t>
            </a:r>
            <a:br>
              <a:rPr lang="en-CA" sz="4000" b="1" dirty="0">
                <a:solidFill>
                  <a:prstClr val="white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CA" sz="4000" b="1" dirty="0">
                <a:solidFill>
                  <a:prstClr val="white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OF AECOPD</a:t>
            </a:r>
          </a:p>
        </p:txBody>
      </p:sp>
    </p:spTree>
    <p:extLst>
      <p:ext uri="{BB962C8B-B14F-4D97-AF65-F5344CB8AC3E}">
        <p14:creationId xmlns:p14="http://schemas.microsoft.com/office/powerpoint/2010/main" val="4028812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3F71CE-59A5-4F15-BED0-7EA79422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1627B8-A9D2-473C-8E4A-66BB8857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4AB63E-35B9-4AB8-92D8-84ACD223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E81176A-3F14-4431-8D1B-8C1CBBBA6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" t="25501" r="34725" b="25500"/>
          <a:stretch/>
        </p:blipFill>
        <p:spPr>
          <a:xfrm>
            <a:off x="1016000" y="0"/>
            <a:ext cx="11176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71C1D5E-F322-4347-9720-0E41590876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" t="25501" r="93748" b="25500"/>
          <a:stretch/>
        </p:blipFill>
        <p:spPr>
          <a:xfrm>
            <a:off x="-88900" y="0"/>
            <a:ext cx="1168400" cy="6858000"/>
          </a:xfrm>
          <a:prstGeom prst="rect">
            <a:avLst/>
          </a:prstGeom>
        </p:spPr>
      </p:pic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xmlns="" id="{F3180DDB-FE04-4D4C-9846-DAC1081D263D}"/>
              </a:ext>
            </a:extLst>
          </p:cNvPr>
          <p:cNvSpPr/>
          <p:nvPr userDrawn="1"/>
        </p:nvSpPr>
        <p:spPr>
          <a:xfrm>
            <a:off x="3238500" y="4749800"/>
            <a:ext cx="7670800" cy="1789112"/>
          </a:xfrm>
          <a:prstGeom prst="snip2DiagRect">
            <a:avLst>
              <a:gd name="adj1" fmla="val 0"/>
              <a:gd name="adj2" fmla="val 19453"/>
            </a:avLst>
          </a:prstGeom>
          <a:solidFill>
            <a:schemeClr val="accent2">
              <a:alpha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109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818C0E1-43CE-4037-BB75-44680DD007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4" t="25501" r="19004" b="25500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3F71CE-59A5-4F15-BED0-7EA79422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1627B8-A9D2-473C-8E4A-66BB8857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4AB63E-35B9-4AB8-92D8-84ACD223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: Diagonal Corners Snipped 9">
            <a:extLst>
              <a:ext uri="{FF2B5EF4-FFF2-40B4-BE49-F238E27FC236}">
                <a16:creationId xmlns:a16="http://schemas.microsoft.com/office/drawing/2014/main" xmlns="" id="{CB00011E-6970-43B7-99A9-2743EDE7A245}"/>
              </a:ext>
            </a:extLst>
          </p:cNvPr>
          <p:cNvSpPr/>
          <p:nvPr userDrawn="1"/>
        </p:nvSpPr>
        <p:spPr>
          <a:xfrm>
            <a:off x="7243482" y="2241177"/>
            <a:ext cx="4948518" cy="2375647"/>
          </a:xfrm>
          <a:prstGeom prst="snip2DiagRect">
            <a:avLst>
              <a:gd name="adj1" fmla="val 0"/>
              <a:gd name="adj2" fmla="val 28365"/>
            </a:avLst>
          </a:prstGeom>
          <a:solidFill>
            <a:schemeClr val="accent2">
              <a:alpha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D231CE-93F1-4265-A36B-B38F1DED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3A8FFF-463C-4B3E-B416-505BDDAE4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807749-CB5F-4B83-8D6B-27C693300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285B6A-9849-49A9-8097-F54096D8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455237-106A-4B1C-9FF2-937D6A73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xmlns="" id="{15C0CE22-F8DB-400E-8CA4-5DD1457611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696" y="6356350"/>
            <a:ext cx="11379404" cy="390525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9383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D231CE-93F1-4265-A36B-B38F1DED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807749-CB5F-4B83-8D6B-27C693300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285B6A-9849-49A9-8097-F54096D8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455237-106A-4B1C-9FF2-937D6A73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D8E712BB-0509-45E7-8B8C-46445269DE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696" y="6356350"/>
            <a:ext cx="11379404" cy="390525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58867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CF03CA-0F4E-476F-8C5C-CB8347392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318B04-9120-47D6-9B9C-C70082FA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8E5F73-F079-4FFF-8887-17FBDBEC5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130E7A-93DD-420D-8950-FDD33A5DE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0DE73B-9212-4E7E-A4EF-A6F82218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800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8282A-3CFF-4A3D-B515-60A0092AE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FE87F1-D446-4749-91E2-7F75B9285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B19272B-B153-4121-BFC6-5E65D4321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6895CD-0DE4-40A9-834E-8577BB9D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E02725-32B6-4EEC-8243-531028B6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F445C6-5EB4-42AA-8E89-31E90365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71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7075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F1C0F-6A18-44D3-89DB-E6E2595EE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1C2B9D-9528-4B10-9C07-1E9BEA648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279A21-5D57-457C-91C8-28F34CF55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2B7BB0-3233-496E-A4BC-B34BFC39D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A78451D-31A3-43A8-BFF2-9F60373BB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FA4471D-2CEB-4573-B833-0EB8604A7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428C659-6871-4473-8B8B-B8A71A52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968D488-AFE2-4842-9BC0-BCC39F6A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462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F40CF4-CE4B-4950-8069-3EDA1CFFD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204B88-28BF-43CD-95D0-3034A322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AD844AF-9C1D-4FBC-B8DE-F9D9C44DA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73AF68E-555C-4B5D-BFC2-553D9BBE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834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FE68E8B-D97F-4565-AB1E-0746466B1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95F41A7-E428-48BB-9C1B-74F84520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7CEA7D-8B4D-40CF-94BD-1DDA8F45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70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AE672-3366-4613-B509-8F5A8CC0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E43D6F-E50A-415B-A0DB-1D1B706C5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B8B9A7-79B8-44A9-80BD-7B38AA6D1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02216C-7C53-42C3-8968-C6E71752C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36CD85-79B3-4A15-8368-ECCA89FD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F217B0-9F3C-4D56-A58B-0C87B24C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47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C35E4F-1B47-47EC-93BF-CBA582B87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5EE9BF0-C433-459A-B7DB-A2C43525C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8453D1-EC93-4C42-873E-B2C45824C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311A82-E3CE-478A-ACA9-2E81E8B08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3E0D26-63F6-4A21-AC22-DEAD78C6B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64370D-AB37-4032-B5E7-AEB94CCB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06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EE8A1C-978B-4537-AF0F-433DD464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CE0C5BF-D38E-4B40-9DE1-B1059CDB6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F09F6A-4E89-4F5F-B1FF-E29E73FC2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5F2E8E-807C-4704-A64A-6B5C517AE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5534DA-004F-4122-84FB-BAE1821B2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67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A4BEF68-4A2D-49E8-91F9-68FAAD957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FD7DEAB-693D-4BAD-87E7-A5D0EA595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9CA25E-1731-4B0B-851A-848F2EBD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7F0368-C0E0-41BD-A1C5-33850E7D2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207087-108F-4D60-A39D-7A142848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6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533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825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36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574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158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626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02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97371-1DBB-41A3-AC6E-487B0C4207C2}" type="datetimeFigureOut">
              <a:rPr lang="en-CA" smtClean="0"/>
              <a:t>3/30/18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54926-E867-4577-9C95-64499C796E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171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B49C332-3477-4698-BA71-4AF0FB2B4B00}"/>
              </a:ext>
            </a:extLst>
          </p:cNvPr>
          <p:cNvSpPr/>
          <p:nvPr userDrawn="1"/>
        </p:nvSpPr>
        <p:spPr>
          <a:xfrm>
            <a:off x="1676400" y="-1"/>
            <a:ext cx="10553700" cy="173990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2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white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24E1F6C-007F-4113-B28E-42E623596A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" t="22374" r="50593" b="13913"/>
          <a:stretch/>
        </p:blipFill>
        <p:spPr>
          <a:xfrm>
            <a:off x="-12700" y="0"/>
            <a:ext cx="1651000" cy="17399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63D3945-3695-48AB-8215-DCCF65F09947}"/>
              </a:ext>
            </a:extLst>
          </p:cNvPr>
          <p:cNvSpPr/>
          <p:nvPr userDrawn="1"/>
        </p:nvSpPr>
        <p:spPr>
          <a:xfrm>
            <a:off x="0" y="1765300"/>
            <a:ext cx="12192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41D8C3-A1D7-4F50-9B26-30BF3F4C8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207167"/>
            <a:ext cx="98044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A3E137-573C-4179-9C40-99299A219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0" y="1947067"/>
            <a:ext cx="11379404" cy="4229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3F2B0F-BAF1-41D1-B41E-926041606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C845A-85AD-4DB7-A896-55774BB51072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3/30/18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2AB041-0FE2-458E-8359-48D64DB39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6FD342-2FCA-40AD-841A-8EF8F7482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CC5CE-D97E-4D3E-B8B3-BE4CFDAF0B8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44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‒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774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F5819EB-C99F-46DD-BC1F-C3B3329577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" t="25501" r="27449" b="25500"/>
          <a:stretch/>
        </p:blipFill>
        <p:spPr>
          <a:xfrm>
            <a:off x="1016000" y="0"/>
            <a:ext cx="124206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CA0321C-B94E-4109-A7A1-09F82173FC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" t="25501" r="93748" b="25500"/>
          <a:stretch/>
        </p:blipFill>
        <p:spPr>
          <a:xfrm>
            <a:off x="-88900" y="0"/>
            <a:ext cx="1168400" cy="6858000"/>
          </a:xfrm>
          <a:prstGeom prst="rect">
            <a:avLst/>
          </a:prstGeom>
        </p:spPr>
      </p:pic>
      <p:sp>
        <p:nvSpPr>
          <p:cNvPr id="5" name="Rectangle: Diagonal Corners Snipped 4">
            <a:extLst>
              <a:ext uri="{FF2B5EF4-FFF2-40B4-BE49-F238E27FC236}">
                <a16:creationId xmlns:a16="http://schemas.microsoft.com/office/drawing/2014/main" xmlns="" id="{47345E83-5CA4-4046-9766-096A5344F4D1}"/>
              </a:ext>
            </a:extLst>
          </p:cNvPr>
          <p:cNvSpPr/>
          <p:nvPr/>
        </p:nvSpPr>
        <p:spPr>
          <a:xfrm>
            <a:off x="156882" y="4089400"/>
            <a:ext cx="4948518" cy="2572123"/>
          </a:xfrm>
          <a:prstGeom prst="snip2DiagRect">
            <a:avLst>
              <a:gd name="adj1" fmla="val 0"/>
              <a:gd name="adj2" fmla="val 28365"/>
            </a:avLst>
          </a:prstGeom>
          <a:solidFill>
            <a:schemeClr val="accent2">
              <a:alpha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5AA452C-605A-45B3-A2DC-D14385ECDDF6}"/>
              </a:ext>
            </a:extLst>
          </p:cNvPr>
          <p:cNvSpPr/>
          <p:nvPr/>
        </p:nvSpPr>
        <p:spPr>
          <a:xfrm>
            <a:off x="358775" y="4498298"/>
            <a:ext cx="43529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600" b="1" dirty="0">
                <a:solidFill>
                  <a:prstClr val="white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PREVENTION &amp; MANAGEMENT </a:t>
            </a:r>
            <a:br>
              <a:rPr lang="en-CA" sz="3600" b="1" dirty="0">
                <a:solidFill>
                  <a:prstClr val="white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CA" sz="3600" b="1" dirty="0">
                <a:solidFill>
                  <a:prstClr val="white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OF AECOPD</a:t>
            </a:r>
          </a:p>
        </p:txBody>
      </p:sp>
    </p:spTree>
    <p:extLst>
      <p:ext uri="{BB962C8B-B14F-4D97-AF65-F5344CB8AC3E}">
        <p14:creationId xmlns:p14="http://schemas.microsoft.com/office/powerpoint/2010/main" val="3324719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81F6280-7C2E-45FB-847B-B5A06A4C2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Scientific Planning Committee (SPC)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135A942-BCEB-4481-8536-5194B5058CC6}"/>
              </a:ext>
            </a:extLst>
          </p:cNvPr>
          <p:cNvSpPr/>
          <p:nvPr/>
        </p:nvSpPr>
        <p:spPr>
          <a:xfrm>
            <a:off x="2794000" y="1991041"/>
            <a:ext cx="660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000" b="1" dirty="0">
                <a:solidFill>
                  <a:srgbClr val="C01D66"/>
                </a:solidFill>
              </a:rPr>
              <a:t>Anthony D. </a:t>
            </a:r>
            <a:r>
              <a:rPr lang="en-CA" sz="2000" b="1" dirty="0" err="1">
                <a:solidFill>
                  <a:srgbClr val="C01D66"/>
                </a:solidFill>
              </a:rPr>
              <a:t>D'Urzo</a:t>
            </a:r>
            <a:r>
              <a:rPr lang="en-CA" sz="2000" b="1" dirty="0">
                <a:solidFill>
                  <a:srgbClr val="C01D66"/>
                </a:solidFill>
              </a:rPr>
              <a:t> MD, MSc, BPHE, CCFP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Associate Professor, University of Toronto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Department of Family and Community Medicine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Toronto, Ontario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B0B63BC-25B3-4C29-8243-ECAABEE922F2}"/>
              </a:ext>
            </a:extLst>
          </p:cNvPr>
          <p:cNvSpPr/>
          <p:nvPr/>
        </p:nvSpPr>
        <p:spPr>
          <a:xfrm>
            <a:off x="2794000" y="3290153"/>
            <a:ext cx="6604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000" b="1" dirty="0">
                <a:solidFill>
                  <a:srgbClr val="C01D66"/>
                </a:solidFill>
              </a:rPr>
              <a:t>Daniel Ngui, BSc, PT, MD, FCFP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Clinical Associate Professor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University of British Columbia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Medical Director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Fraser Street Medical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Vancouver, British Columbia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057E36D-28AF-4211-9E29-4B9C1ECACFB5}"/>
              </a:ext>
            </a:extLst>
          </p:cNvPr>
          <p:cNvSpPr/>
          <p:nvPr/>
        </p:nvSpPr>
        <p:spPr>
          <a:xfrm>
            <a:off x="1981200" y="5081707"/>
            <a:ext cx="82296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000" b="1" dirty="0">
                <a:solidFill>
                  <a:srgbClr val="C01D66"/>
                </a:solidFill>
              </a:rPr>
              <a:t>Marla Shapiro, C.M., MDCM, CCFP, </a:t>
            </a:r>
            <a:r>
              <a:rPr lang="en-CA" sz="2000" b="1" dirty="0" err="1">
                <a:solidFill>
                  <a:srgbClr val="C01D66"/>
                </a:solidFill>
              </a:rPr>
              <a:t>MHSc</a:t>
            </a:r>
            <a:r>
              <a:rPr lang="en-CA" sz="2000" b="1" dirty="0">
                <a:solidFill>
                  <a:srgbClr val="C01D66"/>
                </a:solidFill>
              </a:rPr>
              <a:t>, FRCPC, FCFP, NCMP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Professor, University of Toronto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Department of Family and Community Medicine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University Health Network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North York General, Mount Sinai </a:t>
            </a:r>
          </a:p>
          <a:p>
            <a:pPr algn="ctr"/>
            <a:r>
              <a:rPr lang="en-CA" sz="1600" dirty="0">
                <a:solidFill>
                  <a:prstClr val="black"/>
                </a:solidFill>
              </a:rPr>
              <a:t>Toronto, Ontario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3299C9B-7E92-4222-AB63-ABBB11DCBCFC}"/>
              </a:ext>
            </a:extLst>
          </p:cNvPr>
          <p:cNvCxnSpPr>
            <a:cxnSpLocks/>
          </p:cNvCxnSpPr>
          <p:nvPr/>
        </p:nvCxnSpPr>
        <p:spPr>
          <a:xfrm>
            <a:off x="2362200" y="3160592"/>
            <a:ext cx="759460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FA69353A-8C38-4ED5-ABA3-A323759D66D8}"/>
              </a:ext>
            </a:extLst>
          </p:cNvPr>
          <p:cNvCxnSpPr>
            <a:cxnSpLocks/>
          </p:cNvCxnSpPr>
          <p:nvPr/>
        </p:nvCxnSpPr>
        <p:spPr>
          <a:xfrm>
            <a:off x="2362200" y="4952146"/>
            <a:ext cx="759460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03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26D349-07B0-4515-8A9F-784D6535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Disclosure of Commercial Support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183E00-BB12-4D6E-8116-26180335C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43" indent="-342843" defTabSz="914250">
              <a:defRPr/>
            </a:pPr>
            <a:r>
              <a:rPr lang="en-CA" sz="2000" b="1" dirty="0"/>
              <a:t>This program has received financial support from [</a:t>
            </a:r>
            <a:r>
              <a:rPr lang="en-CA" sz="2000" b="1" i="1" dirty="0"/>
              <a:t>organization name</a:t>
            </a:r>
            <a:r>
              <a:rPr lang="en-CA" sz="2000" b="1" dirty="0"/>
              <a:t>] in the form of </a:t>
            </a:r>
            <a:r>
              <a:rPr lang="en-CA" sz="2000" dirty="0"/>
              <a:t>an educational grant.</a:t>
            </a:r>
            <a:endParaRPr lang="en-CA" sz="2000" b="1" dirty="0"/>
          </a:p>
          <a:p>
            <a:pPr marL="342843" indent="-342843" defTabSz="914250">
              <a:defRPr/>
            </a:pPr>
            <a:r>
              <a:rPr lang="en-CA" sz="2000" b="1" dirty="0"/>
              <a:t>This program has received in-kind support from </a:t>
            </a:r>
            <a:r>
              <a:rPr lang="en-CA" sz="2000" dirty="0"/>
              <a:t>[</a:t>
            </a:r>
            <a:r>
              <a:rPr lang="en-CA" sz="2000" i="1" dirty="0"/>
              <a:t>organization name</a:t>
            </a:r>
            <a:r>
              <a:rPr lang="en-CA" sz="2000" dirty="0"/>
              <a:t>] </a:t>
            </a:r>
            <a:r>
              <a:rPr lang="en-CA" sz="2000" b="1" dirty="0"/>
              <a:t>in the form of </a:t>
            </a:r>
            <a:r>
              <a:rPr lang="en-CA" sz="2000" dirty="0"/>
              <a:t>[describe support here – e.g. logistical support].</a:t>
            </a:r>
            <a:endParaRPr lang="en-CA" b="1" u="sng" dirty="0"/>
          </a:p>
          <a:p>
            <a:pPr marL="342843" indent="-342843" defTabSz="914250">
              <a:defRPr/>
            </a:pPr>
            <a:endParaRPr lang="en-CA" b="1" u="sng" dirty="0"/>
          </a:p>
          <a:p>
            <a:pPr marL="342843" indent="-342843" defTabSz="914250">
              <a:defRPr/>
            </a:pPr>
            <a:r>
              <a:rPr lang="en-CA" b="1" u="sng" dirty="0"/>
              <a:t>Potential for conflict(s) of interest</a:t>
            </a:r>
            <a:r>
              <a:rPr lang="en-CA" b="1" dirty="0"/>
              <a:t>:</a:t>
            </a:r>
          </a:p>
          <a:p>
            <a:pPr marL="742828" lvl="1" indent="-285704" defTabSz="914250">
              <a:spcBef>
                <a:spcPts val="1000"/>
              </a:spcBef>
              <a:defRPr/>
            </a:pPr>
            <a:r>
              <a:rPr lang="en-CA" sz="1800" dirty="0"/>
              <a:t>[Speaker/Faculty name] has received [payment/funding, etc.] from [organization supporting this program </a:t>
            </a:r>
            <a:r>
              <a:rPr lang="en-CA" sz="1800" u="sng" dirty="0"/>
              <a:t>AND/OR</a:t>
            </a:r>
            <a:r>
              <a:rPr lang="en-CA" sz="1800" dirty="0"/>
              <a:t> organization whose product(s) are being discussed in this program].</a:t>
            </a:r>
          </a:p>
          <a:p>
            <a:pPr marL="742828" lvl="1" indent="-285704" defTabSz="914250">
              <a:spcBef>
                <a:spcPts val="1000"/>
              </a:spcBef>
              <a:defRPr/>
            </a:pPr>
            <a:r>
              <a:rPr lang="en-CA" sz="1800" dirty="0"/>
              <a:t>[Supporting organization name] [developed/licenses/distributes/benefits from the sale of, etc.] a product that will be discussed in this program: [insert generic and brand name here]</a:t>
            </a:r>
            <a:endParaRPr lang="en-CA" sz="2400" dirty="0"/>
          </a:p>
          <a:p>
            <a:pPr marL="0" indent="0" defTabSz="914250">
              <a:defRPr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90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C02770-380B-4877-A805-BA46B21B9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Faculty/Presenter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4DBA06-DD07-4CE4-9580-8F78223CC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913" y="3466618"/>
            <a:ext cx="6311139" cy="2912901"/>
          </a:xfrm>
        </p:spPr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CA" altLang="en-US" b="1" dirty="0" smtClean="0"/>
              <a:t>Robert </a:t>
            </a:r>
            <a:r>
              <a:rPr lang="en-CA" altLang="en-US" b="1" dirty="0"/>
              <a:t>P. </a:t>
            </a:r>
            <a:r>
              <a:rPr lang="en-CA" altLang="en-US" b="1" dirty="0" err="1"/>
              <a:t>Giugliano</a:t>
            </a:r>
            <a:r>
              <a:rPr lang="en-CA" altLang="en-US" b="1" dirty="0"/>
              <a:t>, MD, SM, FACC, FAHA </a:t>
            </a:r>
            <a:r>
              <a:rPr lang="en-CA" alt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CA" alt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altLang="en-US" dirty="0"/>
              <a:t>Senior Investigator, TIMI Study Group </a:t>
            </a:r>
            <a:br>
              <a:rPr lang="en-CA" altLang="en-US" dirty="0"/>
            </a:br>
            <a:r>
              <a:rPr lang="en-CA" altLang="en-US" dirty="0"/>
              <a:t>Physician, Cardiovascular Medicine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CA" altLang="en-US" dirty="0"/>
              <a:t>Brigham and Women's Hospital </a:t>
            </a:r>
            <a:br>
              <a:rPr lang="en-CA" altLang="en-US" dirty="0"/>
            </a:br>
            <a:r>
              <a:rPr lang="en-CA" altLang="en-US" dirty="0"/>
              <a:t>Associate Professor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CA" altLang="en-US" dirty="0"/>
              <a:t>Harvard Medical School </a:t>
            </a:r>
          </a:p>
          <a:p>
            <a:pPr lvl="1"/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27322" y="1950334"/>
            <a:ext cx="3657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Photo inserted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4083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C02770-380B-4877-A805-BA46B21B9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Faculty/Presenter Disclosure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4DBA06-DD07-4CE4-9580-8F78223CC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Faculty:</a:t>
            </a:r>
            <a:r>
              <a:rPr lang="en-CA" dirty="0"/>
              <a:t> [Speaker’s name]</a:t>
            </a:r>
          </a:p>
          <a:p>
            <a:endParaRPr lang="en-CA" dirty="0"/>
          </a:p>
          <a:p>
            <a:r>
              <a:rPr lang="en-CA" b="1" dirty="0"/>
              <a:t>Relationships with commercial interests:</a:t>
            </a:r>
          </a:p>
          <a:p>
            <a:pPr lvl="1"/>
            <a:r>
              <a:rPr lang="en-CA" dirty="0"/>
              <a:t>Grants/Research Support: </a:t>
            </a:r>
            <a:r>
              <a:rPr lang="en-CA" dirty="0" err="1"/>
              <a:t>PharmaCorp</a:t>
            </a:r>
            <a:r>
              <a:rPr lang="en-CA" dirty="0"/>
              <a:t> ABC</a:t>
            </a:r>
          </a:p>
          <a:p>
            <a:pPr lvl="1"/>
            <a:r>
              <a:rPr lang="en-CA" dirty="0"/>
              <a:t>Speakers Bureau/Honoraria: XYZ Biopharmaceuticals Ltd.</a:t>
            </a:r>
          </a:p>
          <a:p>
            <a:pPr lvl="1"/>
            <a:r>
              <a:rPr lang="en-CA" dirty="0"/>
              <a:t>Consulting Fees: </a:t>
            </a:r>
            <a:r>
              <a:rPr lang="en-CA" dirty="0" err="1"/>
              <a:t>MedX</a:t>
            </a:r>
            <a:r>
              <a:rPr lang="en-CA" dirty="0"/>
              <a:t> Group Inc.</a:t>
            </a:r>
          </a:p>
          <a:p>
            <a:pPr lvl="1"/>
            <a:r>
              <a:rPr lang="en-CA" dirty="0"/>
              <a:t>Other: Employee of XXY Hospital Group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012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0A553-52EE-4979-A9FD-BF12127F7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Mitigating Potential Bias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97DE92-619F-4338-B920-931CD000A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All </a:t>
            </a:r>
            <a:r>
              <a:rPr lang="en-US" dirty="0"/>
              <a:t>content has been reviewed by a physician steering committee and the College of Family Physicians </a:t>
            </a:r>
            <a:r>
              <a:rPr lang="en-US" dirty="0" smtClean="0"/>
              <a:t>Canada</a:t>
            </a:r>
          </a:p>
          <a:p>
            <a:pPr lvl="0"/>
            <a:endParaRPr lang="en-CA" dirty="0"/>
          </a:p>
          <a:p>
            <a:pPr lvl="0"/>
            <a:r>
              <a:rPr lang="en-US" dirty="0"/>
              <a:t>All data has been sourced from evidence that is clinically accepted </a:t>
            </a:r>
            <a:endParaRPr lang="en-US" dirty="0" smtClean="0"/>
          </a:p>
          <a:p>
            <a:pPr lvl="0"/>
            <a:endParaRPr lang="en-CA" dirty="0"/>
          </a:p>
          <a:p>
            <a:pPr lvl="0"/>
            <a:r>
              <a:rPr lang="en-US" dirty="0"/>
              <a:t>All support used in justification of patient care recommendations conform to generally accepted standards</a:t>
            </a:r>
            <a:endParaRPr lang="en-CA" dirty="0"/>
          </a:p>
          <a:p>
            <a:pPr marL="0" indent="0" defTabSz="914250">
              <a:buNone/>
              <a:defRPr/>
            </a:pPr>
            <a:endParaRPr lang="en-CA" dirty="0"/>
          </a:p>
          <a:p>
            <a:pPr marL="0" indent="0" defTabSz="914250">
              <a:buNone/>
              <a:defRPr/>
            </a:pPr>
            <a:endParaRPr lang="en-CA" dirty="0"/>
          </a:p>
          <a:p>
            <a:pPr marL="0" indent="0" defTabSz="914250">
              <a:buNone/>
              <a:defRPr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728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40D2EB-FC58-43AC-BED9-1826BAC2E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Learning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17E85-F704-415C-A7B9-508DE5E9F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/>
              <a:t>By participating in this educational program, health care providers will be able to:</a:t>
            </a:r>
          </a:p>
          <a:p>
            <a:pPr marL="457200" lvl="1" indent="-457200">
              <a:spcBef>
                <a:spcPts val="800"/>
              </a:spcBef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2400" b="1" dirty="0">
                <a:solidFill>
                  <a:schemeClr val="accent2"/>
                </a:solidFill>
              </a:rPr>
              <a:t>UNDERSTAND</a:t>
            </a:r>
            <a:r>
              <a:rPr lang="en-US" sz="2400" dirty="0"/>
              <a:t> the burden of acute exacerbations in patients with COPD</a:t>
            </a:r>
          </a:p>
          <a:p>
            <a:pPr marL="457200" lvl="1" indent="-457200">
              <a:spcBef>
                <a:spcPts val="800"/>
              </a:spcBef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2400" b="1" dirty="0">
                <a:solidFill>
                  <a:schemeClr val="accent2"/>
                </a:solidFill>
              </a:rPr>
              <a:t>OPTIMALLY</a:t>
            </a:r>
            <a:r>
              <a:rPr lang="en-US" sz="2400" dirty="0"/>
              <a:t> manage acute exacerbations of COPD (AECOPD)</a:t>
            </a:r>
          </a:p>
          <a:p>
            <a:pPr marL="457200" lvl="1" indent="-457200">
              <a:spcBef>
                <a:spcPts val="800"/>
              </a:spcBef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2400" b="1" dirty="0">
                <a:solidFill>
                  <a:schemeClr val="accent2"/>
                </a:solidFill>
              </a:rPr>
              <a:t>APPLY</a:t>
            </a:r>
            <a:r>
              <a:rPr lang="en-US" sz="2400" dirty="0"/>
              <a:t> non-pharmacologic and pharmacologic approaches to prevent future AECOPD</a:t>
            </a:r>
          </a:p>
          <a:p>
            <a:pPr marL="457200" lvl="1" indent="-457200">
              <a:spcBef>
                <a:spcPts val="800"/>
              </a:spcBef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2400" b="1" dirty="0">
                <a:solidFill>
                  <a:schemeClr val="accent2"/>
                </a:solidFill>
              </a:rPr>
              <a:t>INCORPORATE</a:t>
            </a:r>
            <a:r>
              <a:rPr lang="en-US" sz="2400" dirty="0"/>
              <a:t> guideline recommendations into clinical practice to manage comorbidities and assess inhaler techniques of COPD patients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5954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PD Podca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99AB4"/>
      </a:accent1>
      <a:accent2>
        <a:srgbClr val="C01D66"/>
      </a:accent2>
      <a:accent3>
        <a:srgbClr val="817613"/>
      </a:accent3>
      <a:accent4>
        <a:srgbClr val="032D34"/>
      </a:accent4>
      <a:accent5>
        <a:srgbClr val="007303"/>
      </a:accent5>
      <a:accent6>
        <a:srgbClr val="F3320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386</Words>
  <Application>Microsoft Office PowerPoint</Application>
  <PresentationFormat>Widescreen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  <vt:lpstr> Scientific Planning Committee (SPC)</vt:lpstr>
      <vt:lpstr>Disclosure of Commercial Support</vt:lpstr>
      <vt:lpstr>Faculty/Presenter</vt:lpstr>
      <vt:lpstr>Faculty/Presenter Disclosure</vt:lpstr>
      <vt:lpstr>Mitigating Potential Bias</vt:lpstr>
      <vt:lpstr>Learning Objectives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Tsigoulis</dc:creator>
  <cp:lastModifiedBy>Michelle Tsigoulis</cp:lastModifiedBy>
  <cp:revision>2</cp:revision>
  <dcterms:created xsi:type="dcterms:W3CDTF">2018-03-30T11:08:34Z</dcterms:created>
  <dcterms:modified xsi:type="dcterms:W3CDTF">2018-03-30T11:13:44Z</dcterms:modified>
</cp:coreProperties>
</file>