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595959"/>
    <a:srgbClr val="5A5A5A"/>
    <a:srgbClr val="4D4D4D"/>
    <a:srgbClr val="000000"/>
    <a:srgbClr val="FFD43E"/>
    <a:srgbClr val="D6A300"/>
    <a:srgbClr val="292929"/>
    <a:srgbClr val="FFCE3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1" autoAdjust="0"/>
  </p:normalViewPr>
  <p:slideViewPr>
    <p:cSldViewPr snapToGrid="0">
      <p:cViewPr varScale="1">
        <p:scale>
          <a:sx n="102" d="100"/>
          <a:sy n="102" d="100"/>
        </p:scale>
        <p:origin x="120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F0F3D-8EFB-40DD-BDEC-0E379B913D9B}" type="datetimeFigureOut">
              <a:rPr lang="en-AU" smtClean="0"/>
              <a:t>31/03/2018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797D-FADB-44F4-AF20-020C742616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93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797D-FADB-44F4-AF20-020C7426167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86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797D-FADB-44F4-AF20-020C7426167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72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25D2C1-B375-47DB-B146-CFAED20769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17171"/>
              </a:gs>
              <a:gs pos="100000">
                <a:srgbClr val="23232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6E5D5-D790-40D7-A638-6BF96DB36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74" y="2725337"/>
            <a:ext cx="11121076" cy="1671736"/>
          </a:xfrm>
        </p:spPr>
        <p:txBody>
          <a:bodyPr anchor="ctr" anchorCtr="0">
            <a:normAutofit/>
          </a:bodyPr>
          <a:lstStyle>
            <a:lvl1pPr algn="ctr">
              <a:defRPr sz="5400" cap="small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5CE64-D17E-4780-B567-3384B967E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73" y="4489148"/>
            <a:ext cx="11121075" cy="10830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6D357-27C6-48F4-BC3D-9B6F58159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801"/>
          <a:stretch/>
        </p:blipFill>
        <p:spPr>
          <a:xfrm>
            <a:off x="0" y="1"/>
            <a:ext cx="9260958" cy="27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7B636-D632-4AD0-8EF7-215C743FE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677970"/>
            <a:ext cx="10486425" cy="4640029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2EC30D1-EEC4-42B1-B5EB-13245135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288000"/>
            <a:ext cx="10486425" cy="72838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7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0F23-D763-45C0-A324-005A2432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6422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1F64D-6340-4E3F-896C-4D0749F20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7547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81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0FEA-2829-4E91-A307-1F7A26CA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3D8EF-FC55-4121-B68E-7E1FE084F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94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5CA48-65CD-4B55-AB9A-988BDF284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94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64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CA967-92F5-414A-8BEF-29C6433AD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17E7B-A845-4A8F-91BD-3B3D5013C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24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23CB2-0F66-477F-9C2A-6F0533AA4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F4BFD-0DBB-4761-9E82-4D7A431EF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24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10FEDF-C96F-4711-A026-8AC899F9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000"/>
            <a:ext cx="10515600" cy="728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280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1D5B-64CD-4191-95C8-A7E8CE6C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243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7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5E12-9A19-4B42-B3DE-98704774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199A0-01EE-441A-A13F-CF815160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752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D8879-7C0D-42E2-B041-4336C2CAF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3053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42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377225-5AA1-4A64-A78A-5CB1D942C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30089" y="1596789"/>
            <a:ext cx="1925298" cy="47124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C5A28-D48A-4C0D-87EF-CA06A375C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6788"/>
            <a:ext cx="8181664" cy="472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F0075E2-69A0-445C-A1EE-D00C4C363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0000"/>
            <a:ext cx="10515600" cy="728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Speaker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055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">
            <a:extLst>
              <a:ext uri="{FF2B5EF4-FFF2-40B4-BE49-F238E27FC236}">
                <a16:creationId xmlns:a16="http://schemas.microsoft.com/office/drawing/2014/main" id="{181D48B9-1688-464B-BB9B-934F2401D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970"/>
            <a:ext cx="10515600" cy="464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Footer Gradient">
            <a:extLst>
              <a:ext uri="{FF2B5EF4-FFF2-40B4-BE49-F238E27FC236}">
                <a16:creationId xmlns:a16="http://schemas.microsoft.com/office/drawing/2014/main" id="{2FD01901-2EC1-4E19-9BEA-BDC48F8B5E43}"/>
              </a:ext>
            </a:extLst>
          </p:cNvPr>
          <p:cNvSpPr/>
          <p:nvPr userDrawn="1"/>
        </p:nvSpPr>
        <p:spPr>
          <a:xfrm>
            <a:off x="0" y="5693790"/>
            <a:ext cx="12192000" cy="1164210"/>
          </a:xfrm>
          <a:prstGeom prst="rect">
            <a:avLst/>
          </a:prstGeom>
          <a:gradFill>
            <a:gsLst>
              <a:gs pos="0">
                <a:srgbClr val="595959">
                  <a:alpha val="0"/>
                </a:srgbClr>
              </a:gs>
              <a:gs pos="100000">
                <a:srgbClr val="08080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Header Background Colour">
            <a:extLst>
              <a:ext uri="{FF2B5EF4-FFF2-40B4-BE49-F238E27FC236}">
                <a16:creationId xmlns:a16="http://schemas.microsoft.com/office/drawing/2014/main" id="{F7CD484E-1CCA-4C56-A0D4-883736946FF5}"/>
              </a:ext>
            </a:extLst>
          </p:cNvPr>
          <p:cNvSpPr/>
          <p:nvPr userDrawn="1"/>
        </p:nvSpPr>
        <p:spPr>
          <a:xfrm>
            <a:off x="0" y="-1076"/>
            <a:ext cx="12192000" cy="1164210"/>
          </a:xfrm>
          <a:prstGeom prst="rect">
            <a:avLst/>
          </a:prstGeom>
          <a:gradFill flip="none" rotWithShape="1">
            <a:gsLst>
              <a:gs pos="0">
                <a:srgbClr val="FFCE33"/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  <a:effectLst>
            <a:outerShdw blurRad="101600" dist="254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Header Image">
            <a:extLst>
              <a:ext uri="{FF2B5EF4-FFF2-40B4-BE49-F238E27FC236}">
                <a16:creationId xmlns:a16="http://schemas.microsoft.com/office/drawing/2014/main" id="{3CF62603-A1FC-44F2-921B-EB2783BF0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10518"/>
          <a:stretch/>
        </p:blipFill>
        <p:spPr>
          <a:xfrm>
            <a:off x="408842" y="2664"/>
            <a:ext cx="11783157" cy="116421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CD683-83DC-4A4E-8EE4-E58C0692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00"/>
            <a:ext cx="10515600" cy="728384"/>
          </a:xfrm>
          <a:prstGeom prst="rect">
            <a:avLst/>
          </a:prstGeom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op border" hidden="1">
            <a:extLst>
              <a:ext uri="{FF2B5EF4-FFF2-40B4-BE49-F238E27FC236}">
                <a16:creationId xmlns:a16="http://schemas.microsoft.com/office/drawing/2014/main" id="{41E8FFC9-C0CA-450E-BBAB-4C820A93BBCF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FFCE33"/>
          </a:solidFill>
          <a:ln>
            <a:noFill/>
          </a:ln>
          <a:effectLst>
            <a:outerShdw blurRad="1016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lt1">
                  <a:alpha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2BDDB-E6D4-4E25-BA67-163427D983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71168" y="5323735"/>
            <a:ext cx="5320832" cy="15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0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4800" b="1" kern="1200" cap="small" baseline="0">
          <a:ln w="6350">
            <a:solidFill>
              <a:schemeClr val="accent1">
                <a:shade val="50000"/>
                <a:alpha val="30000"/>
              </a:schemeClr>
            </a:solidFill>
          </a:ln>
          <a:solidFill>
            <a:schemeClr val="tx1"/>
          </a:solidFill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FFC000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90B0F9-AACC-405E-A50C-0EE3BD808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Diagonal Corners Snipped 23">
            <a:extLst>
              <a:ext uri="{FF2B5EF4-FFF2-40B4-BE49-F238E27FC236}">
                <a16:creationId xmlns:a16="http://schemas.microsoft.com/office/drawing/2014/main" id="{046B1120-5BEB-4570-B998-D50BE6068006}"/>
              </a:ext>
            </a:extLst>
          </p:cNvPr>
          <p:cNvSpPr/>
          <p:nvPr/>
        </p:nvSpPr>
        <p:spPr>
          <a:xfrm>
            <a:off x="3490412" y="2378693"/>
            <a:ext cx="5653587" cy="2100614"/>
          </a:xfrm>
          <a:prstGeom prst="snip2DiagRect">
            <a:avLst>
              <a:gd name="adj1" fmla="val 0"/>
              <a:gd name="adj2" fmla="val 18737"/>
            </a:avLst>
          </a:prstGeom>
          <a:gradFill>
            <a:gsLst>
              <a:gs pos="0">
                <a:schemeClr val="tx2">
                  <a:lumMod val="50000"/>
                  <a:alpha val="85000"/>
                </a:schemeClr>
              </a:gs>
              <a:gs pos="100000">
                <a:srgbClr val="595959"/>
              </a:gs>
              <a:gs pos="72000">
                <a:schemeClr val="bg2">
                  <a:lumMod val="75000"/>
                </a:schemeClr>
              </a:gs>
              <a:gs pos="45000">
                <a:srgbClr val="5A5A5A">
                  <a:alpha val="90000"/>
                </a:srgbClr>
              </a:gs>
              <a:gs pos="20000">
                <a:srgbClr val="595959"/>
              </a:gs>
            </a:gsLst>
            <a:lin ang="1800000" scaled="0"/>
          </a:gradFill>
          <a:ln w="63500" cmpd="sng">
            <a:solidFill>
              <a:schemeClr val="bg1">
                <a:lumMod val="95000"/>
              </a:schemeClr>
            </a:solidFill>
            <a:miter lim="800000"/>
          </a:ln>
          <a:effectLst>
            <a:outerShdw blurRad="63500" dist="127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8F7D7B-B306-487A-8EE8-C8464EFAC943}"/>
              </a:ext>
            </a:extLst>
          </p:cNvPr>
          <p:cNvSpPr/>
          <p:nvPr/>
        </p:nvSpPr>
        <p:spPr>
          <a:xfrm>
            <a:off x="3845488" y="2828836"/>
            <a:ext cx="4943434" cy="1200329"/>
          </a:xfrm>
          <a:prstGeom prst="rect">
            <a:avLst/>
          </a:prstGeom>
          <a:effectLst>
            <a:outerShdw blurRad="38100" dist="12700" dir="5400000" algn="ctr" rotWithShape="0">
              <a:srgbClr val="000000">
                <a:alpha val="2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4000" b="1" dirty="0">
                <a:solidFill>
                  <a:prstClr val="white"/>
                </a:solidFill>
                <a:effectLst>
                  <a:outerShdw blurRad="63500" dist="25400" dir="5400000" algn="ctr" rotWithShape="0">
                    <a:srgbClr val="000000">
                      <a:alpha val="75000"/>
                    </a:srgbClr>
                  </a:outerShdw>
                </a:effectLst>
              </a:rPr>
              <a:t>HOW LOW SHOULD YOU TARGET </a:t>
            </a:r>
            <a:r>
              <a:rPr lang="en-CA" sz="4000" b="1" cap="all" dirty="0">
                <a:solidFill>
                  <a:srgbClr val="FFC000"/>
                </a:soli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LDL-C?</a:t>
            </a:r>
            <a:endParaRPr lang="en-AU" sz="4000" b="1" cap="all" dirty="0"/>
          </a:p>
        </p:txBody>
      </p:sp>
      <p:cxnSp>
        <p:nvCxnSpPr>
          <p:cNvPr id="26" name="Bottom Border" hidden="1">
            <a:extLst>
              <a:ext uri="{FF2B5EF4-FFF2-40B4-BE49-F238E27FC236}">
                <a16:creationId xmlns:a16="http://schemas.microsoft.com/office/drawing/2014/main" id="{89FA9F8D-F5FC-49AA-B9A6-F9F944A6C353}"/>
              </a:ext>
            </a:extLst>
          </p:cNvPr>
          <p:cNvCxnSpPr/>
          <p:nvPr/>
        </p:nvCxnSpPr>
        <p:spPr>
          <a:xfrm>
            <a:off x="4352925" y="5331829"/>
            <a:ext cx="3505200" cy="0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</a:ln>
          <a:effectLst>
            <a:outerShdw blurRad="25400" dist="12700" dir="5400000" algn="t" rotWithShape="0">
              <a:prstClr val="black">
                <a:alpha val="9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8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99C861-E1EC-47DA-88A7-22F9967AEA8E}"/>
              </a:ext>
            </a:extLst>
          </p:cNvPr>
          <p:cNvSpPr/>
          <p:nvPr/>
        </p:nvSpPr>
        <p:spPr>
          <a:xfrm>
            <a:off x="6096000" y="1181100"/>
            <a:ext cx="6096000" cy="2627595"/>
          </a:xfrm>
          <a:prstGeom prst="rect">
            <a:avLst/>
          </a:prstGeom>
          <a:gradFill flip="none" rotWithShape="1">
            <a:gsLst>
              <a:gs pos="0">
                <a:srgbClr val="808080">
                  <a:alpha val="50000"/>
                </a:srgbClr>
              </a:gs>
              <a:gs pos="100000">
                <a:srgbClr val="292929">
                  <a:alpha val="5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AE309D-F8CF-454A-9D52-7A0B840A30E2}"/>
              </a:ext>
            </a:extLst>
          </p:cNvPr>
          <p:cNvSpPr/>
          <p:nvPr/>
        </p:nvSpPr>
        <p:spPr>
          <a:xfrm>
            <a:off x="0" y="1181100"/>
            <a:ext cx="6096000" cy="2637005"/>
          </a:xfrm>
          <a:prstGeom prst="rect">
            <a:avLst/>
          </a:prstGeom>
          <a:gradFill flip="none" rotWithShape="1">
            <a:gsLst>
              <a:gs pos="0">
                <a:srgbClr val="808080">
                  <a:alpha val="50000"/>
                </a:srgbClr>
              </a:gs>
              <a:gs pos="100000">
                <a:srgbClr val="292929">
                  <a:alpha val="5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52C240-D902-4739-BABB-A61D826951E7}"/>
              </a:ext>
            </a:extLst>
          </p:cNvPr>
          <p:cNvSpPr/>
          <p:nvPr/>
        </p:nvSpPr>
        <p:spPr>
          <a:xfrm>
            <a:off x="0" y="3818105"/>
            <a:ext cx="6095999" cy="3039894"/>
          </a:xfrm>
          <a:prstGeom prst="rect">
            <a:avLst/>
          </a:prstGeom>
          <a:gradFill flip="none" rotWithShape="1">
            <a:gsLst>
              <a:gs pos="0">
                <a:srgbClr val="808080">
                  <a:alpha val="50000"/>
                </a:srgbClr>
              </a:gs>
              <a:gs pos="70000">
                <a:srgbClr val="292929">
                  <a:alpha val="5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C92F0-AF94-43F1-B858-69CA27DE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1995"/>
            <a:ext cx="5257800" cy="1751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Anthony D. </a:t>
            </a:r>
            <a:r>
              <a:rPr lang="en-CA" sz="2000" b="1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D'Urzo</a:t>
            </a:r>
            <a:r>
              <a:rPr lang="en-CA" sz="2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MD, MSc, BPHE, CCFP</a:t>
            </a:r>
          </a:p>
          <a:p>
            <a:pPr marL="0" indent="0">
              <a:buNone/>
            </a:pPr>
            <a:r>
              <a:rPr lang="en-CA" sz="1600" dirty="0">
                <a:solidFill>
                  <a:schemeClr val="bg1"/>
                </a:solidFill>
              </a:rPr>
              <a:t>Associate Professor, University of Toronto</a:t>
            </a:r>
          </a:p>
          <a:p>
            <a:pPr marL="0" indent="0">
              <a:buNone/>
            </a:pPr>
            <a:r>
              <a:rPr lang="en-CA" sz="1600" dirty="0">
                <a:solidFill>
                  <a:schemeClr val="bg1"/>
                </a:solidFill>
              </a:rPr>
              <a:t>Department of Family and Community Medicine</a:t>
            </a:r>
          </a:p>
          <a:p>
            <a:pPr marL="0" indent="0">
              <a:buNone/>
            </a:pPr>
            <a:r>
              <a:rPr lang="en-CA" sz="1600" dirty="0">
                <a:solidFill>
                  <a:schemeClr val="bg1"/>
                </a:solidFill>
              </a:rPr>
              <a:t>Toronto, Ontario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25BAE8-5C0F-4B09-AE89-543BEFB9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88000"/>
            <a:ext cx="10515600" cy="728384"/>
          </a:xfrm>
        </p:spPr>
        <p:txBody>
          <a:bodyPr>
            <a:normAutofit/>
          </a:bodyPr>
          <a:lstStyle/>
          <a:p>
            <a:r>
              <a:rPr lang="en-US" sz="4800" dirty="0">
                <a:ln w="6350"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a:rPr>
              <a:t>Scientific Planning Committee (SPC)</a:t>
            </a:r>
            <a:endParaRPr lang="en-AU" sz="4800" dirty="0">
              <a:ln w="6350">
                <a:solidFill>
                  <a:schemeClr val="accent1">
                    <a:shade val="50000"/>
                    <a:alpha val="50000"/>
                  </a:schemeClr>
                </a:solidFill>
              </a:ln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7748C02-814E-4FAC-A937-5D2930E6E715}"/>
              </a:ext>
            </a:extLst>
          </p:cNvPr>
          <p:cNvSpPr txBox="1">
            <a:spLocks/>
          </p:cNvSpPr>
          <p:nvPr/>
        </p:nvSpPr>
        <p:spPr>
          <a:xfrm>
            <a:off x="6537278" y="1721995"/>
            <a:ext cx="5257800" cy="1751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FC00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2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Daniel </a:t>
            </a:r>
            <a:r>
              <a:rPr lang="en-CA" sz="2200" b="1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Ngui</a:t>
            </a:r>
            <a:r>
              <a:rPr lang="en-CA" sz="22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BSc, PT, MD, FCFP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>
                <a:solidFill>
                  <a:schemeClr val="bg1"/>
                </a:solidFill>
              </a:rPr>
              <a:t>Associate Professor, University of Toronto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>
                <a:solidFill>
                  <a:schemeClr val="bg1"/>
                </a:solidFill>
              </a:rPr>
              <a:t>Department of Family and Community Medicine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>
                <a:solidFill>
                  <a:schemeClr val="bg1"/>
                </a:solidFill>
              </a:rPr>
              <a:t>Toronto, Ontario</a:t>
            </a:r>
          </a:p>
          <a:p>
            <a:endParaRPr lang="en-A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6F40C4-63D6-427A-9122-A425160A08F7}"/>
              </a:ext>
            </a:extLst>
          </p:cNvPr>
          <p:cNvSpPr txBox="1">
            <a:spLocks/>
          </p:cNvSpPr>
          <p:nvPr/>
        </p:nvSpPr>
        <p:spPr>
          <a:xfrm>
            <a:off x="540000" y="4038600"/>
            <a:ext cx="5257799" cy="2367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FC00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CA" sz="2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Marla Shapiro, C.M., MDCM, CCFP, </a:t>
            </a:r>
            <a:br>
              <a:rPr lang="en-CA" sz="2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CA" sz="2000" b="1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MHSc</a:t>
            </a:r>
            <a:r>
              <a:rPr lang="en-CA" sz="2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FRCPC, FCFP, NCMP 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bg1"/>
                </a:solidFill>
              </a:rPr>
              <a:t>Professor, University of Toronto 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bg1"/>
                </a:solidFill>
              </a:rPr>
              <a:t>Department of Family and Community Medicine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bg1"/>
                </a:solidFill>
              </a:rPr>
              <a:t>University Health Network 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bg1"/>
                </a:solidFill>
              </a:rPr>
              <a:t>North York General, Mount Sinai 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bg1"/>
                </a:solidFill>
              </a:rPr>
              <a:t>Toronto, Ontario </a:t>
            </a:r>
          </a:p>
          <a:p>
            <a:endParaRPr lang="en-AU" dirty="0"/>
          </a:p>
        </p:txBody>
      </p:sp>
      <p:cxnSp>
        <p:nvCxnSpPr>
          <p:cNvPr id="10" name="Vertical Border">
            <a:extLst>
              <a:ext uri="{FF2B5EF4-FFF2-40B4-BE49-F238E27FC236}">
                <a16:creationId xmlns:a16="http://schemas.microsoft.com/office/drawing/2014/main" id="{BF23E59C-BCD0-48F8-A9F1-95578EBB68C1}"/>
              </a:ext>
            </a:extLst>
          </p:cNvPr>
          <p:cNvCxnSpPr/>
          <p:nvPr/>
        </p:nvCxnSpPr>
        <p:spPr>
          <a:xfrm>
            <a:off x="6095999" y="1181100"/>
            <a:ext cx="0" cy="5676900"/>
          </a:xfrm>
          <a:prstGeom prst="line">
            <a:avLst/>
          </a:prstGeom>
          <a:ln w="6350">
            <a:solidFill>
              <a:schemeClr val="bg1">
                <a:alpha val="10000"/>
              </a:schemeClr>
            </a:solidFill>
            <a:prstDash val="sysDash"/>
          </a:ln>
          <a:effectLst>
            <a:outerShdw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orizontal">
            <a:extLst>
              <a:ext uri="{FF2B5EF4-FFF2-40B4-BE49-F238E27FC236}">
                <a16:creationId xmlns:a16="http://schemas.microsoft.com/office/drawing/2014/main" id="{8501ABF7-D916-4488-B8CD-950BA98E9C02}"/>
              </a:ext>
            </a:extLst>
          </p:cNvPr>
          <p:cNvCxnSpPr>
            <a:cxnSpLocks/>
          </p:cNvCxnSpPr>
          <p:nvPr/>
        </p:nvCxnSpPr>
        <p:spPr>
          <a:xfrm flipH="1">
            <a:off x="0" y="3810000"/>
            <a:ext cx="12192001" cy="8105"/>
          </a:xfrm>
          <a:prstGeom prst="line">
            <a:avLst/>
          </a:prstGeom>
          <a:ln w="6350">
            <a:solidFill>
              <a:schemeClr val="bg1">
                <a:alpha val="20000"/>
              </a:schemeClr>
            </a:solidFill>
            <a:prstDash val="sysDash"/>
          </a:ln>
          <a:effectLst>
            <a:outerShdw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2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2C507A-49DC-4DB4-A7BF-64642475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24" y="1677970"/>
            <a:ext cx="10488826" cy="464002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000" b="1" dirty="0">
                <a:solidFill>
                  <a:srgbClr val="FFC000"/>
                </a:solidFill>
              </a:rPr>
              <a:t>This program has received financial support from [organization name]</a:t>
            </a:r>
            <a:r>
              <a:rPr lang="en-AU" sz="2000" b="1" dirty="0"/>
              <a:t> </a:t>
            </a:r>
            <a:r>
              <a:rPr lang="en-AU" sz="2000" dirty="0"/>
              <a:t>in the form of an educational grant.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000" b="1" dirty="0">
                <a:solidFill>
                  <a:srgbClr val="FFC000"/>
                </a:solidFill>
              </a:rPr>
              <a:t>This program has received in-kind support from </a:t>
            </a:r>
            <a:r>
              <a:rPr lang="en-AU" sz="2000" dirty="0">
                <a:solidFill>
                  <a:srgbClr val="FFC000"/>
                </a:solidFill>
              </a:rPr>
              <a:t>[organization name] </a:t>
            </a:r>
            <a:r>
              <a:rPr lang="en-AU" sz="2000" b="1" dirty="0">
                <a:solidFill>
                  <a:srgbClr val="FFC000"/>
                </a:solidFill>
              </a:rPr>
              <a:t>in the form </a:t>
            </a:r>
            <a:r>
              <a:rPr lang="en-AU" sz="2000" dirty="0"/>
              <a:t>of [describe support here – e.g. logistical support].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A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400" b="1" dirty="0"/>
              <a:t>Potential for conflict(s) of interest: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1900" dirty="0"/>
              <a:t>[Speaker/Faculty name] has received [payment/funding, etc.] from [organization supporting this program </a:t>
            </a:r>
            <a:r>
              <a:rPr lang="en-AU" sz="1900" u="sng" dirty="0"/>
              <a:t>AND/OR </a:t>
            </a:r>
            <a:r>
              <a:rPr lang="en-AU" sz="1900" dirty="0"/>
              <a:t>organization whose product(s) are being discussed in this program].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1900" dirty="0"/>
              <a:t>[Supporting organization name] [developed/licenses/distributes/benefits from the sale of, etc.] a product that will be discussed in this program: [insert generic and brand name here]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AU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5084A8-E3F1-447E-8301-79AF9FDD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288000"/>
            <a:ext cx="10791525" cy="728384"/>
          </a:xfrm>
        </p:spPr>
        <p:txBody>
          <a:bodyPr/>
          <a:lstStyle/>
          <a:p>
            <a:r>
              <a:rPr lang="en-CA" altLang="en-US" dirty="0"/>
              <a:t>Disclosure of Commercial Support</a:t>
            </a:r>
            <a:endParaRPr lang="en-AU" dirty="0"/>
          </a:p>
        </p:txBody>
      </p:sp>
      <p:cxnSp>
        <p:nvCxnSpPr>
          <p:cNvPr id="4" name="Horizontal">
            <a:extLst>
              <a:ext uri="{FF2B5EF4-FFF2-40B4-BE49-F238E27FC236}">
                <a16:creationId xmlns:a16="http://schemas.microsoft.com/office/drawing/2014/main" id="{D98FCB82-63F0-437F-AECD-63EC52381872}"/>
              </a:ext>
            </a:extLst>
          </p:cNvPr>
          <p:cNvCxnSpPr>
            <a:cxnSpLocks/>
          </p:cNvCxnSpPr>
          <p:nvPr/>
        </p:nvCxnSpPr>
        <p:spPr>
          <a:xfrm flipH="1">
            <a:off x="0" y="3629025"/>
            <a:ext cx="12192001" cy="8105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  <a:prstDash val="sysDash"/>
          </a:ln>
          <a:effectLst>
            <a:outerShdw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7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819E31-E7F6-4266-8F58-3E7042214E1D}"/>
              </a:ext>
            </a:extLst>
          </p:cNvPr>
          <p:cNvSpPr/>
          <p:nvPr/>
        </p:nvSpPr>
        <p:spPr>
          <a:xfrm>
            <a:off x="1" y="1200149"/>
            <a:ext cx="7048500" cy="5657849"/>
          </a:xfrm>
          <a:prstGeom prst="rect">
            <a:avLst/>
          </a:prstGeom>
          <a:gradFill flip="none" rotWithShape="1">
            <a:gsLst>
              <a:gs pos="0">
                <a:srgbClr val="808080">
                  <a:alpha val="0"/>
                </a:srgbClr>
              </a:gs>
              <a:gs pos="70000">
                <a:srgbClr val="292929">
                  <a:alpha val="3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5D50331-4F95-4FCA-8FBE-6C54A98A96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5" r="3476"/>
          <a:stretch/>
        </p:blipFill>
        <p:spPr>
          <a:xfrm>
            <a:off x="7704498" y="1596788"/>
            <a:ext cx="3801702" cy="4860574"/>
          </a:xfrm>
          <a:effectLst>
            <a:outerShdw blurRad="762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860706-1372-4DD5-BFBA-4E725C985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6788"/>
            <a:ext cx="8181664" cy="4721211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altLang="en-US" sz="3600" b="1" dirty="0"/>
              <a:t>Robert P. </a:t>
            </a:r>
            <a:r>
              <a:rPr lang="en-CA" altLang="en-US" sz="3600" b="1" dirty="0" err="1"/>
              <a:t>Giugliano</a:t>
            </a:r>
            <a:br>
              <a:rPr lang="en-CA" altLang="en-US" sz="2800" b="1" dirty="0"/>
            </a:br>
            <a:r>
              <a:rPr lang="en-CA" altLang="en-US" sz="2800" dirty="0">
                <a:solidFill>
                  <a:srgbClr val="FFD43E"/>
                </a:solidFill>
              </a:rPr>
              <a:t>MD, SM, FACC, FAHA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en-US" sz="2400" dirty="0"/>
              <a:t>Senior Investigator, TIMI Study Group </a:t>
            </a:r>
            <a:br>
              <a:rPr lang="en-CA" altLang="en-US" sz="2400" dirty="0"/>
            </a:br>
            <a:r>
              <a:rPr lang="en-CA" altLang="en-US" sz="2400" dirty="0"/>
              <a:t>Physician, Cardiovascular Medicine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en-US" sz="2400" dirty="0"/>
              <a:t>Brigham and Women's Hospital </a:t>
            </a:r>
            <a:br>
              <a:rPr lang="en-CA" altLang="en-US" sz="2400" dirty="0"/>
            </a:br>
            <a:r>
              <a:rPr lang="en-CA" altLang="en-US" sz="2400" dirty="0"/>
              <a:t>Associate Professor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en-US" sz="2400" dirty="0"/>
              <a:t>Harvard Medical School </a:t>
            </a:r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B84658-FCC7-4CFA-95F9-608ABFED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000"/>
            <a:ext cx="10515600" cy="728384"/>
          </a:xfrm>
        </p:spPr>
        <p:txBody>
          <a:bodyPr/>
          <a:lstStyle/>
          <a:p>
            <a:r>
              <a:rPr lang="en-CA" altLang="en-US" dirty="0"/>
              <a:t>Faculty/Presenter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10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860706-1372-4DD5-BFBA-4E725C985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596788"/>
            <a:ext cx="10313987" cy="4721211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</a:pPr>
            <a:r>
              <a:rPr lang="en-CA" altLang="en-US" sz="3200" dirty="0"/>
              <a:t>Faculty</a:t>
            </a:r>
            <a:br>
              <a:rPr lang="en-CA" altLang="en-US" sz="2800" b="1" dirty="0"/>
            </a:br>
            <a:r>
              <a:rPr lang="en-CA" altLang="en-US" sz="3200" b="1" cap="all" dirty="0">
                <a:solidFill>
                  <a:srgbClr val="FFD43E"/>
                </a:solidFill>
              </a:rPr>
              <a:t>[Speaker’s name]</a:t>
            </a:r>
          </a:p>
          <a:p>
            <a:pPr>
              <a:spcBef>
                <a:spcPts val="1200"/>
              </a:spcBef>
            </a:pPr>
            <a:r>
              <a:rPr lang="en-CA" sz="2400" b="1" dirty="0"/>
              <a:t>Relationships with commercial interests: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b="0" dirty="0"/>
              <a:t>Grants/Research Support: </a:t>
            </a:r>
            <a:r>
              <a:rPr lang="en-CA" sz="2000" b="0" dirty="0" err="1"/>
              <a:t>PharmaCorp</a:t>
            </a:r>
            <a:r>
              <a:rPr lang="en-CA" sz="2000" b="0" dirty="0"/>
              <a:t> ABC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b="0" dirty="0"/>
              <a:t>Speakers Bureau/Honoraria: XYZ Biopharmaceuticals Ltd.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b="0" dirty="0"/>
              <a:t>Consulting Fees: </a:t>
            </a:r>
            <a:r>
              <a:rPr lang="en-CA" sz="2000" b="0" dirty="0" err="1"/>
              <a:t>MedX</a:t>
            </a:r>
            <a:r>
              <a:rPr lang="en-CA" sz="2000" b="0" dirty="0"/>
              <a:t> Group Inc.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b="0" dirty="0"/>
              <a:t>Other: Employee of XXY Hospital Group</a:t>
            </a:r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B84658-FCC7-4CFA-95F9-608ABFED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000"/>
            <a:ext cx="10515600" cy="728384"/>
          </a:xfrm>
        </p:spPr>
        <p:txBody>
          <a:bodyPr/>
          <a:lstStyle/>
          <a:p>
            <a:r>
              <a:rPr lang="en-CA" altLang="en-US" dirty="0"/>
              <a:t>Faculty/Presenter Disclosure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239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4BF1A9-6985-4EF0-9DC4-561C6BE9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288000"/>
            <a:ext cx="10915350" cy="728384"/>
          </a:xfrm>
        </p:spPr>
        <p:txBody>
          <a:bodyPr/>
          <a:lstStyle/>
          <a:p>
            <a:r>
              <a:rPr lang="en-AU" dirty="0"/>
              <a:t>Mitigating Potential Bias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A35998-3C3C-4DB3-885C-307AA72B1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677970"/>
            <a:ext cx="10162575" cy="4640029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All content has been reviewed by a physician steering committee and the College of Family Physicians Canada</a:t>
            </a:r>
          </a:p>
          <a:p>
            <a:pPr lvl="0"/>
            <a:endParaRPr lang="en-CA" dirty="0"/>
          </a:p>
          <a:p>
            <a:pPr lvl="0"/>
            <a:r>
              <a:rPr lang="en-US" dirty="0"/>
              <a:t>All data has been sourced from evidence that is clinically accepted </a:t>
            </a:r>
          </a:p>
          <a:p>
            <a:pPr lvl="0"/>
            <a:endParaRPr lang="en-CA" dirty="0"/>
          </a:p>
          <a:p>
            <a:pPr lvl="0"/>
            <a:r>
              <a:rPr lang="en-US" dirty="0"/>
              <a:t>All support used in justification of patient care recommendations conform to generally accepted standards</a:t>
            </a:r>
            <a:endParaRPr lang="en-CA" dirty="0"/>
          </a:p>
          <a:p>
            <a:pPr marL="0" indent="0" defTabSz="914250">
              <a:buNone/>
              <a:defRPr/>
            </a:pPr>
            <a:endParaRPr lang="en-CA" dirty="0"/>
          </a:p>
          <a:p>
            <a:pPr marL="0" indent="0" defTabSz="914250">
              <a:buNone/>
              <a:defRPr/>
            </a:pPr>
            <a:endParaRPr lang="en-CA" dirty="0"/>
          </a:p>
          <a:p>
            <a:pPr marL="0" indent="0" defTabSz="914250">
              <a:buNone/>
              <a:defRPr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533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75E1A-8E6D-4B91-9973-1A9888BBD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1800"/>
              </a:spcAft>
              <a:buNone/>
            </a:pPr>
            <a:r>
              <a:rPr lang="en-US" sz="2000" b="1" dirty="0"/>
              <a:t>By participating in this educational program, health care providers will be able to:</a:t>
            </a:r>
          </a:p>
          <a:p>
            <a:pPr marL="457200" lvl="1" indent="-457200">
              <a:spcBef>
                <a:spcPts val="800"/>
              </a:spcBef>
              <a:spcAft>
                <a:spcPts val="1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accent2"/>
                </a:solidFill>
              </a:rPr>
              <a:t>UNDERSTAND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b="0" dirty="0"/>
              <a:t>The burden of acute exacerbations in patients with COPD</a:t>
            </a:r>
          </a:p>
          <a:p>
            <a:pPr marL="457200" lvl="1" indent="-457200">
              <a:spcBef>
                <a:spcPts val="800"/>
              </a:spcBef>
              <a:spcAft>
                <a:spcPts val="1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accent2"/>
                </a:solidFill>
              </a:rPr>
              <a:t>OPTIMALLY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b="0" dirty="0"/>
              <a:t>Manage acute exacerbations of COPD (AECOPD)</a:t>
            </a:r>
          </a:p>
          <a:p>
            <a:pPr marL="457200" lvl="1" indent="-457200">
              <a:spcBef>
                <a:spcPts val="800"/>
              </a:spcBef>
              <a:spcAft>
                <a:spcPts val="1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accent2"/>
                </a:solidFill>
              </a:rPr>
              <a:t>APPLY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b="0" dirty="0"/>
              <a:t>Mon-pharmacologic and pharmacologic approaches to prevent future AECOPD</a:t>
            </a:r>
          </a:p>
          <a:p>
            <a:pPr marL="457200" lvl="1" indent="-457200">
              <a:spcBef>
                <a:spcPts val="800"/>
              </a:spcBef>
              <a:spcAft>
                <a:spcPts val="1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accent2"/>
                </a:solidFill>
              </a:rPr>
              <a:t>INCORPORATE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000" b="0" dirty="0"/>
              <a:t>Guideline recommendations into clinical practice to manage comorbidities and assess inhaler techniques of COPD patients</a:t>
            </a:r>
            <a:endParaRPr lang="en-CA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BB8F0E-4F9A-478A-A3D1-47896CFC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Objectives </a:t>
            </a:r>
          </a:p>
        </p:txBody>
      </p:sp>
    </p:spTree>
    <p:extLst>
      <p:ext uri="{BB962C8B-B14F-4D97-AF65-F5344CB8AC3E}">
        <p14:creationId xmlns:p14="http://schemas.microsoft.com/office/powerpoint/2010/main" val="139708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RN Templale">
      <a:dk1>
        <a:srgbClr val="FFFFFF"/>
      </a:dk1>
      <a:lt1>
        <a:srgbClr val="FFFFFF"/>
      </a:lt1>
      <a:dk2>
        <a:srgbClr val="3F3F3F"/>
      </a:dk2>
      <a:lt2>
        <a:srgbClr val="595959"/>
      </a:lt2>
      <a:accent1>
        <a:srgbClr val="FFC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0000"/>
      </a:hlink>
      <a:folHlink>
        <a:srgbClr val="FF0000"/>
      </a:folHlink>
    </a:clrScheme>
    <a:fontScheme name="CCR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286</Words>
  <Application>Microsoft Office PowerPoint</Application>
  <PresentationFormat>Widescreen</PresentationFormat>
  <Paragraphs>52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Office Theme</vt:lpstr>
      <vt:lpstr>PowerPoint Presentation</vt:lpstr>
      <vt:lpstr>Scientific Planning Committee (SPC)</vt:lpstr>
      <vt:lpstr>Disclosure of Commercial Support</vt:lpstr>
      <vt:lpstr>Faculty/Presenter</vt:lpstr>
      <vt:lpstr>Faculty/Presenter Disclosure</vt:lpstr>
      <vt:lpstr>Mitigating Potential Bias</vt:lpstr>
      <vt:lpstr>Learning Objectives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Someone or other</dc:creator>
  <cp:lastModifiedBy>Brad Someone or other</cp:lastModifiedBy>
  <cp:revision>38</cp:revision>
  <dcterms:created xsi:type="dcterms:W3CDTF">2018-03-30T01:31:15Z</dcterms:created>
  <dcterms:modified xsi:type="dcterms:W3CDTF">2018-03-30T20:03:35Z</dcterms:modified>
</cp:coreProperties>
</file>