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D26900"/>
    <a:srgbClr val="FF9933"/>
    <a:srgbClr val="FA7D00"/>
    <a:srgbClr val="0078D2"/>
    <a:srgbClr val="FFE8CD"/>
    <a:srgbClr val="DAA600"/>
    <a:srgbClr val="005EA4"/>
    <a:srgbClr val="0062AC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 snapToGrid="0">
      <p:cViewPr varScale="1">
        <p:scale>
          <a:sx n="104" d="100"/>
          <a:sy n="104" d="100"/>
        </p:scale>
        <p:origin x="138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Hospitalized for exacerbation in yr 1</c:v>
                </c:pt>
              </c:strCache>
            </c:strRef>
          </c:tx>
          <c:spPr>
            <a:gradFill flip="none" rotWithShape="1">
              <a:gsLst>
                <a:gs pos="100000">
                  <a:srgbClr val="004F8A"/>
                </a:gs>
                <a:gs pos="0">
                  <a:srgbClr val="0078D2"/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BC8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GOLD 2</c:v>
                </c:pt>
                <c:pt idx="1">
                  <c:v>GOLD 3</c:v>
                </c:pt>
                <c:pt idx="2">
                  <c:v>GOLD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18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40D9-BCFC-225063CB9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Frequent exacerbations</c:v>
                </c:pt>
              </c:strCache>
            </c:strRef>
          </c:tx>
          <c:spPr>
            <a:gradFill flip="none" rotWithShape="1">
              <a:gsLst>
                <a:gs pos="0">
                  <a:srgbClr val="FFC000"/>
                </a:gs>
                <a:gs pos="73000">
                  <a:srgbClr val="D26900"/>
                </a:gs>
              </a:gsLst>
              <a:lin ang="16200000" scaled="1"/>
              <a:tileRect/>
            </a:gradFill>
            <a:ln>
              <a:solidFill>
                <a:srgbClr val="FF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8FF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GOLD 2</c:v>
                </c:pt>
                <c:pt idx="1">
                  <c:v>GOLD 3</c:v>
                </c:pt>
                <c:pt idx="2">
                  <c:v>GOLD 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33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B-40D9-BCFC-225063CB9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072776"/>
        <c:axId val="583069248"/>
      </c:barChart>
      <c:catAx>
        <c:axId val="58307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69248"/>
        <c:crosses val="autoZero"/>
        <c:auto val="1"/>
        <c:lblAlgn val="ctr"/>
        <c:lblOffset val="100"/>
        <c:noMultiLvlLbl val="0"/>
      </c:catAx>
      <c:valAx>
        <c:axId val="583069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25000"/>
                  <a:lumOff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72776"/>
        <c:crosses val="autoZero"/>
        <c:crossBetween val="between"/>
        <c:majorUnit val="10"/>
      </c:valAx>
      <c:spPr>
        <a:gradFill flip="none" rotWithShape="1">
          <a:gsLst>
            <a:gs pos="100000">
              <a:schemeClr val="tx1">
                <a:alpha val="50000"/>
              </a:schemeClr>
            </a:gs>
            <a:gs pos="0">
              <a:schemeClr val="tx2">
                <a:lumMod val="85000"/>
                <a:alpha val="40000"/>
              </a:schemeClr>
            </a:gs>
          </a:gsLst>
          <a:lin ang="16200000" scaled="1"/>
          <a:tileRect/>
        </a:gradFill>
        <a:ln>
          <a:solidFill>
            <a:schemeClr val="bg1">
              <a:lumMod val="25000"/>
              <a:lumOff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078D2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Hypertension</c:v>
                </c:pt>
                <c:pt idx="1">
                  <c:v>Ischemic Heart Disease</c:v>
                </c:pt>
                <c:pt idx="2">
                  <c:v>Osteoporosis</c:v>
                </c:pt>
                <c:pt idx="3">
                  <c:v>Diabetes</c:v>
                </c:pt>
                <c:pt idx="4">
                  <c:v>Depression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0.26</c:v>
                </c:pt>
                <c:pt idx="2">
                  <c:v>0.19</c:v>
                </c:pt>
                <c:pt idx="3">
                  <c:v>0.17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2-4084-B194-67FEA30C5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3071208"/>
        <c:axId val="583075520"/>
      </c:barChart>
      <c:catAx>
        <c:axId val="58307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75520"/>
        <c:crosses val="autoZero"/>
        <c:auto val="1"/>
        <c:lblAlgn val="ctr"/>
        <c:lblOffset val="100"/>
        <c:noMultiLvlLbl val="0"/>
      </c:catAx>
      <c:valAx>
        <c:axId val="583075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25000"/>
                  <a:lumOff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71208"/>
        <c:crosses val="autoZero"/>
        <c:crossBetween val="between"/>
      </c:valAx>
      <c:spPr>
        <a:noFill/>
        <a:ln>
          <a:solidFill>
            <a:schemeClr val="bg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0F3D-8EFB-40DD-BDEC-0E379B913D9B}" type="datetimeFigureOut">
              <a:rPr lang="en-AU" smtClean="0"/>
              <a:t>4/04/2018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797D-FADB-44F4-AF20-020C742616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93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86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72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78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45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43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23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797D-FADB-44F4-AF20-020C7426167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9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5D2C1-B375-47DB-B146-CFAED20769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2">
                  <a:lumMod val="95000"/>
                </a:schemeClr>
              </a:gs>
              <a:gs pos="100000">
                <a:schemeClr val="tx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6E5D5-D790-40D7-A638-6BF96DB36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74" y="2725337"/>
            <a:ext cx="11121076" cy="1671736"/>
          </a:xfrm>
          <a:effectLst>
            <a:outerShdw blurRad="63500" dist="25400" dir="2700000" algn="tl" rotWithShape="0">
              <a:schemeClr val="tx2">
                <a:alpha val="50000"/>
              </a:schemeClr>
            </a:outerShdw>
          </a:effectLst>
        </p:spPr>
        <p:txBody>
          <a:bodyPr anchor="ctr" anchorCtr="0">
            <a:normAutofit/>
          </a:bodyPr>
          <a:lstStyle>
            <a:lvl1pPr algn="ctr">
              <a:defRPr sz="5400" cap="small" baseline="0">
                <a:solidFill>
                  <a:srgbClr val="008FF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5CE64-D17E-4780-B567-3384B967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73" y="4489148"/>
            <a:ext cx="11121075" cy="10830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33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B636-D632-4AD0-8EF7-215C743F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77970"/>
            <a:ext cx="10486425" cy="4640029"/>
          </a:xfrm>
        </p:spPr>
        <p:txBody>
          <a:bodyPr/>
          <a:lstStyle>
            <a:lvl1pPr>
              <a:buClr>
                <a:srgbClr val="FFC00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FFC00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EC30D1-EEC4-42B1-B5EB-13245135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24000"/>
            <a:ext cx="10486425" cy="72838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0F23-D763-45C0-A324-005A2432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0266"/>
            <a:ext cx="10515600" cy="2728893"/>
          </a:xfrm>
          <a:effectLst/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78D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1F64D-6340-4E3F-896C-4D0749F20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7547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8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0FEA-2829-4E91-A307-1F7A26CA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D8EF-FC55-4121-B68E-7E1FE084F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94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CA48-65CD-4B55-AB9A-988BDF284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94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64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A967-92F5-414A-8BEF-29C6433A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17E7B-A845-4A8F-91BD-3B3D5013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24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23CB2-0F66-477F-9C2A-6F0533AA4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F4BFD-0DBB-4761-9E82-4D7A431EF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24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10FEDF-C96F-4711-A026-8AC899F9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7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8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8C9A477-82C3-4C8A-A7B3-EADCE920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486425" cy="72838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24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71765-31DB-470D-A551-A6548642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486425" cy="72838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7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99A0-01EE-441A-A13F-CF815160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62812"/>
            <a:ext cx="6172200" cy="4599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D8879-7C0D-42E2-B041-4336C2CAF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2813"/>
            <a:ext cx="3932237" cy="4599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8C191C-7E5A-425F-B347-81FE695F430C}"/>
              </a:ext>
            </a:extLst>
          </p:cNvPr>
          <p:cNvSpPr txBox="1">
            <a:spLocks/>
          </p:cNvSpPr>
          <p:nvPr userDrawn="1"/>
        </p:nvSpPr>
        <p:spPr>
          <a:xfrm>
            <a:off x="838800" y="288000"/>
            <a:ext cx="10486425" cy="728384"/>
          </a:xfrm>
          <a:prstGeom prst="rect">
            <a:avLst/>
          </a:prstGeom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kern="1200" cap="small" baseline="0">
                <a:ln w="6350">
                  <a:solidFill>
                    <a:schemeClr val="accent1">
                      <a:shade val="50000"/>
                      <a:alpha val="3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42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77225-5AA1-4A64-A78A-5CB1D942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1537" y="1596789"/>
            <a:ext cx="3313850" cy="47124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C5A28-D48A-4C0D-87EF-CA06A375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6970712" cy="472121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F0075E2-69A0-445C-A1EE-D00C4C363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000"/>
            <a:ext cx="10515600" cy="7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Speaker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55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Background Colour">
            <a:extLst>
              <a:ext uri="{FF2B5EF4-FFF2-40B4-BE49-F238E27FC236}">
                <a16:creationId xmlns:a16="http://schemas.microsoft.com/office/drawing/2014/main" id="{F7CD484E-1CCA-4C56-A0D4-883736946FF5}"/>
              </a:ext>
            </a:extLst>
          </p:cNvPr>
          <p:cNvSpPr/>
          <p:nvPr userDrawn="1"/>
        </p:nvSpPr>
        <p:spPr>
          <a:xfrm>
            <a:off x="0" y="-1076"/>
            <a:ext cx="12192000" cy="1164210"/>
          </a:xfrm>
          <a:prstGeom prst="rect">
            <a:avLst/>
          </a:prstGeom>
          <a:gradFill flip="none" rotWithShape="1">
            <a:gsLst>
              <a:gs pos="0">
                <a:srgbClr val="3FADFF"/>
              </a:gs>
              <a:gs pos="100000">
                <a:srgbClr val="0075CC"/>
              </a:gs>
            </a:gsLst>
            <a:lin ang="16200000" scaled="1"/>
            <a:tileRect/>
          </a:gradFill>
          <a:ln>
            <a:noFill/>
          </a:ln>
          <a:effectLst>
            <a:outerShdw blurRad="1016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E37DF6-3140-47DF-90E4-BE9721142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0" y="0"/>
            <a:ext cx="12192000" cy="1166754"/>
          </a:xfrm>
          <a:prstGeom prst="rect">
            <a:avLst/>
          </a:prstGeom>
        </p:spPr>
      </p:pic>
      <p:sp>
        <p:nvSpPr>
          <p:cNvPr id="9" name="Footer Gradient">
            <a:extLst>
              <a:ext uri="{FF2B5EF4-FFF2-40B4-BE49-F238E27FC236}">
                <a16:creationId xmlns:a16="http://schemas.microsoft.com/office/drawing/2014/main" id="{2FD01901-2EC1-4E19-9BEA-BDC48F8B5E43}"/>
              </a:ext>
            </a:extLst>
          </p:cNvPr>
          <p:cNvSpPr/>
          <p:nvPr userDrawn="1"/>
        </p:nvSpPr>
        <p:spPr>
          <a:xfrm>
            <a:off x="0" y="5693790"/>
            <a:ext cx="12192000" cy="1164210"/>
          </a:xfrm>
          <a:prstGeom prst="rect">
            <a:avLst/>
          </a:prstGeom>
          <a:gradFill>
            <a:gsLst>
              <a:gs pos="10000">
                <a:schemeClr val="tx2">
                  <a:lumMod val="100000"/>
                </a:schemeClr>
              </a:gs>
              <a:gs pos="100000">
                <a:schemeClr val="tx2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Main Content">
            <a:extLst>
              <a:ext uri="{FF2B5EF4-FFF2-40B4-BE49-F238E27FC236}">
                <a16:creationId xmlns:a16="http://schemas.microsoft.com/office/drawing/2014/main" id="{181D48B9-1688-464B-BB9B-934F2401D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970"/>
            <a:ext cx="10515600" cy="464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CD683-83DC-4A4E-8EE4-E58C0692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728384"/>
          </a:xfrm>
          <a:prstGeom prst="rect">
            <a:avLst/>
          </a:prstGeom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op border" hidden="1">
            <a:extLst>
              <a:ext uri="{FF2B5EF4-FFF2-40B4-BE49-F238E27FC236}">
                <a16:creationId xmlns:a16="http://schemas.microsoft.com/office/drawing/2014/main" id="{41E8FFC9-C0CA-450E-BBAB-4C820A93BBCF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FFCE33"/>
          </a:solidFill>
          <a:ln>
            <a:noFill/>
          </a:ln>
          <a:effectLst>
            <a:outerShdw blurRad="1016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800" b="1" kern="1200" cap="small" baseline="0">
          <a:ln w="6350">
            <a:solidFill>
              <a:schemeClr val="accent1">
                <a:shade val="50000"/>
                <a:alpha val="30000"/>
              </a:schemeClr>
            </a:solidFill>
          </a:ln>
          <a:solidFill>
            <a:schemeClr val="tx1"/>
          </a:solidFill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6A300"/>
        </a:buClr>
        <a:buFont typeface="Arial" panose="020B0604020202020204" pitchFamily="34" charset="0"/>
        <a:buChar char="•"/>
        <a:defRPr sz="1800" b="1" kern="1200">
          <a:solidFill>
            <a:srgbClr val="008FFA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FF5A9-410E-4545-B710-726BF2946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046B1120-5BEB-4570-B998-D50BE6068006}"/>
              </a:ext>
            </a:extLst>
          </p:cNvPr>
          <p:cNvSpPr/>
          <p:nvPr/>
        </p:nvSpPr>
        <p:spPr>
          <a:xfrm>
            <a:off x="3490412" y="2378693"/>
            <a:ext cx="5653587" cy="2100614"/>
          </a:xfrm>
          <a:prstGeom prst="snip2DiagRect">
            <a:avLst>
              <a:gd name="adj1" fmla="val 0"/>
              <a:gd name="adj2" fmla="val 18737"/>
            </a:avLst>
          </a:prstGeom>
          <a:gradFill>
            <a:gsLst>
              <a:gs pos="0">
                <a:schemeClr val="tx2">
                  <a:lumMod val="50000"/>
                  <a:alpha val="85000"/>
                </a:schemeClr>
              </a:gs>
              <a:gs pos="100000">
                <a:schemeClr val="bg2">
                  <a:lumMod val="95000"/>
                </a:schemeClr>
              </a:gs>
              <a:gs pos="67000">
                <a:schemeClr val="bg2">
                  <a:lumMod val="75000"/>
                </a:schemeClr>
              </a:gs>
              <a:gs pos="32000">
                <a:schemeClr val="tx2">
                  <a:lumMod val="85000"/>
                </a:schemeClr>
              </a:gs>
            </a:gsLst>
            <a:lin ang="1800000" scaled="0"/>
          </a:gradFill>
          <a:ln w="63500" cmpd="sng">
            <a:solidFill>
              <a:schemeClr val="tx2"/>
            </a:solidFill>
            <a:miter lim="800000"/>
          </a:ln>
          <a:effectLst>
            <a:outerShdw blurRad="63500" dist="127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34B85EBA-C8CE-4008-8A1C-B6155D3C08BB}"/>
              </a:ext>
            </a:extLst>
          </p:cNvPr>
          <p:cNvSpPr/>
          <p:nvPr/>
        </p:nvSpPr>
        <p:spPr>
          <a:xfrm>
            <a:off x="3490412" y="2378693"/>
            <a:ext cx="5653587" cy="2100614"/>
          </a:xfrm>
          <a:prstGeom prst="snip2DiagRect">
            <a:avLst>
              <a:gd name="adj1" fmla="val 0"/>
              <a:gd name="adj2" fmla="val 18737"/>
            </a:avLst>
          </a:prstGeom>
          <a:gradFill>
            <a:gsLst>
              <a:gs pos="0">
                <a:schemeClr val="tx2">
                  <a:lumMod val="65000"/>
                </a:schemeClr>
              </a:gs>
              <a:gs pos="100000">
                <a:schemeClr val="tx2">
                  <a:lumMod val="95000"/>
                </a:schemeClr>
              </a:gs>
              <a:gs pos="67000">
                <a:schemeClr val="bg2">
                  <a:lumMod val="75000"/>
                </a:schemeClr>
              </a:gs>
              <a:gs pos="32000">
                <a:schemeClr val="tx2">
                  <a:lumMod val="95000"/>
                </a:schemeClr>
              </a:gs>
            </a:gsLst>
            <a:lin ang="1800000" scaled="0"/>
          </a:gradFill>
          <a:ln w="63500" cmpd="sng">
            <a:solidFill>
              <a:schemeClr val="tx2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F7D7B-B306-487A-8EE8-C8464EFAC943}"/>
              </a:ext>
            </a:extLst>
          </p:cNvPr>
          <p:cNvSpPr/>
          <p:nvPr/>
        </p:nvSpPr>
        <p:spPr>
          <a:xfrm>
            <a:off x="3845488" y="2828836"/>
            <a:ext cx="4943434" cy="1200329"/>
          </a:xfrm>
          <a:prstGeom prst="rect">
            <a:avLst/>
          </a:prstGeom>
          <a:effectLst>
            <a:outerShdw blurRad="12700" dist="25400" dir="2700000" algn="tl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4000" b="1" dirty="0">
                <a:ln>
                  <a:solidFill>
                    <a:schemeClr val="tx2">
                      <a:alpha val="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12700" dist="12700" dir="13500000">
                    <a:schemeClr val="tx1"/>
                  </a:innerShdw>
                </a:effectLst>
              </a:rPr>
              <a:t>HOW LOW SHOULD YOU TARGET</a:t>
            </a:r>
            <a:r>
              <a:rPr lang="en-AU" sz="4000" b="1" dirty="0">
                <a:ln>
                  <a:solidFill>
                    <a:schemeClr val="accent3">
                      <a:lumMod val="50000"/>
                      <a:alpha val="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12700" dist="12700" dir="13500000">
                    <a:schemeClr val="tx1"/>
                  </a:innerShdw>
                </a:effectLst>
              </a:rPr>
              <a:t> </a:t>
            </a:r>
            <a:r>
              <a:rPr lang="en-CA" sz="4000" b="1" cap="all" dirty="0">
                <a:solidFill>
                  <a:srgbClr val="292929"/>
                </a:solidFill>
                <a:effectLst>
                  <a:outerShdw blurRad="25400" dist="25400" dir="5400000" algn="t" rotWithShape="0">
                    <a:schemeClr val="tx1">
                      <a:alpha val="40000"/>
                    </a:schemeClr>
                  </a:outerShdw>
                </a:effectLst>
              </a:rPr>
              <a:t>LDL-C?</a:t>
            </a:r>
            <a:endParaRPr lang="en-AU" sz="4000" b="1" cap="all" dirty="0">
              <a:solidFill>
                <a:srgbClr val="292929"/>
              </a:solidFill>
              <a:effectLst>
                <a:outerShdw blurRad="25400" dist="254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Bottom Border" hidden="1">
            <a:extLst>
              <a:ext uri="{FF2B5EF4-FFF2-40B4-BE49-F238E27FC236}">
                <a16:creationId xmlns:a16="http://schemas.microsoft.com/office/drawing/2014/main" id="{89FA9F8D-F5FC-49AA-B9A6-F9F944A6C353}"/>
              </a:ext>
            </a:extLst>
          </p:cNvPr>
          <p:cNvCxnSpPr/>
          <p:nvPr/>
        </p:nvCxnSpPr>
        <p:spPr>
          <a:xfrm>
            <a:off x="4352925" y="5331829"/>
            <a:ext cx="3505200" cy="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</a:ln>
          <a:effectLst>
            <a:outerShdw blurRad="25400" dist="12700" dir="5400000" algn="t" rotWithShape="0">
              <a:prstClr val="black">
                <a:alpha val="9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8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2A32DB-3803-482E-973C-7B69D7314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0" y="0"/>
            <a:ext cx="12192000" cy="1166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20959-B597-4D6A-80D2-4FFEBDF2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/>
              <a:t>Association of Disease Severity with the </a:t>
            </a:r>
            <a:br>
              <a:rPr lang="en-AU" sz="3600" dirty="0"/>
            </a:br>
            <a:r>
              <a:rPr lang="en-AU" sz="3600" dirty="0"/>
              <a:t>Frequency and Severity of Exacerbations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3D6F5945-6354-48B5-A583-547DCE8A2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931800"/>
              </p:ext>
            </p:extLst>
          </p:nvPr>
        </p:nvGraphicFramePr>
        <p:xfrm>
          <a:off x="561975" y="1600200"/>
          <a:ext cx="11379200" cy="477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13DC7-74FB-444B-8C89-4F4351063E3F}"/>
              </a:ext>
            </a:extLst>
          </p:cNvPr>
          <p:cNvSpPr txBox="1">
            <a:spLocks/>
          </p:cNvSpPr>
          <p:nvPr/>
        </p:nvSpPr>
        <p:spPr>
          <a:xfrm>
            <a:off x="647700" y="6512850"/>
            <a:ext cx="3390900" cy="28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6A300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8FF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ct val="97000"/>
              </a:lnSpc>
              <a:buClr>
                <a:srgbClr val="FFFFFF"/>
              </a:buClr>
              <a:buSzPct val="45000"/>
              <a:buNone/>
            </a:pPr>
            <a:r>
              <a:rPr lang="en-GB" altLang="en-US" sz="105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Hurst JR et al. N </a:t>
            </a:r>
            <a:r>
              <a:rPr lang="en-GB" altLang="en-US" sz="105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Engl</a:t>
            </a:r>
            <a:r>
              <a:rPr lang="en-GB" altLang="en-US" sz="105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 J Med 2010; 363:1128-1138</a:t>
            </a:r>
          </a:p>
        </p:txBody>
      </p:sp>
    </p:spTree>
    <p:extLst>
      <p:ext uri="{BB962C8B-B14F-4D97-AF65-F5344CB8AC3E}">
        <p14:creationId xmlns:p14="http://schemas.microsoft.com/office/powerpoint/2010/main" val="16253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3">
            <a:extLst>
              <a:ext uri="{FF2B5EF4-FFF2-40B4-BE49-F238E27FC236}">
                <a16:creationId xmlns:a16="http://schemas.microsoft.com/office/drawing/2014/main" id="{B0A31948-02E2-441E-A32F-2E0D17C99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0" y="0"/>
            <a:ext cx="12192000" cy="1166754"/>
          </a:xfrm>
          <a:prstGeom prst="rect">
            <a:avLst/>
          </a:prstGeom>
        </p:spPr>
      </p:pic>
      <p:sp>
        <p:nvSpPr>
          <p:cNvPr id="252" name="Rectangle 251">
            <a:extLst>
              <a:ext uri="{FF2B5EF4-FFF2-40B4-BE49-F238E27FC236}">
                <a16:creationId xmlns:a16="http://schemas.microsoft.com/office/drawing/2014/main" id="{75277FBD-2D9E-4A29-98E0-3E9113DC6120}"/>
              </a:ext>
            </a:extLst>
          </p:cNvPr>
          <p:cNvSpPr/>
          <p:nvPr/>
        </p:nvSpPr>
        <p:spPr>
          <a:xfrm>
            <a:off x="0" y="1166754"/>
            <a:ext cx="6023064" cy="5691246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100000">
                <a:schemeClr val="tx2">
                  <a:lumMod val="85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09EAF-0EDC-4B0D-BBCC-C5B7F515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93" y="247760"/>
            <a:ext cx="11265421" cy="72838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AU" sz="3600" dirty="0"/>
              <a:t>Mortality Increases with the </a:t>
            </a:r>
            <a:br>
              <a:rPr lang="en-AU" sz="3600" dirty="0"/>
            </a:br>
            <a:r>
              <a:rPr lang="en-AU" sz="3600" dirty="0"/>
              <a:t>Frequency and Severity  of AECOPD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85EE6D5-F16B-4D15-8E97-D15854A17F7D}"/>
              </a:ext>
            </a:extLst>
          </p:cNvPr>
          <p:cNvCxnSpPr>
            <a:cxnSpLocks/>
          </p:cNvCxnSpPr>
          <p:nvPr/>
        </p:nvCxnSpPr>
        <p:spPr>
          <a:xfrm>
            <a:off x="1063306" y="4964977"/>
            <a:ext cx="3264854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E009DE7-4CA9-43D4-A027-28265BEB0AA9}"/>
              </a:ext>
            </a:extLst>
          </p:cNvPr>
          <p:cNvCxnSpPr>
            <a:cxnSpLocks/>
          </p:cNvCxnSpPr>
          <p:nvPr/>
        </p:nvCxnSpPr>
        <p:spPr>
          <a:xfrm>
            <a:off x="1151665" y="2011269"/>
            <a:ext cx="0" cy="303152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766DB28-E09C-4024-89A9-9C531D776548}"/>
              </a:ext>
            </a:extLst>
          </p:cNvPr>
          <p:cNvGrpSpPr/>
          <p:nvPr/>
        </p:nvGrpSpPr>
        <p:grpSpPr>
          <a:xfrm>
            <a:off x="640556" y="4266235"/>
            <a:ext cx="511109" cy="276999"/>
            <a:chOff x="640556" y="4409110"/>
            <a:chExt cx="511109" cy="27699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18B50A4-E936-40E0-B7A3-497CD78F8E00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0.2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A505FF4-3607-4672-9668-7CFE51A54D5B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77BEC3B-D3A6-4DC3-840E-B123C9540DB3}"/>
              </a:ext>
            </a:extLst>
          </p:cNvPr>
          <p:cNvSpPr txBox="1"/>
          <p:nvPr/>
        </p:nvSpPr>
        <p:spPr>
          <a:xfrm>
            <a:off x="640556" y="4824096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0.0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8531B44-C33B-4FFF-B63C-1A2E2D6DAE4C}"/>
              </a:ext>
            </a:extLst>
          </p:cNvPr>
          <p:cNvCxnSpPr/>
          <p:nvPr/>
        </p:nvCxnSpPr>
        <p:spPr>
          <a:xfrm flipH="1">
            <a:off x="1063305" y="4965554"/>
            <a:ext cx="8836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456C416-3DF7-4E01-941E-C8C4C4AE6861}"/>
              </a:ext>
            </a:extLst>
          </p:cNvPr>
          <p:cNvGrpSpPr/>
          <p:nvPr/>
        </p:nvGrpSpPr>
        <p:grpSpPr>
          <a:xfrm>
            <a:off x="640556" y="3682829"/>
            <a:ext cx="511109" cy="276999"/>
            <a:chOff x="640556" y="4409110"/>
            <a:chExt cx="511109" cy="27699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7CF593F-D55C-48E3-AF19-CD3A0CC0BB07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0.4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683C265-6EA8-48F1-9DA7-937F20EF8307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A26B143-C914-4556-84FF-EC001FDF117B}"/>
              </a:ext>
            </a:extLst>
          </p:cNvPr>
          <p:cNvGrpSpPr/>
          <p:nvPr/>
        </p:nvGrpSpPr>
        <p:grpSpPr>
          <a:xfrm>
            <a:off x="640556" y="3094738"/>
            <a:ext cx="511109" cy="276999"/>
            <a:chOff x="640556" y="4409110"/>
            <a:chExt cx="511109" cy="27699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BD8E60E-B3D9-45AA-A097-D22479A59ACC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0.6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F649FA-5F49-4FCC-9F90-3BD03270A3E4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F3C4C9C-0801-479D-BB07-924FD271FF87}"/>
              </a:ext>
            </a:extLst>
          </p:cNvPr>
          <p:cNvGrpSpPr/>
          <p:nvPr/>
        </p:nvGrpSpPr>
        <p:grpSpPr>
          <a:xfrm>
            <a:off x="640556" y="2506569"/>
            <a:ext cx="511109" cy="276999"/>
            <a:chOff x="640556" y="4409110"/>
            <a:chExt cx="511109" cy="276999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8826114-0333-4095-94DD-C9E030195B4B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0.8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E6B2CFF-B913-4B36-BC5A-4D2389218C19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BBA25BF-EA54-4CA8-B89F-F1DF1BD4BBBB}"/>
              </a:ext>
            </a:extLst>
          </p:cNvPr>
          <p:cNvGrpSpPr/>
          <p:nvPr/>
        </p:nvGrpSpPr>
        <p:grpSpPr>
          <a:xfrm>
            <a:off x="640556" y="1928976"/>
            <a:ext cx="511109" cy="276999"/>
            <a:chOff x="640556" y="4409110"/>
            <a:chExt cx="511109" cy="276999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C671E78-C050-4E08-B5A6-376E16194F8A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1.0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01F4583-690D-4831-BBD7-6AAE49C3EF2E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90E07D70-8CB1-4C46-95C1-2587A87E3EFE}"/>
              </a:ext>
            </a:extLst>
          </p:cNvPr>
          <p:cNvSpPr txBox="1"/>
          <p:nvPr/>
        </p:nvSpPr>
        <p:spPr>
          <a:xfrm>
            <a:off x="935527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BC9753F-9FE6-46D8-A609-E666ABEF3F14}"/>
              </a:ext>
            </a:extLst>
          </p:cNvPr>
          <p:cNvSpPr txBox="1"/>
          <p:nvPr/>
        </p:nvSpPr>
        <p:spPr>
          <a:xfrm>
            <a:off x="1453323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2110D49-E329-4C6A-8E46-3109ED7CC4FB}"/>
              </a:ext>
            </a:extLst>
          </p:cNvPr>
          <p:cNvCxnSpPr>
            <a:cxnSpLocks/>
          </p:cNvCxnSpPr>
          <p:nvPr/>
        </p:nvCxnSpPr>
        <p:spPr>
          <a:xfrm>
            <a:off x="1671842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EEC4CB6-D48D-4B3E-AE25-44727940AD52}"/>
              </a:ext>
            </a:extLst>
          </p:cNvPr>
          <p:cNvSpPr txBox="1"/>
          <p:nvPr/>
        </p:nvSpPr>
        <p:spPr>
          <a:xfrm>
            <a:off x="1975857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F91198D-EECB-4AC7-8F46-D9C32BC96AC2}"/>
              </a:ext>
            </a:extLst>
          </p:cNvPr>
          <p:cNvCxnSpPr>
            <a:cxnSpLocks/>
          </p:cNvCxnSpPr>
          <p:nvPr/>
        </p:nvCxnSpPr>
        <p:spPr>
          <a:xfrm>
            <a:off x="2194376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4D55046-11EF-45F1-B550-9584CF134A6F}"/>
              </a:ext>
            </a:extLst>
          </p:cNvPr>
          <p:cNvSpPr txBox="1"/>
          <p:nvPr/>
        </p:nvSpPr>
        <p:spPr>
          <a:xfrm>
            <a:off x="2505836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F7FAA8-706B-4150-AD49-FFA27E65BE23}"/>
              </a:ext>
            </a:extLst>
          </p:cNvPr>
          <p:cNvCxnSpPr>
            <a:cxnSpLocks/>
          </p:cNvCxnSpPr>
          <p:nvPr/>
        </p:nvCxnSpPr>
        <p:spPr>
          <a:xfrm>
            <a:off x="2724355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D1ECFBB-9AE5-430D-BABA-ACB9A56F57EA}"/>
              </a:ext>
            </a:extLst>
          </p:cNvPr>
          <p:cNvSpPr txBox="1"/>
          <p:nvPr/>
        </p:nvSpPr>
        <p:spPr>
          <a:xfrm>
            <a:off x="3042052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3369C21-D81F-439A-933E-1C5587B07073}"/>
              </a:ext>
            </a:extLst>
          </p:cNvPr>
          <p:cNvCxnSpPr>
            <a:cxnSpLocks/>
          </p:cNvCxnSpPr>
          <p:nvPr/>
        </p:nvCxnSpPr>
        <p:spPr>
          <a:xfrm>
            <a:off x="3260571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30C59755-3FEE-43B3-8317-C968A67143A3}"/>
              </a:ext>
            </a:extLst>
          </p:cNvPr>
          <p:cNvSpPr txBox="1"/>
          <p:nvPr/>
        </p:nvSpPr>
        <p:spPr>
          <a:xfrm>
            <a:off x="3566323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224DE27-21CD-41B3-A3BF-8A183C721098}"/>
              </a:ext>
            </a:extLst>
          </p:cNvPr>
          <p:cNvCxnSpPr>
            <a:cxnSpLocks/>
          </p:cNvCxnSpPr>
          <p:nvPr/>
        </p:nvCxnSpPr>
        <p:spPr>
          <a:xfrm>
            <a:off x="3784842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FD7D8-B599-4DCA-87C6-7EB5ABA804F9}"/>
              </a:ext>
            </a:extLst>
          </p:cNvPr>
          <p:cNvSpPr txBox="1"/>
          <p:nvPr/>
        </p:nvSpPr>
        <p:spPr>
          <a:xfrm>
            <a:off x="4097736" y="5025697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7D2EF2B-3592-4721-9826-8AC6A1E5CF55}"/>
              </a:ext>
            </a:extLst>
          </p:cNvPr>
          <p:cNvCxnSpPr>
            <a:cxnSpLocks/>
          </p:cNvCxnSpPr>
          <p:nvPr/>
        </p:nvCxnSpPr>
        <p:spPr>
          <a:xfrm>
            <a:off x="4316255" y="4959454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39EF9155-D1EA-4157-925D-C052FDBBB889}"/>
              </a:ext>
            </a:extLst>
          </p:cNvPr>
          <p:cNvSpPr txBox="1"/>
          <p:nvPr/>
        </p:nvSpPr>
        <p:spPr>
          <a:xfrm>
            <a:off x="1151664" y="5268098"/>
            <a:ext cx="316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Time (months)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287976-1167-4329-9126-2E04FA552AF8}"/>
              </a:ext>
            </a:extLst>
          </p:cNvPr>
          <p:cNvSpPr txBox="1"/>
          <p:nvPr/>
        </p:nvSpPr>
        <p:spPr>
          <a:xfrm rot="16200000">
            <a:off x="-911112" y="3408681"/>
            <a:ext cx="2883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Probability of surviving 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8EAFADCB-28B4-440E-A6FA-68D3809C54CD}"/>
              </a:ext>
            </a:extLst>
          </p:cNvPr>
          <p:cNvSpPr/>
          <p:nvPr/>
        </p:nvSpPr>
        <p:spPr>
          <a:xfrm>
            <a:off x="1133475" y="2066925"/>
            <a:ext cx="3162300" cy="2152650"/>
          </a:xfrm>
          <a:custGeom>
            <a:avLst/>
            <a:gdLst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76225 w 3162300"/>
              <a:gd name="connsiteY2" fmla="*/ 233363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47738 h 2152650"/>
              <a:gd name="connsiteX13" fmla="*/ 1181100 w 3162300"/>
              <a:gd name="connsiteY13" fmla="*/ 957263 h 2152650"/>
              <a:gd name="connsiteX14" fmla="*/ 1195388 w 3162300"/>
              <a:gd name="connsiteY14" fmla="*/ 1028700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800225 w 3162300"/>
              <a:gd name="connsiteY30" fmla="*/ 1609725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76225 w 3162300"/>
              <a:gd name="connsiteY2" fmla="*/ 233363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47738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800225 w 3162300"/>
              <a:gd name="connsiteY30" fmla="*/ 1609725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76225 w 3162300"/>
              <a:gd name="connsiteY2" fmla="*/ 233363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800225 w 3162300"/>
              <a:gd name="connsiteY30" fmla="*/ 1609725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69081 w 3162300"/>
              <a:gd name="connsiteY2" fmla="*/ 235744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800225 w 3162300"/>
              <a:gd name="connsiteY30" fmla="*/ 1609725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69081 w 3162300"/>
              <a:gd name="connsiteY2" fmla="*/ 235744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800225 w 3162300"/>
              <a:gd name="connsiteY30" fmla="*/ 1609725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69081 w 3162300"/>
              <a:gd name="connsiteY2" fmla="*/ 235744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90700 w 3162300"/>
              <a:gd name="connsiteY29" fmla="*/ 1533525 h 2152650"/>
              <a:gd name="connsiteX30" fmla="*/ 1785937 w 3162300"/>
              <a:gd name="connsiteY30" fmla="*/ 1612106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69081 w 3162300"/>
              <a:gd name="connsiteY2" fmla="*/ 235744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709738 w 3162300"/>
              <a:gd name="connsiteY28" fmla="*/ 1519238 h 2152650"/>
              <a:gd name="connsiteX29" fmla="*/ 1783557 w 3162300"/>
              <a:gd name="connsiteY29" fmla="*/ 1519238 h 2152650"/>
              <a:gd name="connsiteX30" fmla="*/ 1785937 w 3162300"/>
              <a:gd name="connsiteY30" fmla="*/ 1612106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  <a:gd name="connsiteX0" fmla="*/ 0 w 3162300"/>
              <a:gd name="connsiteY0" fmla="*/ 0 h 2152650"/>
              <a:gd name="connsiteX1" fmla="*/ 276225 w 3162300"/>
              <a:gd name="connsiteY1" fmla="*/ 0 h 2152650"/>
              <a:gd name="connsiteX2" fmla="*/ 269081 w 3162300"/>
              <a:gd name="connsiteY2" fmla="*/ 235744 h 2152650"/>
              <a:gd name="connsiteX3" fmla="*/ 490538 w 3162300"/>
              <a:gd name="connsiteY3" fmla="*/ 233363 h 2152650"/>
              <a:gd name="connsiteX4" fmla="*/ 490538 w 3162300"/>
              <a:gd name="connsiteY4" fmla="*/ 314325 h 2152650"/>
              <a:gd name="connsiteX5" fmla="*/ 514350 w 3162300"/>
              <a:gd name="connsiteY5" fmla="*/ 314325 h 2152650"/>
              <a:gd name="connsiteX6" fmla="*/ 528638 w 3162300"/>
              <a:gd name="connsiteY6" fmla="*/ 404813 h 2152650"/>
              <a:gd name="connsiteX7" fmla="*/ 695325 w 3162300"/>
              <a:gd name="connsiteY7" fmla="*/ 409575 h 2152650"/>
              <a:gd name="connsiteX8" fmla="*/ 695325 w 3162300"/>
              <a:gd name="connsiteY8" fmla="*/ 476250 h 2152650"/>
              <a:gd name="connsiteX9" fmla="*/ 781050 w 3162300"/>
              <a:gd name="connsiteY9" fmla="*/ 476250 h 2152650"/>
              <a:gd name="connsiteX10" fmla="*/ 790575 w 3162300"/>
              <a:gd name="connsiteY10" fmla="*/ 862013 h 2152650"/>
              <a:gd name="connsiteX11" fmla="*/ 895350 w 3162300"/>
              <a:gd name="connsiteY11" fmla="*/ 862013 h 2152650"/>
              <a:gd name="connsiteX12" fmla="*/ 895350 w 3162300"/>
              <a:gd name="connsiteY12" fmla="*/ 959645 h 2152650"/>
              <a:gd name="connsiteX13" fmla="*/ 1181100 w 3162300"/>
              <a:gd name="connsiteY13" fmla="*/ 957263 h 2152650"/>
              <a:gd name="connsiteX14" fmla="*/ 1185863 w 3162300"/>
              <a:gd name="connsiteY14" fmla="*/ 1042988 h 2152650"/>
              <a:gd name="connsiteX15" fmla="*/ 1219200 w 3162300"/>
              <a:gd name="connsiteY15" fmla="*/ 1033463 h 2152650"/>
              <a:gd name="connsiteX16" fmla="*/ 1219200 w 3162300"/>
              <a:gd name="connsiteY16" fmla="*/ 1128713 h 2152650"/>
              <a:gd name="connsiteX17" fmla="*/ 1428750 w 3162300"/>
              <a:gd name="connsiteY17" fmla="*/ 1128713 h 2152650"/>
              <a:gd name="connsiteX18" fmla="*/ 1443038 w 3162300"/>
              <a:gd name="connsiteY18" fmla="*/ 1204913 h 2152650"/>
              <a:gd name="connsiteX19" fmla="*/ 1481138 w 3162300"/>
              <a:gd name="connsiteY19" fmla="*/ 1204913 h 2152650"/>
              <a:gd name="connsiteX20" fmla="*/ 1485900 w 3162300"/>
              <a:gd name="connsiteY20" fmla="*/ 1271588 h 2152650"/>
              <a:gd name="connsiteX21" fmla="*/ 1543050 w 3162300"/>
              <a:gd name="connsiteY21" fmla="*/ 1276350 h 2152650"/>
              <a:gd name="connsiteX22" fmla="*/ 1552575 w 3162300"/>
              <a:gd name="connsiteY22" fmla="*/ 1333500 h 2152650"/>
              <a:gd name="connsiteX23" fmla="*/ 1624013 w 3162300"/>
              <a:gd name="connsiteY23" fmla="*/ 1352550 h 2152650"/>
              <a:gd name="connsiteX24" fmla="*/ 1624013 w 3162300"/>
              <a:gd name="connsiteY24" fmla="*/ 1428750 h 2152650"/>
              <a:gd name="connsiteX25" fmla="*/ 1657350 w 3162300"/>
              <a:gd name="connsiteY25" fmla="*/ 1428750 h 2152650"/>
              <a:gd name="connsiteX26" fmla="*/ 1657350 w 3162300"/>
              <a:gd name="connsiteY26" fmla="*/ 1428750 h 2152650"/>
              <a:gd name="connsiteX27" fmla="*/ 1695450 w 3162300"/>
              <a:gd name="connsiteY27" fmla="*/ 1452563 h 2152650"/>
              <a:gd name="connsiteX28" fmla="*/ 1688306 w 3162300"/>
              <a:gd name="connsiteY28" fmla="*/ 1526382 h 2152650"/>
              <a:gd name="connsiteX29" fmla="*/ 1783557 w 3162300"/>
              <a:gd name="connsiteY29" fmla="*/ 1519238 h 2152650"/>
              <a:gd name="connsiteX30" fmla="*/ 1785937 w 3162300"/>
              <a:gd name="connsiteY30" fmla="*/ 1612106 h 2152650"/>
              <a:gd name="connsiteX31" fmla="*/ 1838325 w 3162300"/>
              <a:gd name="connsiteY31" fmla="*/ 1609725 h 2152650"/>
              <a:gd name="connsiteX32" fmla="*/ 1847850 w 3162300"/>
              <a:gd name="connsiteY32" fmla="*/ 1681163 h 2152650"/>
              <a:gd name="connsiteX33" fmla="*/ 2205038 w 3162300"/>
              <a:gd name="connsiteY33" fmla="*/ 1690688 h 2152650"/>
              <a:gd name="connsiteX34" fmla="*/ 2205038 w 3162300"/>
              <a:gd name="connsiteY34" fmla="*/ 1766888 h 2152650"/>
              <a:gd name="connsiteX35" fmla="*/ 2562225 w 3162300"/>
              <a:gd name="connsiteY35" fmla="*/ 1776413 h 2152650"/>
              <a:gd name="connsiteX36" fmla="*/ 2562225 w 3162300"/>
              <a:gd name="connsiteY36" fmla="*/ 1857375 h 2152650"/>
              <a:gd name="connsiteX37" fmla="*/ 2709863 w 3162300"/>
              <a:gd name="connsiteY37" fmla="*/ 1857375 h 2152650"/>
              <a:gd name="connsiteX38" fmla="*/ 2724150 w 3162300"/>
              <a:gd name="connsiteY38" fmla="*/ 1947863 h 2152650"/>
              <a:gd name="connsiteX39" fmla="*/ 2990850 w 3162300"/>
              <a:gd name="connsiteY39" fmla="*/ 1947863 h 2152650"/>
              <a:gd name="connsiteX40" fmla="*/ 2990850 w 3162300"/>
              <a:gd name="connsiteY40" fmla="*/ 2033588 h 2152650"/>
              <a:gd name="connsiteX41" fmla="*/ 3162300 w 3162300"/>
              <a:gd name="connsiteY41" fmla="*/ 2038350 h 2152650"/>
              <a:gd name="connsiteX42" fmla="*/ 3157538 w 3162300"/>
              <a:gd name="connsiteY42" fmla="*/ 215265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62300" h="2152650">
                <a:moveTo>
                  <a:pt x="0" y="0"/>
                </a:moveTo>
                <a:lnTo>
                  <a:pt x="276225" y="0"/>
                </a:lnTo>
                <a:lnTo>
                  <a:pt x="269081" y="235744"/>
                </a:lnTo>
                <a:lnTo>
                  <a:pt x="490538" y="233363"/>
                </a:lnTo>
                <a:lnTo>
                  <a:pt x="490538" y="314325"/>
                </a:lnTo>
                <a:lnTo>
                  <a:pt x="514350" y="314325"/>
                </a:lnTo>
                <a:lnTo>
                  <a:pt x="528638" y="404813"/>
                </a:lnTo>
                <a:lnTo>
                  <a:pt x="695325" y="409575"/>
                </a:lnTo>
                <a:lnTo>
                  <a:pt x="695325" y="476250"/>
                </a:lnTo>
                <a:lnTo>
                  <a:pt x="781050" y="476250"/>
                </a:lnTo>
                <a:lnTo>
                  <a:pt x="790575" y="862013"/>
                </a:lnTo>
                <a:lnTo>
                  <a:pt x="895350" y="862013"/>
                </a:lnTo>
                <a:lnTo>
                  <a:pt x="895350" y="959645"/>
                </a:lnTo>
                <a:lnTo>
                  <a:pt x="1181100" y="957263"/>
                </a:lnTo>
                <a:lnTo>
                  <a:pt x="1185863" y="1042988"/>
                </a:lnTo>
                <a:lnTo>
                  <a:pt x="1219200" y="1033463"/>
                </a:lnTo>
                <a:lnTo>
                  <a:pt x="1219200" y="1128713"/>
                </a:lnTo>
                <a:lnTo>
                  <a:pt x="1428750" y="1128713"/>
                </a:lnTo>
                <a:lnTo>
                  <a:pt x="1443038" y="1204913"/>
                </a:lnTo>
                <a:lnTo>
                  <a:pt x="1481138" y="1204913"/>
                </a:lnTo>
                <a:lnTo>
                  <a:pt x="1485900" y="1271588"/>
                </a:lnTo>
                <a:lnTo>
                  <a:pt x="1543050" y="1276350"/>
                </a:lnTo>
                <a:lnTo>
                  <a:pt x="1552575" y="1333500"/>
                </a:lnTo>
                <a:lnTo>
                  <a:pt x="1624013" y="1352550"/>
                </a:lnTo>
                <a:lnTo>
                  <a:pt x="1624013" y="1428750"/>
                </a:lnTo>
                <a:lnTo>
                  <a:pt x="1657350" y="1428750"/>
                </a:lnTo>
                <a:lnTo>
                  <a:pt x="1657350" y="1428750"/>
                </a:lnTo>
                <a:lnTo>
                  <a:pt x="1695450" y="1452563"/>
                </a:lnTo>
                <a:lnTo>
                  <a:pt x="1688306" y="1526382"/>
                </a:lnTo>
                <a:lnTo>
                  <a:pt x="1783557" y="1519238"/>
                </a:lnTo>
                <a:cubicBezTo>
                  <a:pt x="1784350" y="1550194"/>
                  <a:pt x="1785144" y="1581150"/>
                  <a:pt x="1785937" y="1612106"/>
                </a:cubicBezTo>
                <a:lnTo>
                  <a:pt x="1838325" y="1609725"/>
                </a:lnTo>
                <a:lnTo>
                  <a:pt x="1847850" y="1681163"/>
                </a:lnTo>
                <a:lnTo>
                  <a:pt x="2205038" y="1690688"/>
                </a:lnTo>
                <a:lnTo>
                  <a:pt x="2205038" y="1766888"/>
                </a:lnTo>
                <a:lnTo>
                  <a:pt x="2562225" y="1776413"/>
                </a:lnTo>
                <a:lnTo>
                  <a:pt x="2562225" y="1857375"/>
                </a:lnTo>
                <a:lnTo>
                  <a:pt x="2709863" y="1857375"/>
                </a:lnTo>
                <a:lnTo>
                  <a:pt x="2724150" y="1947863"/>
                </a:lnTo>
                <a:lnTo>
                  <a:pt x="2990850" y="1947863"/>
                </a:lnTo>
                <a:lnTo>
                  <a:pt x="2990850" y="2033588"/>
                </a:lnTo>
                <a:lnTo>
                  <a:pt x="3162300" y="2038350"/>
                </a:lnTo>
                <a:lnTo>
                  <a:pt x="3157538" y="2152650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D1C62484-D277-49AD-BAD5-8F5F515BE6DE}"/>
              </a:ext>
            </a:extLst>
          </p:cNvPr>
          <p:cNvSpPr/>
          <p:nvPr/>
        </p:nvSpPr>
        <p:spPr>
          <a:xfrm>
            <a:off x="1400175" y="2071688"/>
            <a:ext cx="2883694" cy="795337"/>
          </a:xfrm>
          <a:custGeom>
            <a:avLst/>
            <a:gdLst>
              <a:gd name="connsiteX0" fmla="*/ 0 w 2883694"/>
              <a:gd name="connsiteY0" fmla="*/ 0 h 795337"/>
              <a:gd name="connsiteX1" fmla="*/ 30956 w 2883694"/>
              <a:gd name="connsiteY1" fmla="*/ 28575 h 795337"/>
              <a:gd name="connsiteX2" fmla="*/ 69056 w 2883694"/>
              <a:gd name="connsiteY2" fmla="*/ 23812 h 795337"/>
              <a:gd name="connsiteX3" fmla="*/ 69056 w 2883694"/>
              <a:gd name="connsiteY3" fmla="*/ 23812 h 795337"/>
              <a:gd name="connsiteX4" fmla="*/ 107156 w 2883694"/>
              <a:gd name="connsiteY4" fmla="*/ 38100 h 795337"/>
              <a:gd name="connsiteX5" fmla="*/ 107156 w 2883694"/>
              <a:gd name="connsiteY5" fmla="*/ 52387 h 795337"/>
              <a:gd name="connsiteX6" fmla="*/ 142875 w 2883694"/>
              <a:gd name="connsiteY6" fmla="*/ 52387 h 795337"/>
              <a:gd name="connsiteX7" fmla="*/ 147638 w 2883694"/>
              <a:gd name="connsiteY7" fmla="*/ 109537 h 795337"/>
              <a:gd name="connsiteX8" fmla="*/ 516731 w 2883694"/>
              <a:gd name="connsiteY8" fmla="*/ 109537 h 795337"/>
              <a:gd name="connsiteX9" fmla="*/ 514350 w 2883694"/>
              <a:gd name="connsiteY9" fmla="*/ 135731 h 795337"/>
              <a:gd name="connsiteX10" fmla="*/ 588169 w 2883694"/>
              <a:gd name="connsiteY10" fmla="*/ 130968 h 795337"/>
              <a:gd name="connsiteX11" fmla="*/ 595313 w 2883694"/>
              <a:gd name="connsiteY11" fmla="*/ 164306 h 795337"/>
              <a:gd name="connsiteX12" fmla="*/ 607219 w 2883694"/>
              <a:gd name="connsiteY12" fmla="*/ 166687 h 795337"/>
              <a:gd name="connsiteX13" fmla="*/ 619125 w 2883694"/>
              <a:gd name="connsiteY13" fmla="*/ 214312 h 795337"/>
              <a:gd name="connsiteX14" fmla="*/ 740569 w 2883694"/>
              <a:gd name="connsiteY14" fmla="*/ 216693 h 795337"/>
              <a:gd name="connsiteX15" fmla="*/ 750094 w 2883694"/>
              <a:gd name="connsiteY15" fmla="*/ 228600 h 795337"/>
              <a:gd name="connsiteX16" fmla="*/ 842963 w 2883694"/>
              <a:gd name="connsiteY16" fmla="*/ 226218 h 795337"/>
              <a:gd name="connsiteX17" fmla="*/ 847725 w 2883694"/>
              <a:gd name="connsiteY17" fmla="*/ 242887 h 795337"/>
              <a:gd name="connsiteX18" fmla="*/ 945356 w 2883694"/>
              <a:gd name="connsiteY18" fmla="*/ 247650 h 795337"/>
              <a:gd name="connsiteX19" fmla="*/ 952500 w 2883694"/>
              <a:gd name="connsiteY19" fmla="*/ 278606 h 795337"/>
              <a:gd name="connsiteX20" fmla="*/ 1042988 w 2883694"/>
              <a:gd name="connsiteY20" fmla="*/ 273843 h 795337"/>
              <a:gd name="connsiteX21" fmla="*/ 1047750 w 2883694"/>
              <a:gd name="connsiteY21" fmla="*/ 297656 h 795337"/>
              <a:gd name="connsiteX22" fmla="*/ 1095375 w 2883694"/>
              <a:gd name="connsiteY22" fmla="*/ 297656 h 795337"/>
              <a:gd name="connsiteX23" fmla="*/ 1104900 w 2883694"/>
              <a:gd name="connsiteY23" fmla="*/ 378618 h 795337"/>
              <a:gd name="connsiteX24" fmla="*/ 1319213 w 2883694"/>
              <a:gd name="connsiteY24" fmla="*/ 376237 h 795337"/>
              <a:gd name="connsiteX25" fmla="*/ 1319213 w 2883694"/>
              <a:gd name="connsiteY25" fmla="*/ 400050 h 795337"/>
              <a:gd name="connsiteX26" fmla="*/ 1462088 w 2883694"/>
              <a:gd name="connsiteY26" fmla="*/ 397668 h 795337"/>
              <a:gd name="connsiteX27" fmla="*/ 1473994 w 2883694"/>
              <a:gd name="connsiteY27" fmla="*/ 414337 h 795337"/>
              <a:gd name="connsiteX28" fmla="*/ 1719263 w 2883694"/>
              <a:gd name="connsiteY28" fmla="*/ 407193 h 795337"/>
              <a:gd name="connsiteX29" fmla="*/ 1719263 w 2883694"/>
              <a:gd name="connsiteY29" fmla="*/ 457200 h 795337"/>
              <a:gd name="connsiteX30" fmla="*/ 1783556 w 2883694"/>
              <a:gd name="connsiteY30" fmla="*/ 457200 h 795337"/>
              <a:gd name="connsiteX31" fmla="*/ 1783556 w 2883694"/>
              <a:gd name="connsiteY31" fmla="*/ 457200 h 795337"/>
              <a:gd name="connsiteX32" fmla="*/ 1990725 w 2883694"/>
              <a:gd name="connsiteY32" fmla="*/ 469106 h 795337"/>
              <a:gd name="connsiteX33" fmla="*/ 1988344 w 2883694"/>
              <a:gd name="connsiteY33" fmla="*/ 526256 h 795337"/>
              <a:gd name="connsiteX34" fmla="*/ 2266950 w 2883694"/>
              <a:gd name="connsiteY34" fmla="*/ 521493 h 795337"/>
              <a:gd name="connsiteX35" fmla="*/ 2266950 w 2883694"/>
              <a:gd name="connsiteY35" fmla="*/ 554831 h 795337"/>
              <a:gd name="connsiteX36" fmla="*/ 2305050 w 2883694"/>
              <a:gd name="connsiteY36" fmla="*/ 552450 h 795337"/>
              <a:gd name="connsiteX37" fmla="*/ 2316956 w 2883694"/>
              <a:gd name="connsiteY37" fmla="*/ 569118 h 795337"/>
              <a:gd name="connsiteX38" fmla="*/ 2352675 w 2883694"/>
              <a:gd name="connsiteY38" fmla="*/ 566737 h 795337"/>
              <a:gd name="connsiteX39" fmla="*/ 2362200 w 2883694"/>
              <a:gd name="connsiteY39" fmla="*/ 609600 h 795337"/>
              <a:gd name="connsiteX40" fmla="*/ 2402681 w 2883694"/>
              <a:gd name="connsiteY40" fmla="*/ 609600 h 795337"/>
              <a:gd name="connsiteX41" fmla="*/ 2402681 w 2883694"/>
              <a:gd name="connsiteY41" fmla="*/ 657225 h 795337"/>
              <a:gd name="connsiteX42" fmla="*/ 2469356 w 2883694"/>
              <a:gd name="connsiteY42" fmla="*/ 664368 h 795337"/>
              <a:gd name="connsiteX43" fmla="*/ 2466975 w 2883694"/>
              <a:gd name="connsiteY43" fmla="*/ 692943 h 795337"/>
              <a:gd name="connsiteX44" fmla="*/ 2574131 w 2883694"/>
              <a:gd name="connsiteY44" fmla="*/ 702468 h 795337"/>
              <a:gd name="connsiteX45" fmla="*/ 2581275 w 2883694"/>
              <a:gd name="connsiteY45" fmla="*/ 711993 h 795337"/>
              <a:gd name="connsiteX46" fmla="*/ 2662238 w 2883694"/>
              <a:gd name="connsiteY46" fmla="*/ 709612 h 795337"/>
              <a:gd name="connsiteX47" fmla="*/ 2678906 w 2883694"/>
              <a:gd name="connsiteY47" fmla="*/ 731043 h 795337"/>
              <a:gd name="connsiteX48" fmla="*/ 2793206 w 2883694"/>
              <a:gd name="connsiteY48" fmla="*/ 731043 h 795337"/>
              <a:gd name="connsiteX49" fmla="*/ 2793206 w 2883694"/>
              <a:gd name="connsiteY49" fmla="*/ 771525 h 795337"/>
              <a:gd name="connsiteX50" fmla="*/ 2871788 w 2883694"/>
              <a:gd name="connsiteY50" fmla="*/ 771525 h 795337"/>
              <a:gd name="connsiteX51" fmla="*/ 2883694 w 2883694"/>
              <a:gd name="connsiteY51" fmla="*/ 795337 h 795337"/>
              <a:gd name="connsiteX0" fmla="*/ 0 w 2883694"/>
              <a:gd name="connsiteY0" fmla="*/ 0 h 795337"/>
              <a:gd name="connsiteX1" fmla="*/ 30956 w 2883694"/>
              <a:gd name="connsiteY1" fmla="*/ 28575 h 795337"/>
              <a:gd name="connsiteX2" fmla="*/ 69056 w 2883694"/>
              <a:gd name="connsiteY2" fmla="*/ 23812 h 795337"/>
              <a:gd name="connsiteX3" fmla="*/ 69056 w 2883694"/>
              <a:gd name="connsiteY3" fmla="*/ 23812 h 795337"/>
              <a:gd name="connsiteX4" fmla="*/ 107156 w 2883694"/>
              <a:gd name="connsiteY4" fmla="*/ 38100 h 795337"/>
              <a:gd name="connsiteX5" fmla="*/ 107156 w 2883694"/>
              <a:gd name="connsiteY5" fmla="*/ 52387 h 795337"/>
              <a:gd name="connsiteX6" fmla="*/ 142875 w 2883694"/>
              <a:gd name="connsiteY6" fmla="*/ 52387 h 795337"/>
              <a:gd name="connsiteX7" fmla="*/ 147638 w 2883694"/>
              <a:gd name="connsiteY7" fmla="*/ 109537 h 795337"/>
              <a:gd name="connsiteX8" fmla="*/ 516731 w 2883694"/>
              <a:gd name="connsiteY8" fmla="*/ 109537 h 795337"/>
              <a:gd name="connsiteX9" fmla="*/ 514350 w 2883694"/>
              <a:gd name="connsiteY9" fmla="*/ 135731 h 795337"/>
              <a:gd name="connsiteX10" fmla="*/ 588169 w 2883694"/>
              <a:gd name="connsiteY10" fmla="*/ 130968 h 795337"/>
              <a:gd name="connsiteX11" fmla="*/ 595313 w 2883694"/>
              <a:gd name="connsiteY11" fmla="*/ 164306 h 795337"/>
              <a:gd name="connsiteX12" fmla="*/ 607219 w 2883694"/>
              <a:gd name="connsiteY12" fmla="*/ 166687 h 795337"/>
              <a:gd name="connsiteX13" fmla="*/ 619125 w 2883694"/>
              <a:gd name="connsiteY13" fmla="*/ 214312 h 795337"/>
              <a:gd name="connsiteX14" fmla="*/ 740569 w 2883694"/>
              <a:gd name="connsiteY14" fmla="*/ 216693 h 795337"/>
              <a:gd name="connsiteX15" fmla="*/ 750094 w 2883694"/>
              <a:gd name="connsiteY15" fmla="*/ 228600 h 795337"/>
              <a:gd name="connsiteX16" fmla="*/ 842963 w 2883694"/>
              <a:gd name="connsiteY16" fmla="*/ 226218 h 795337"/>
              <a:gd name="connsiteX17" fmla="*/ 847725 w 2883694"/>
              <a:gd name="connsiteY17" fmla="*/ 242887 h 795337"/>
              <a:gd name="connsiteX18" fmla="*/ 945356 w 2883694"/>
              <a:gd name="connsiteY18" fmla="*/ 247650 h 795337"/>
              <a:gd name="connsiteX19" fmla="*/ 952500 w 2883694"/>
              <a:gd name="connsiteY19" fmla="*/ 278606 h 795337"/>
              <a:gd name="connsiteX20" fmla="*/ 1042988 w 2883694"/>
              <a:gd name="connsiteY20" fmla="*/ 273843 h 795337"/>
              <a:gd name="connsiteX21" fmla="*/ 1047750 w 2883694"/>
              <a:gd name="connsiteY21" fmla="*/ 297656 h 795337"/>
              <a:gd name="connsiteX22" fmla="*/ 1095375 w 2883694"/>
              <a:gd name="connsiteY22" fmla="*/ 297656 h 795337"/>
              <a:gd name="connsiteX23" fmla="*/ 1104900 w 2883694"/>
              <a:gd name="connsiteY23" fmla="*/ 378618 h 795337"/>
              <a:gd name="connsiteX24" fmla="*/ 1319213 w 2883694"/>
              <a:gd name="connsiteY24" fmla="*/ 376237 h 795337"/>
              <a:gd name="connsiteX25" fmla="*/ 1319213 w 2883694"/>
              <a:gd name="connsiteY25" fmla="*/ 400050 h 795337"/>
              <a:gd name="connsiteX26" fmla="*/ 1462088 w 2883694"/>
              <a:gd name="connsiteY26" fmla="*/ 397668 h 795337"/>
              <a:gd name="connsiteX27" fmla="*/ 1473994 w 2883694"/>
              <a:gd name="connsiteY27" fmla="*/ 414337 h 795337"/>
              <a:gd name="connsiteX28" fmla="*/ 1719263 w 2883694"/>
              <a:gd name="connsiteY28" fmla="*/ 407193 h 795337"/>
              <a:gd name="connsiteX29" fmla="*/ 1719263 w 2883694"/>
              <a:gd name="connsiteY29" fmla="*/ 457200 h 795337"/>
              <a:gd name="connsiteX30" fmla="*/ 1783556 w 2883694"/>
              <a:gd name="connsiteY30" fmla="*/ 457200 h 795337"/>
              <a:gd name="connsiteX31" fmla="*/ 1783556 w 2883694"/>
              <a:gd name="connsiteY31" fmla="*/ 457200 h 795337"/>
              <a:gd name="connsiteX32" fmla="*/ 1795463 w 2883694"/>
              <a:gd name="connsiteY32" fmla="*/ 471487 h 795337"/>
              <a:gd name="connsiteX33" fmla="*/ 1990725 w 2883694"/>
              <a:gd name="connsiteY33" fmla="*/ 469106 h 795337"/>
              <a:gd name="connsiteX34" fmla="*/ 1988344 w 2883694"/>
              <a:gd name="connsiteY34" fmla="*/ 526256 h 795337"/>
              <a:gd name="connsiteX35" fmla="*/ 2266950 w 2883694"/>
              <a:gd name="connsiteY35" fmla="*/ 521493 h 795337"/>
              <a:gd name="connsiteX36" fmla="*/ 2266950 w 2883694"/>
              <a:gd name="connsiteY36" fmla="*/ 554831 h 795337"/>
              <a:gd name="connsiteX37" fmla="*/ 2305050 w 2883694"/>
              <a:gd name="connsiteY37" fmla="*/ 552450 h 795337"/>
              <a:gd name="connsiteX38" fmla="*/ 2316956 w 2883694"/>
              <a:gd name="connsiteY38" fmla="*/ 569118 h 795337"/>
              <a:gd name="connsiteX39" fmla="*/ 2352675 w 2883694"/>
              <a:gd name="connsiteY39" fmla="*/ 566737 h 795337"/>
              <a:gd name="connsiteX40" fmla="*/ 2362200 w 2883694"/>
              <a:gd name="connsiteY40" fmla="*/ 609600 h 795337"/>
              <a:gd name="connsiteX41" fmla="*/ 2402681 w 2883694"/>
              <a:gd name="connsiteY41" fmla="*/ 609600 h 795337"/>
              <a:gd name="connsiteX42" fmla="*/ 2402681 w 2883694"/>
              <a:gd name="connsiteY42" fmla="*/ 657225 h 795337"/>
              <a:gd name="connsiteX43" fmla="*/ 2469356 w 2883694"/>
              <a:gd name="connsiteY43" fmla="*/ 664368 h 795337"/>
              <a:gd name="connsiteX44" fmla="*/ 2466975 w 2883694"/>
              <a:gd name="connsiteY44" fmla="*/ 692943 h 795337"/>
              <a:gd name="connsiteX45" fmla="*/ 2574131 w 2883694"/>
              <a:gd name="connsiteY45" fmla="*/ 702468 h 795337"/>
              <a:gd name="connsiteX46" fmla="*/ 2581275 w 2883694"/>
              <a:gd name="connsiteY46" fmla="*/ 711993 h 795337"/>
              <a:gd name="connsiteX47" fmla="*/ 2662238 w 2883694"/>
              <a:gd name="connsiteY47" fmla="*/ 709612 h 795337"/>
              <a:gd name="connsiteX48" fmla="*/ 2678906 w 2883694"/>
              <a:gd name="connsiteY48" fmla="*/ 731043 h 795337"/>
              <a:gd name="connsiteX49" fmla="*/ 2793206 w 2883694"/>
              <a:gd name="connsiteY49" fmla="*/ 731043 h 795337"/>
              <a:gd name="connsiteX50" fmla="*/ 2793206 w 2883694"/>
              <a:gd name="connsiteY50" fmla="*/ 771525 h 795337"/>
              <a:gd name="connsiteX51" fmla="*/ 2871788 w 2883694"/>
              <a:gd name="connsiteY51" fmla="*/ 771525 h 795337"/>
              <a:gd name="connsiteX52" fmla="*/ 2883694 w 2883694"/>
              <a:gd name="connsiteY52" fmla="*/ 79533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83694" h="795337">
                <a:moveTo>
                  <a:pt x="0" y="0"/>
                </a:moveTo>
                <a:lnTo>
                  <a:pt x="30956" y="28575"/>
                </a:lnTo>
                <a:lnTo>
                  <a:pt x="69056" y="23812"/>
                </a:lnTo>
                <a:lnTo>
                  <a:pt x="69056" y="23812"/>
                </a:lnTo>
                <a:lnTo>
                  <a:pt x="107156" y="38100"/>
                </a:lnTo>
                <a:lnTo>
                  <a:pt x="107156" y="52387"/>
                </a:lnTo>
                <a:lnTo>
                  <a:pt x="142875" y="52387"/>
                </a:lnTo>
                <a:lnTo>
                  <a:pt x="147638" y="109537"/>
                </a:lnTo>
                <a:lnTo>
                  <a:pt x="516731" y="109537"/>
                </a:lnTo>
                <a:lnTo>
                  <a:pt x="514350" y="135731"/>
                </a:lnTo>
                <a:lnTo>
                  <a:pt x="588169" y="130968"/>
                </a:lnTo>
                <a:lnTo>
                  <a:pt x="595313" y="164306"/>
                </a:lnTo>
                <a:lnTo>
                  <a:pt x="607219" y="166687"/>
                </a:lnTo>
                <a:lnTo>
                  <a:pt x="619125" y="214312"/>
                </a:lnTo>
                <a:lnTo>
                  <a:pt x="740569" y="216693"/>
                </a:lnTo>
                <a:lnTo>
                  <a:pt x="750094" y="228600"/>
                </a:lnTo>
                <a:lnTo>
                  <a:pt x="842963" y="226218"/>
                </a:lnTo>
                <a:lnTo>
                  <a:pt x="847725" y="242887"/>
                </a:lnTo>
                <a:lnTo>
                  <a:pt x="945356" y="247650"/>
                </a:lnTo>
                <a:lnTo>
                  <a:pt x="952500" y="278606"/>
                </a:lnTo>
                <a:lnTo>
                  <a:pt x="1042988" y="273843"/>
                </a:lnTo>
                <a:lnTo>
                  <a:pt x="1047750" y="297656"/>
                </a:lnTo>
                <a:lnTo>
                  <a:pt x="1095375" y="297656"/>
                </a:lnTo>
                <a:lnTo>
                  <a:pt x="1104900" y="378618"/>
                </a:lnTo>
                <a:lnTo>
                  <a:pt x="1319213" y="376237"/>
                </a:lnTo>
                <a:lnTo>
                  <a:pt x="1319213" y="400050"/>
                </a:lnTo>
                <a:lnTo>
                  <a:pt x="1462088" y="397668"/>
                </a:lnTo>
                <a:lnTo>
                  <a:pt x="1473994" y="414337"/>
                </a:lnTo>
                <a:lnTo>
                  <a:pt x="1719263" y="407193"/>
                </a:lnTo>
                <a:lnTo>
                  <a:pt x="1719263" y="457200"/>
                </a:lnTo>
                <a:lnTo>
                  <a:pt x="1783556" y="457200"/>
                </a:lnTo>
                <a:lnTo>
                  <a:pt x="1783556" y="457200"/>
                </a:lnTo>
                <a:cubicBezTo>
                  <a:pt x="1785540" y="459581"/>
                  <a:pt x="1789113" y="470693"/>
                  <a:pt x="1795463" y="471487"/>
                </a:cubicBezTo>
                <a:lnTo>
                  <a:pt x="1990725" y="469106"/>
                </a:lnTo>
                <a:cubicBezTo>
                  <a:pt x="1989931" y="488156"/>
                  <a:pt x="1989138" y="507206"/>
                  <a:pt x="1988344" y="526256"/>
                </a:cubicBezTo>
                <a:lnTo>
                  <a:pt x="2266950" y="521493"/>
                </a:lnTo>
                <a:lnTo>
                  <a:pt x="2266950" y="554831"/>
                </a:lnTo>
                <a:lnTo>
                  <a:pt x="2305050" y="552450"/>
                </a:lnTo>
                <a:lnTo>
                  <a:pt x="2316956" y="569118"/>
                </a:lnTo>
                <a:lnTo>
                  <a:pt x="2352675" y="566737"/>
                </a:lnTo>
                <a:lnTo>
                  <a:pt x="2362200" y="609600"/>
                </a:lnTo>
                <a:lnTo>
                  <a:pt x="2402681" y="609600"/>
                </a:lnTo>
                <a:lnTo>
                  <a:pt x="2402681" y="657225"/>
                </a:lnTo>
                <a:lnTo>
                  <a:pt x="2469356" y="664368"/>
                </a:lnTo>
                <a:lnTo>
                  <a:pt x="2466975" y="692943"/>
                </a:lnTo>
                <a:lnTo>
                  <a:pt x="2574131" y="702468"/>
                </a:lnTo>
                <a:lnTo>
                  <a:pt x="2581275" y="711993"/>
                </a:lnTo>
                <a:lnTo>
                  <a:pt x="2662238" y="709612"/>
                </a:lnTo>
                <a:lnTo>
                  <a:pt x="2678906" y="731043"/>
                </a:lnTo>
                <a:lnTo>
                  <a:pt x="2793206" y="731043"/>
                </a:lnTo>
                <a:lnTo>
                  <a:pt x="2793206" y="771525"/>
                </a:lnTo>
                <a:lnTo>
                  <a:pt x="2871788" y="771525"/>
                </a:lnTo>
                <a:lnTo>
                  <a:pt x="2883694" y="795337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2FAFEBA3-77CA-48F1-9210-31FAE1B47DD8}"/>
              </a:ext>
            </a:extLst>
          </p:cNvPr>
          <p:cNvSpPr/>
          <p:nvPr/>
        </p:nvSpPr>
        <p:spPr>
          <a:xfrm>
            <a:off x="1345406" y="2071688"/>
            <a:ext cx="2940844" cy="1564481"/>
          </a:xfrm>
          <a:custGeom>
            <a:avLst/>
            <a:gdLst>
              <a:gd name="connsiteX0" fmla="*/ 0 w 2943225"/>
              <a:gd name="connsiteY0" fmla="*/ 0 h 1419225"/>
              <a:gd name="connsiteX1" fmla="*/ 4763 w 2943225"/>
              <a:gd name="connsiteY1" fmla="*/ 159543 h 1419225"/>
              <a:gd name="connsiteX2" fmla="*/ 123825 w 2943225"/>
              <a:gd name="connsiteY2" fmla="*/ 169068 h 1419225"/>
              <a:gd name="connsiteX3" fmla="*/ 123825 w 2943225"/>
              <a:gd name="connsiteY3" fmla="*/ 192881 h 1419225"/>
              <a:gd name="connsiteX4" fmla="*/ 152400 w 2943225"/>
              <a:gd name="connsiteY4" fmla="*/ 192881 h 1419225"/>
              <a:gd name="connsiteX5" fmla="*/ 157163 w 2943225"/>
              <a:gd name="connsiteY5" fmla="*/ 216693 h 1419225"/>
              <a:gd name="connsiteX6" fmla="*/ 431007 w 2943225"/>
              <a:gd name="connsiteY6" fmla="*/ 214312 h 1419225"/>
              <a:gd name="connsiteX7" fmla="*/ 440532 w 2943225"/>
              <a:gd name="connsiteY7" fmla="*/ 250031 h 1419225"/>
              <a:gd name="connsiteX8" fmla="*/ 585788 w 2943225"/>
              <a:gd name="connsiteY8" fmla="*/ 254793 h 1419225"/>
              <a:gd name="connsiteX9" fmla="*/ 607219 w 2943225"/>
              <a:gd name="connsiteY9" fmla="*/ 278606 h 1419225"/>
              <a:gd name="connsiteX10" fmla="*/ 647700 w 2943225"/>
              <a:gd name="connsiteY10" fmla="*/ 278606 h 1419225"/>
              <a:gd name="connsiteX11" fmla="*/ 647700 w 2943225"/>
              <a:gd name="connsiteY11" fmla="*/ 330993 h 1419225"/>
              <a:gd name="connsiteX12" fmla="*/ 671513 w 2943225"/>
              <a:gd name="connsiteY12" fmla="*/ 330993 h 1419225"/>
              <a:gd name="connsiteX13" fmla="*/ 688182 w 2943225"/>
              <a:gd name="connsiteY13" fmla="*/ 359568 h 1419225"/>
              <a:gd name="connsiteX14" fmla="*/ 807244 w 2943225"/>
              <a:gd name="connsiteY14" fmla="*/ 371475 h 1419225"/>
              <a:gd name="connsiteX15" fmla="*/ 807244 w 2943225"/>
              <a:gd name="connsiteY15" fmla="*/ 414337 h 1419225"/>
              <a:gd name="connsiteX16" fmla="*/ 857250 w 2943225"/>
              <a:gd name="connsiteY16" fmla="*/ 414337 h 1419225"/>
              <a:gd name="connsiteX17" fmla="*/ 857250 w 2943225"/>
              <a:gd name="connsiteY17" fmla="*/ 454818 h 1419225"/>
              <a:gd name="connsiteX18" fmla="*/ 907257 w 2943225"/>
              <a:gd name="connsiteY18" fmla="*/ 454818 h 1419225"/>
              <a:gd name="connsiteX19" fmla="*/ 914400 w 2943225"/>
              <a:gd name="connsiteY19" fmla="*/ 488156 h 1419225"/>
              <a:gd name="connsiteX20" fmla="*/ 971550 w 2943225"/>
              <a:gd name="connsiteY20" fmla="*/ 492918 h 1419225"/>
              <a:gd name="connsiteX21" fmla="*/ 964407 w 2943225"/>
              <a:gd name="connsiteY21" fmla="*/ 611981 h 1419225"/>
              <a:gd name="connsiteX22" fmla="*/ 1007269 w 2943225"/>
              <a:gd name="connsiteY22" fmla="*/ 616743 h 1419225"/>
              <a:gd name="connsiteX23" fmla="*/ 1007269 w 2943225"/>
              <a:gd name="connsiteY23" fmla="*/ 647700 h 1419225"/>
              <a:gd name="connsiteX24" fmla="*/ 1069182 w 2943225"/>
              <a:gd name="connsiteY24" fmla="*/ 647700 h 1419225"/>
              <a:gd name="connsiteX25" fmla="*/ 1069182 w 2943225"/>
              <a:gd name="connsiteY25" fmla="*/ 685800 h 1419225"/>
              <a:gd name="connsiteX26" fmla="*/ 1102519 w 2943225"/>
              <a:gd name="connsiteY26" fmla="*/ 685800 h 1419225"/>
              <a:gd name="connsiteX27" fmla="*/ 1109663 w 2943225"/>
              <a:gd name="connsiteY27" fmla="*/ 762000 h 1419225"/>
              <a:gd name="connsiteX28" fmla="*/ 1252538 w 2943225"/>
              <a:gd name="connsiteY28" fmla="*/ 771525 h 1419225"/>
              <a:gd name="connsiteX29" fmla="*/ 1271588 w 2943225"/>
              <a:gd name="connsiteY29" fmla="*/ 792956 h 1419225"/>
              <a:gd name="connsiteX30" fmla="*/ 1466850 w 2943225"/>
              <a:gd name="connsiteY30" fmla="*/ 797718 h 1419225"/>
              <a:gd name="connsiteX31" fmla="*/ 1471613 w 2943225"/>
              <a:gd name="connsiteY31" fmla="*/ 842962 h 1419225"/>
              <a:gd name="connsiteX32" fmla="*/ 1521619 w 2943225"/>
              <a:gd name="connsiteY32" fmla="*/ 852487 h 1419225"/>
              <a:gd name="connsiteX33" fmla="*/ 1531144 w 2943225"/>
              <a:gd name="connsiteY33" fmla="*/ 871537 h 1419225"/>
              <a:gd name="connsiteX34" fmla="*/ 1578769 w 2943225"/>
              <a:gd name="connsiteY34" fmla="*/ 878681 h 1419225"/>
              <a:gd name="connsiteX35" fmla="*/ 1581150 w 2943225"/>
              <a:gd name="connsiteY35" fmla="*/ 907256 h 1419225"/>
              <a:gd name="connsiteX36" fmla="*/ 1740694 w 2943225"/>
              <a:gd name="connsiteY36" fmla="*/ 897731 h 1419225"/>
              <a:gd name="connsiteX37" fmla="*/ 1740694 w 2943225"/>
              <a:gd name="connsiteY37" fmla="*/ 931068 h 1419225"/>
              <a:gd name="connsiteX38" fmla="*/ 1990725 w 2943225"/>
              <a:gd name="connsiteY38" fmla="*/ 938212 h 1419225"/>
              <a:gd name="connsiteX39" fmla="*/ 1995488 w 2943225"/>
              <a:gd name="connsiteY39" fmla="*/ 978693 h 1419225"/>
              <a:gd name="connsiteX40" fmla="*/ 2047875 w 2943225"/>
              <a:gd name="connsiteY40" fmla="*/ 971550 h 1419225"/>
              <a:gd name="connsiteX41" fmla="*/ 2057400 w 2943225"/>
              <a:gd name="connsiteY41" fmla="*/ 1035843 h 1419225"/>
              <a:gd name="connsiteX42" fmla="*/ 2202657 w 2943225"/>
              <a:gd name="connsiteY42" fmla="*/ 1038225 h 1419225"/>
              <a:gd name="connsiteX43" fmla="*/ 2202657 w 2943225"/>
              <a:gd name="connsiteY43" fmla="*/ 1071562 h 1419225"/>
              <a:gd name="connsiteX44" fmla="*/ 2407444 w 2943225"/>
              <a:gd name="connsiteY44" fmla="*/ 1059656 h 1419225"/>
              <a:gd name="connsiteX45" fmla="*/ 2424113 w 2943225"/>
              <a:gd name="connsiteY45" fmla="*/ 1100137 h 1419225"/>
              <a:gd name="connsiteX46" fmla="*/ 2464594 w 2943225"/>
              <a:gd name="connsiteY46" fmla="*/ 1100137 h 1419225"/>
              <a:gd name="connsiteX47" fmla="*/ 2464594 w 2943225"/>
              <a:gd name="connsiteY47" fmla="*/ 1147762 h 1419225"/>
              <a:gd name="connsiteX48" fmla="*/ 2516982 w 2943225"/>
              <a:gd name="connsiteY48" fmla="*/ 1147762 h 1419225"/>
              <a:gd name="connsiteX49" fmla="*/ 2516982 w 2943225"/>
              <a:gd name="connsiteY49" fmla="*/ 1193006 h 1419225"/>
              <a:gd name="connsiteX50" fmla="*/ 2550319 w 2943225"/>
              <a:gd name="connsiteY50" fmla="*/ 1193006 h 1419225"/>
              <a:gd name="connsiteX51" fmla="*/ 2574132 w 2943225"/>
              <a:gd name="connsiteY51" fmla="*/ 1271587 h 1419225"/>
              <a:gd name="connsiteX52" fmla="*/ 2626519 w 2943225"/>
              <a:gd name="connsiteY52" fmla="*/ 1271587 h 1419225"/>
              <a:gd name="connsiteX53" fmla="*/ 2626519 w 2943225"/>
              <a:gd name="connsiteY53" fmla="*/ 1307306 h 1419225"/>
              <a:gd name="connsiteX54" fmla="*/ 2671763 w 2943225"/>
              <a:gd name="connsiteY54" fmla="*/ 1297781 h 1419225"/>
              <a:gd name="connsiteX55" fmla="*/ 2667000 w 2943225"/>
              <a:gd name="connsiteY55" fmla="*/ 1359693 h 1419225"/>
              <a:gd name="connsiteX56" fmla="*/ 2938463 w 2943225"/>
              <a:gd name="connsiteY56" fmla="*/ 1366837 h 1419225"/>
              <a:gd name="connsiteX57" fmla="*/ 2943225 w 2943225"/>
              <a:gd name="connsiteY57" fmla="*/ 1419225 h 1419225"/>
              <a:gd name="connsiteX0" fmla="*/ 0 w 2940844"/>
              <a:gd name="connsiteY0" fmla="*/ 0 h 1564481"/>
              <a:gd name="connsiteX1" fmla="*/ 4763 w 2940844"/>
              <a:gd name="connsiteY1" fmla="*/ 159543 h 1564481"/>
              <a:gd name="connsiteX2" fmla="*/ 123825 w 2940844"/>
              <a:gd name="connsiteY2" fmla="*/ 169068 h 1564481"/>
              <a:gd name="connsiteX3" fmla="*/ 123825 w 2940844"/>
              <a:gd name="connsiteY3" fmla="*/ 192881 h 1564481"/>
              <a:gd name="connsiteX4" fmla="*/ 152400 w 2940844"/>
              <a:gd name="connsiteY4" fmla="*/ 192881 h 1564481"/>
              <a:gd name="connsiteX5" fmla="*/ 157163 w 2940844"/>
              <a:gd name="connsiteY5" fmla="*/ 216693 h 1564481"/>
              <a:gd name="connsiteX6" fmla="*/ 431007 w 2940844"/>
              <a:gd name="connsiteY6" fmla="*/ 214312 h 1564481"/>
              <a:gd name="connsiteX7" fmla="*/ 440532 w 2940844"/>
              <a:gd name="connsiteY7" fmla="*/ 250031 h 1564481"/>
              <a:gd name="connsiteX8" fmla="*/ 585788 w 2940844"/>
              <a:gd name="connsiteY8" fmla="*/ 254793 h 1564481"/>
              <a:gd name="connsiteX9" fmla="*/ 607219 w 2940844"/>
              <a:gd name="connsiteY9" fmla="*/ 278606 h 1564481"/>
              <a:gd name="connsiteX10" fmla="*/ 647700 w 2940844"/>
              <a:gd name="connsiteY10" fmla="*/ 278606 h 1564481"/>
              <a:gd name="connsiteX11" fmla="*/ 647700 w 2940844"/>
              <a:gd name="connsiteY11" fmla="*/ 330993 h 1564481"/>
              <a:gd name="connsiteX12" fmla="*/ 671513 w 2940844"/>
              <a:gd name="connsiteY12" fmla="*/ 330993 h 1564481"/>
              <a:gd name="connsiteX13" fmla="*/ 688182 w 2940844"/>
              <a:gd name="connsiteY13" fmla="*/ 359568 h 1564481"/>
              <a:gd name="connsiteX14" fmla="*/ 807244 w 2940844"/>
              <a:gd name="connsiteY14" fmla="*/ 371475 h 1564481"/>
              <a:gd name="connsiteX15" fmla="*/ 807244 w 2940844"/>
              <a:gd name="connsiteY15" fmla="*/ 414337 h 1564481"/>
              <a:gd name="connsiteX16" fmla="*/ 857250 w 2940844"/>
              <a:gd name="connsiteY16" fmla="*/ 414337 h 1564481"/>
              <a:gd name="connsiteX17" fmla="*/ 857250 w 2940844"/>
              <a:gd name="connsiteY17" fmla="*/ 454818 h 1564481"/>
              <a:gd name="connsiteX18" fmla="*/ 907257 w 2940844"/>
              <a:gd name="connsiteY18" fmla="*/ 454818 h 1564481"/>
              <a:gd name="connsiteX19" fmla="*/ 914400 w 2940844"/>
              <a:gd name="connsiteY19" fmla="*/ 488156 h 1564481"/>
              <a:gd name="connsiteX20" fmla="*/ 971550 w 2940844"/>
              <a:gd name="connsiteY20" fmla="*/ 492918 h 1564481"/>
              <a:gd name="connsiteX21" fmla="*/ 964407 w 2940844"/>
              <a:gd name="connsiteY21" fmla="*/ 611981 h 1564481"/>
              <a:gd name="connsiteX22" fmla="*/ 1007269 w 2940844"/>
              <a:gd name="connsiteY22" fmla="*/ 616743 h 1564481"/>
              <a:gd name="connsiteX23" fmla="*/ 1007269 w 2940844"/>
              <a:gd name="connsiteY23" fmla="*/ 647700 h 1564481"/>
              <a:gd name="connsiteX24" fmla="*/ 1069182 w 2940844"/>
              <a:gd name="connsiteY24" fmla="*/ 647700 h 1564481"/>
              <a:gd name="connsiteX25" fmla="*/ 1069182 w 2940844"/>
              <a:gd name="connsiteY25" fmla="*/ 685800 h 1564481"/>
              <a:gd name="connsiteX26" fmla="*/ 1102519 w 2940844"/>
              <a:gd name="connsiteY26" fmla="*/ 685800 h 1564481"/>
              <a:gd name="connsiteX27" fmla="*/ 1109663 w 2940844"/>
              <a:gd name="connsiteY27" fmla="*/ 762000 h 1564481"/>
              <a:gd name="connsiteX28" fmla="*/ 1252538 w 2940844"/>
              <a:gd name="connsiteY28" fmla="*/ 771525 h 1564481"/>
              <a:gd name="connsiteX29" fmla="*/ 1271588 w 2940844"/>
              <a:gd name="connsiteY29" fmla="*/ 792956 h 1564481"/>
              <a:gd name="connsiteX30" fmla="*/ 1466850 w 2940844"/>
              <a:gd name="connsiteY30" fmla="*/ 797718 h 1564481"/>
              <a:gd name="connsiteX31" fmla="*/ 1471613 w 2940844"/>
              <a:gd name="connsiteY31" fmla="*/ 842962 h 1564481"/>
              <a:gd name="connsiteX32" fmla="*/ 1521619 w 2940844"/>
              <a:gd name="connsiteY32" fmla="*/ 852487 h 1564481"/>
              <a:gd name="connsiteX33" fmla="*/ 1531144 w 2940844"/>
              <a:gd name="connsiteY33" fmla="*/ 871537 h 1564481"/>
              <a:gd name="connsiteX34" fmla="*/ 1578769 w 2940844"/>
              <a:gd name="connsiteY34" fmla="*/ 878681 h 1564481"/>
              <a:gd name="connsiteX35" fmla="*/ 1581150 w 2940844"/>
              <a:gd name="connsiteY35" fmla="*/ 907256 h 1564481"/>
              <a:gd name="connsiteX36" fmla="*/ 1740694 w 2940844"/>
              <a:gd name="connsiteY36" fmla="*/ 897731 h 1564481"/>
              <a:gd name="connsiteX37" fmla="*/ 1740694 w 2940844"/>
              <a:gd name="connsiteY37" fmla="*/ 931068 h 1564481"/>
              <a:gd name="connsiteX38" fmla="*/ 1990725 w 2940844"/>
              <a:gd name="connsiteY38" fmla="*/ 938212 h 1564481"/>
              <a:gd name="connsiteX39" fmla="*/ 1995488 w 2940844"/>
              <a:gd name="connsiteY39" fmla="*/ 978693 h 1564481"/>
              <a:gd name="connsiteX40" fmla="*/ 2047875 w 2940844"/>
              <a:gd name="connsiteY40" fmla="*/ 971550 h 1564481"/>
              <a:gd name="connsiteX41" fmla="*/ 2057400 w 2940844"/>
              <a:gd name="connsiteY41" fmla="*/ 1035843 h 1564481"/>
              <a:gd name="connsiteX42" fmla="*/ 2202657 w 2940844"/>
              <a:gd name="connsiteY42" fmla="*/ 1038225 h 1564481"/>
              <a:gd name="connsiteX43" fmla="*/ 2202657 w 2940844"/>
              <a:gd name="connsiteY43" fmla="*/ 1071562 h 1564481"/>
              <a:gd name="connsiteX44" fmla="*/ 2407444 w 2940844"/>
              <a:gd name="connsiteY44" fmla="*/ 1059656 h 1564481"/>
              <a:gd name="connsiteX45" fmla="*/ 2424113 w 2940844"/>
              <a:gd name="connsiteY45" fmla="*/ 1100137 h 1564481"/>
              <a:gd name="connsiteX46" fmla="*/ 2464594 w 2940844"/>
              <a:gd name="connsiteY46" fmla="*/ 1100137 h 1564481"/>
              <a:gd name="connsiteX47" fmla="*/ 2464594 w 2940844"/>
              <a:gd name="connsiteY47" fmla="*/ 1147762 h 1564481"/>
              <a:gd name="connsiteX48" fmla="*/ 2516982 w 2940844"/>
              <a:gd name="connsiteY48" fmla="*/ 1147762 h 1564481"/>
              <a:gd name="connsiteX49" fmla="*/ 2516982 w 2940844"/>
              <a:gd name="connsiteY49" fmla="*/ 1193006 h 1564481"/>
              <a:gd name="connsiteX50" fmla="*/ 2550319 w 2940844"/>
              <a:gd name="connsiteY50" fmla="*/ 1193006 h 1564481"/>
              <a:gd name="connsiteX51" fmla="*/ 2574132 w 2940844"/>
              <a:gd name="connsiteY51" fmla="*/ 1271587 h 1564481"/>
              <a:gd name="connsiteX52" fmla="*/ 2626519 w 2940844"/>
              <a:gd name="connsiteY52" fmla="*/ 1271587 h 1564481"/>
              <a:gd name="connsiteX53" fmla="*/ 2626519 w 2940844"/>
              <a:gd name="connsiteY53" fmla="*/ 1307306 h 1564481"/>
              <a:gd name="connsiteX54" fmla="*/ 2671763 w 2940844"/>
              <a:gd name="connsiteY54" fmla="*/ 1297781 h 1564481"/>
              <a:gd name="connsiteX55" fmla="*/ 2667000 w 2940844"/>
              <a:gd name="connsiteY55" fmla="*/ 1359693 h 1564481"/>
              <a:gd name="connsiteX56" fmla="*/ 2938463 w 2940844"/>
              <a:gd name="connsiteY56" fmla="*/ 1366837 h 1564481"/>
              <a:gd name="connsiteX57" fmla="*/ 2940844 w 2940844"/>
              <a:gd name="connsiteY57" fmla="*/ 1564481 h 15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940844" h="1564481">
                <a:moveTo>
                  <a:pt x="0" y="0"/>
                </a:moveTo>
                <a:lnTo>
                  <a:pt x="4763" y="159543"/>
                </a:lnTo>
                <a:lnTo>
                  <a:pt x="123825" y="169068"/>
                </a:lnTo>
                <a:lnTo>
                  <a:pt x="123825" y="192881"/>
                </a:lnTo>
                <a:lnTo>
                  <a:pt x="152400" y="192881"/>
                </a:lnTo>
                <a:lnTo>
                  <a:pt x="157163" y="216693"/>
                </a:lnTo>
                <a:lnTo>
                  <a:pt x="431007" y="214312"/>
                </a:lnTo>
                <a:lnTo>
                  <a:pt x="440532" y="250031"/>
                </a:lnTo>
                <a:lnTo>
                  <a:pt x="585788" y="254793"/>
                </a:lnTo>
                <a:lnTo>
                  <a:pt x="607219" y="278606"/>
                </a:lnTo>
                <a:lnTo>
                  <a:pt x="647700" y="278606"/>
                </a:lnTo>
                <a:lnTo>
                  <a:pt x="647700" y="330993"/>
                </a:lnTo>
                <a:lnTo>
                  <a:pt x="671513" y="330993"/>
                </a:lnTo>
                <a:lnTo>
                  <a:pt x="688182" y="359568"/>
                </a:lnTo>
                <a:lnTo>
                  <a:pt x="807244" y="371475"/>
                </a:lnTo>
                <a:lnTo>
                  <a:pt x="807244" y="414337"/>
                </a:lnTo>
                <a:lnTo>
                  <a:pt x="857250" y="414337"/>
                </a:lnTo>
                <a:lnTo>
                  <a:pt x="857250" y="454818"/>
                </a:lnTo>
                <a:lnTo>
                  <a:pt x="907257" y="454818"/>
                </a:lnTo>
                <a:lnTo>
                  <a:pt x="914400" y="488156"/>
                </a:lnTo>
                <a:lnTo>
                  <a:pt x="971550" y="492918"/>
                </a:lnTo>
                <a:lnTo>
                  <a:pt x="964407" y="611981"/>
                </a:lnTo>
                <a:lnTo>
                  <a:pt x="1007269" y="616743"/>
                </a:lnTo>
                <a:lnTo>
                  <a:pt x="1007269" y="647700"/>
                </a:lnTo>
                <a:lnTo>
                  <a:pt x="1069182" y="647700"/>
                </a:lnTo>
                <a:lnTo>
                  <a:pt x="1069182" y="685800"/>
                </a:lnTo>
                <a:lnTo>
                  <a:pt x="1102519" y="685800"/>
                </a:lnTo>
                <a:lnTo>
                  <a:pt x="1109663" y="762000"/>
                </a:lnTo>
                <a:lnTo>
                  <a:pt x="1252538" y="771525"/>
                </a:lnTo>
                <a:lnTo>
                  <a:pt x="1271588" y="792956"/>
                </a:lnTo>
                <a:lnTo>
                  <a:pt x="1466850" y="797718"/>
                </a:lnTo>
                <a:lnTo>
                  <a:pt x="1471613" y="842962"/>
                </a:lnTo>
                <a:lnTo>
                  <a:pt x="1521619" y="852487"/>
                </a:lnTo>
                <a:lnTo>
                  <a:pt x="1531144" y="871537"/>
                </a:lnTo>
                <a:lnTo>
                  <a:pt x="1578769" y="878681"/>
                </a:lnTo>
                <a:lnTo>
                  <a:pt x="1581150" y="907256"/>
                </a:lnTo>
                <a:lnTo>
                  <a:pt x="1740694" y="897731"/>
                </a:lnTo>
                <a:lnTo>
                  <a:pt x="1740694" y="931068"/>
                </a:lnTo>
                <a:lnTo>
                  <a:pt x="1990725" y="938212"/>
                </a:lnTo>
                <a:lnTo>
                  <a:pt x="1995488" y="978693"/>
                </a:lnTo>
                <a:lnTo>
                  <a:pt x="2047875" y="971550"/>
                </a:lnTo>
                <a:lnTo>
                  <a:pt x="2057400" y="1035843"/>
                </a:lnTo>
                <a:lnTo>
                  <a:pt x="2202657" y="1038225"/>
                </a:lnTo>
                <a:lnTo>
                  <a:pt x="2202657" y="1071562"/>
                </a:lnTo>
                <a:lnTo>
                  <a:pt x="2407444" y="1059656"/>
                </a:lnTo>
                <a:lnTo>
                  <a:pt x="2424113" y="1100137"/>
                </a:lnTo>
                <a:lnTo>
                  <a:pt x="2464594" y="1100137"/>
                </a:lnTo>
                <a:lnTo>
                  <a:pt x="2464594" y="1147762"/>
                </a:lnTo>
                <a:lnTo>
                  <a:pt x="2516982" y="1147762"/>
                </a:lnTo>
                <a:lnTo>
                  <a:pt x="2516982" y="1193006"/>
                </a:lnTo>
                <a:lnTo>
                  <a:pt x="2550319" y="1193006"/>
                </a:lnTo>
                <a:lnTo>
                  <a:pt x="2574132" y="1271587"/>
                </a:lnTo>
                <a:lnTo>
                  <a:pt x="2626519" y="1271587"/>
                </a:lnTo>
                <a:lnTo>
                  <a:pt x="2626519" y="1307306"/>
                </a:lnTo>
                <a:lnTo>
                  <a:pt x="2671763" y="1297781"/>
                </a:lnTo>
                <a:lnTo>
                  <a:pt x="2667000" y="1359693"/>
                </a:lnTo>
                <a:lnTo>
                  <a:pt x="2938463" y="1366837"/>
                </a:lnTo>
                <a:cubicBezTo>
                  <a:pt x="2939257" y="1432718"/>
                  <a:pt x="2940050" y="1498600"/>
                  <a:pt x="2940844" y="1564481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0465FF9-34DB-46D2-9B52-4112DE993ED2}"/>
              </a:ext>
            </a:extLst>
          </p:cNvPr>
          <p:cNvCxnSpPr/>
          <p:nvPr/>
        </p:nvCxnSpPr>
        <p:spPr>
          <a:xfrm>
            <a:off x="466725" y="5819775"/>
            <a:ext cx="255948" cy="0"/>
          </a:xfrm>
          <a:prstGeom prst="lin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D6197C3B-2E0E-4BA2-B945-41C80521015F}"/>
              </a:ext>
            </a:extLst>
          </p:cNvPr>
          <p:cNvSpPr txBox="1"/>
          <p:nvPr/>
        </p:nvSpPr>
        <p:spPr>
          <a:xfrm>
            <a:off x="706297" y="5675553"/>
            <a:ext cx="3544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no acute exacerbations of COPD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B46064F-73AB-4BA2-AA34-BD232547139D}"/>
              </a:ext>
            </a:extLst>
          </p:cNvPr>
          <p:cNvCxnSpPr/>
          <p:nvPr/>
        </p:nvCxnSpPr>
        <p:spPr>
          <a:xfrm>
            <a:off x="466725" y="6044840"/>
            <a:ext cx="255948" cy="0"/>
          </a:xfrm>
          <a:prstGeom prst="lin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E94F725-B457-4A46-AA9A-7B3B15F7DD78}"/>
              </a:ext>
            </a:extLst>
          </p:cNvPr>
          <p:cNvSpPr txBox="1"/>
          <p:nvPr/>
        </p:nvSpPr>
        <p:spPr>
          <a:xfrm>
            <a:off x="706298" y="5900618"/>
            <a:ext cx="4989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1-2 acute exacerbations of COPD requiring hospital management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F436BF6-094B-433D-8B1A-393962CE448B}"/>
              </a:ext>
            </a:extLst>
          </p:cNvPr>
          <p:cNvCxnSpPr/>
          <p:nvPr/>
        </p:nvCxnSpPr>
        <p:spPr>
          <a:xfrm>
            <a:off x="466725" y="6272995"/>
            <a:ext cx="255948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35ACEA35-4624-40A7-9342-31D0F8CC268B}"/>
              </a:ext>
            </a:extLst>
          </p:cNvPr>
          <p:cNvSpPr txBox="1"/>
          <p:nvPr/>
        </p:nvSpPr>
        <p:spPr>
          <a:xfrm>
            <a:off x="706297" y="6128773"/>
            <a:ext cx="3544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≥3 acute exacerbations of COPD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A80F8C6-696E-498C-A030-9C8D7DA2EA64}"/>
              </a:ext>
            </a:extLst>
          </p:cNvPr>
          <p:cNvSpPr txBox="1"/>
          <p:nvPr/>
        </p:nvSpPr>
        <p:spPr>
          <a:xfrm>
            <a:off x="1275875" y="1485979"/>
            <a:ext cx="354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005EA4"/>
                </a:solidFill>
              </a:rPr>
              <a:t>Frequency of Exacerbations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9815886-E67B-41CC-A89E-9DFF397851C9}"/>
              </a:ext>
            </a:extLst>
          </p:cNvPr>
          <p:cNvGrpSpPr/>
          <p:nvPr/>
        </p:nvGrpSpPr>
        <p:grpSpPr>
          <a:xfrm>
            <a:off x="4602956" y="2917031"/>
            <a:ext cx="231366" cy="621507"/>
            <a:chOff x="4602956" y="3059906"/>
            <a:chExt cx="231366" cy="621507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AF85750-56EF-4F6F-9B85-E14CF416DF75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E900EA5-23F0-4AC8-AF39-28FD62E3E158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BF74CB4-DAA6-49C7-AD49-26DF15678B9E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621211-A56C-4AB8-AE71-DF8A8056FFB1}"/>
              </a:ext>
            </a:extLst>
          </p:cNvPr>
          <p:cNvGrpSpPr/>
          <p:nvPr/>
        </p:nvGrpSpPr>
        <p:grpSpPr>
          <a:xfrm>
            <a:off x="4602956" y="3647109"/>
            <a:ext cx="231366" cy="621507"/>
            <a:chOff x="4602956" y="3059906"/>
            <a:chExt cx="231366" cy="621507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51240B7-4959-42AC-A406-6F529E4B8200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C3AB8C7F-2208-4773-970B-6BD3D15B9318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68745539-7688-484E-8BA5-58F7552CA0AD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78FB9A1-6B18-4702-B78B-B24FBB052863}"/>
              </a:ext>
            </a:extLst>
          </p:cNvPr>
          <p:cNvGrpSpPr/>
          <p:nvPr/>
        </p:nvGrpSpPr>
        <p:grpSpPr>
          <a:xfrm>
            <a:off x="4900612" y="2917031"/>
            <a:ext cx="231366" cy="1349195"/>
            <a:chOff x="4602956" y="3059906"/>
            <a:chExt cx="231366" cy="621507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B657E19-65D8-4380-BE3C-6C111BB7D6E8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914E3230-9323-4667-B437-17A9C2C42638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928A9BF4-B1CF-469B-9972-D678FCC7D527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9027F8B3-A8E1-4C05-B8B2-F8012B81FF39}"/>
              </a:ext>
            </a:extLst>
          </p:cNvPr>
          <p:cNvSpPr txBox="1"/>
          <p:nvPr/>
        </p:nvSpPr>
        <p:spPr>
          <a:xfrm>
            <a:off x="3841090" y="3041872"/>
            <a:ext cx="100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p&lt;0.0002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68DFC4E-2F3E-47FD-9B3A-523C972980FE}"/>
              </a:ext>
            </a:extLst>
          </p:cNvPr>
          <p:cNvSpPr txBox="1"/>
          <p:nvPr/>
        </p:nvSpPr>
        <p:spPr>
          <a:xfrm>
            <a:off x="3841090" y="3760586"/>
            <a:ext cx="100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p=0.069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00E816-FE49-443B-96C7-C5DADE0401C8}"/>
              </a:ext>
            </a:extLst>
          </p:cNvPr>
          <p:cNvSpPr txBox="1"/>
          <p:nvPr/>
        </p:nvSpPr>
        <p:spPr>
          <a:xfrm>
            <a:off x="4900612" y="3466033"/>
            <a:ext cx="100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p&lt;0.0001</a:t>
            </a:r>
          </a:p>
        </p:txBody>
      </p:sp>
      <p:sp>
        <p:nvSpPr>
          <p:cNvPr id="178" name="Text Placeholder 2">
            <a:extLst>
              <a:ext uri="{FF2B5EF4-FFF2-40B4-BE49-F238E27FC236}">
                <a16:creationId xmlns:a16="http://schemas.microsoft.com/office/drawing/2014/main" id="{0028D3AC-A1FC-438A-B4D2-6D937E7823ED}"/>
              </a:ext>
            </a:extLst>
          </p:cNvPr>
          <p:cNvSpPr txBox="1">
            <a:spLocks/>
          </p:cNvSpPr>
          <p:nvPr/>
        </p:nvSpPr>
        <p:spPr>
          <a:xfrm>
            <a:off x="2876554" y="6533772"/>
            <a:ext cx="3143246" cy="261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6A300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8FF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05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Soler-</a:t>
            </a:r>
            <a:r>
              <a:rPr lang="en-GB" altLang="en-US" sz="105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Cataluna</a:t>
            </a:r>
            <a:r>
              <a:rPr lang="en-GB" altLang="en-US" sz="105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 </a:t>
            </a:r>
            <a:r>
              <a:rPr lang="en-GB" altLang="en-US" sz="105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JJ,et</a:t>
            </a:r>
            <a:r>
              <a:rPr lang="en-GB" altLang="en-US" sz="105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Helvetica Light"/>
                <a:cs typeface="Helvetica Light"/>
              </a:rPr>
              <a:t> al. Thorax 2005;60:925–931</a:t>
            </a:r>
            <a:endParaRPr lang="en-US" altLang="en-US" sz="1050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Helvetica Light"/>
              <a:cs typeface="Helvetica Light"/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635889D-C408-41E6-9FF4-F2BF67F677ED}"/>
              </a:ext>
            </a:extLst>
          </p:cNvPr>
          <p:cNvCxnSpPr>
            <a:cxnSpLocks/>
          </p:cNvCxnSpPr>
          <p:nvPr/>
        </p:nvCxnSpPr>
        <p:spPr>
          <a:xfrm>
            <a:off x="6948463" y="4993552"/>
            <a:ext cx="314565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8B68AD5-0A8B-46EA-9762-88D25681E166}"/>
              </a:ext>
            </a:extLst>
          </p:cNvPr>
          <p:cNvCxnSpPr>
            <a:cxnSpLocks/>
          </p:cNvCxnSpPr>
          <p:nvPr/>
        </p:nvCxnSpPr>
        <p:spPr>
          <a:xfrm>
            <a:off x="7036822" y="2039844"/>
            <a:ext cx="0" cy="303152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D1AF331-1C5C-4C3D-93CD-14FEF103DC9E}"/>
              </a:ext>
            </a:extLst>
          </p:cNvPr>
          <p:cNvGrpSpPr/>
          <p:nvPr/>
        </p:nvGrpSpPr>
        <p:grpSpPr>
          <a:xfrm>
            <a:off x="6525713" y="4294810"/>
            <a:ext cx="511109" cy="276999"/>
            <a:chOff x="640556" y="4409110"/>
            <a:chExt cx="511109" cy="276999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5686526-834C-4E4C-BB94-39E5B673F744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0.2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A3D764-F73A-4CAE-B76E-0258A9B0B577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5970FC33-BDAB-47E4-B124-3C8E85D962E5}"/>
              </a:ext>
            </a:extLst>
          </p:cNvPr>
          <p:cNvSpPr txBox="1"/>
          <p:nvPr/>
        </p:nvSpPr>
        <p:spPr>
          <a:xfrm>
            <a:off x="6525713" y="4852671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tx2">
                    <a:lumMod val="50000"/>
                  </a:schemeClr>
                </a:solidFill>
              </a:rPr>
              <a:t>0.0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F7F9DB0-7355-4B7A-8418-EA4582840448}"/>
              </a:ext>
            </a:extLst>
          </p:cNvPr>
          <p:cNvCxnSpPr/>
          <p:nvPr/>
        </p:nvCxnSpPr>
        <p:spPr>
          <a:xfrm flipH="1">
            <a:off x="6948462" y="4994129"/>
            <a:ext cx="8836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0F3DF1-05C0-437E-92BC-A8756BE2C976}"/>
              </a:ext>
            </a:extLst>
          </p:cNvPr>
          <p:cNvGrpSpPr/>
          <p:nvPr/>
        </p:nvGrpSpPr>
        <p:grpSpPr>
          <a:xfrm>
            <a:off x="6525713" y="3711404"/>
            <a:ext cx="511109" cy="276999"/>
            <a:chOff x="640556" y="4409110"/>
            <a:chExt cx="511109" cy="276999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621312A-8849-4283-B0BA-DEEDC7C1F918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0.4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7B5B747-EE91-4C41-8C53-1A34D2083E88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0138BE1-5191-4136-9824-101EE686BAD2}"/>
              </a:ext>
            </a:extLst>
          </p:cNvPr>
          <p:cNvGrpSpPr/>
          <p:nvPr/>
        </p:nvGrpSpPr>
        <p:grpSpPr>
          <a:xfrm>
            <a:off x="6525713" y="3123313"/>
            <a:ext cx="511109" cy="276999"/>
            <a:chOff x="640556" y="4409110"/>
            <a:chExt cx="511109" cy="276999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EB8CFE0-A8A8-46F8-B298-334909E45135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0.6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4734822-9663-46F2-B58A-F3F73E0EAE0E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0EF774F-B2CC-4507-984D-4A67D1BB8448}"/>
              </a:ext>
            </a:extLst>
          </p:cNvPr>
          <p:cNvGrpSpPr/>
          <p:nvPr/>
        </p:nvGrpSpPr>
        <p:grpSpPr>
          <a:xfrm>
            <a:off x="6525713" y="2535144"/>
            <a:ext cx="511109" cy="276999"/>
            <a:chOff x="640556" y="4409110"/>
            <a:chExt cx="511109" cy="276999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2AE561B9-C85D-40D4-9CDF-1E79975C9509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tx2">
                      <a:lumMod val="50000"/>
                    </a:schemeClr>
                  </a:solidFill>
                </a:rPr>
                <a:t>0.8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5FD9F48-136E-44EC-9B36-4486E7650EE5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DE7E87F-93D3-4A5F-BF30-505AE06A8EBA}"/>
              </a:ext>
            </a:extLst>
          </p:cNvPr>
          <p:cNvGrpSpPr/>
          <p:nvPr/>
        </p:nvGrpSpPr>
        <p:grpSpPr>
          <a:xfrm>
            <a:off x="6525713" y="1957551"/>
            <a:ext cx="511109" cy="276999"/>
            <a:chOff x="640556" y="4409110"/>
            <a:chExt cx="511109" cy="276999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D3FCC35-74A2-4097-BA34-1B2C2A9A25F8}"/>
                </a:ext>
              </a:extLst>
            </p:cNvPr>
            <p:cNvSpPr txBox="1"/>
            <p:nvPr/>
          </p:nvSpPr>
          <p:spPr>
            <a:xfrm>
              <a:off x="640556" y="4409110"/>
              <a:ext cx="44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1.0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9460862-406C-4F18-A636-3D2BC2F5C18D}"/>
                </a:ext>
              </a:extLst>
            </p:cNvPr>
            <p:cNvCxnSpPr/>
            <p:nvPr/>
          </p:nvCxnSpPr>
          <p:spPr>
            <a:xfrm flipH="1">
              <a:off x="1063305" y="4550568"/>
              <a:ext cx="88360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02346B59-9BBC-42EC-B28D-06D2A9C0FB80}"/>
              </a:ext>
            </a:extLst>
          </p:cNvPr>
          <p:cNvSpPr txBox="1"/>
          <p:nvPr/>
        </p:nvSpPr>
        <p:spPr>
          <a:xfrm>
            <a:off x="6820684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546067-A8F7-4B72-8CCD-42D5E5C7BEA1}"/>
              </a:ext>
            </a:extLst>
          </p:cNvPr>
          <p:cNvSpPr txBox="1"/>
          <p:nvPr/>
        </p:nvSpPr>
        <p:spPr>
          <a:xfrm>
            <a:off x="7326575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97CF941A-A7DE-4D88-A585-C1E6CE71126D}"/>
              </a:ext>
            </a:extLst>
          </p:cNvPr>
          <p:cNvCxnSpPr>
            <a:cxnSpLocks/>
          </p:cNvCxnSpPr>
          <p:nvPr/>
        </p:nvCxnSpPr>
        <p:spPr>
          <a:xfrm>
            <a:off x="7545094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7506895F-391A-4EF7-9783-7CCA01E680CA}"/>
              </a:ext>
            </a:extLst>
          </p:cNvPr>
          <p:cNvSpPr txBox="1"/>
          <p:nvPr/>
        </p:nvSpPr>
        <p:spPr>
          <a:xfrm>
            <a:off x="7830085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4F4408D6-22EA-46BB-B312-8E339978C160}"/>
              </a:ext>
            </a:extLst>
          </p:cNvPr>
          <p:cNvCxnSpPr>
            <a:cxnSpLocks/>
          </p:cNvCxnSpPr>
          <p:nvPr/>
        </p:nvCxnSpPr>
        <p:spPr>
          <a:xfrm>
            <a:off x="8048604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9C8E706-8F28-4348-9387-D0D5741C82B8}"/>
              </a:ext>
            </a:extLst>
          </p:cNvPr>
          <p:cNvSpPr txBox="1"/>
          <p:nvPr/>
        </p:nvSpPr>
        <p:spPr>
          <a:xfrm>
            <a:off x="8331719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8E9E011-BAE2-4EF3-864B-403648214E8C}"/>
              </a:ext>
            </a:extLst>
          </p:cNvPr>
          <p:cNvCxnSpPr>
            <a:cxnSpLocks/>
          </p:cNvCxnSpPr>
          <p:nvPr/>
        </p:nvCxnSpPr>
        <p:spPr>
          <a:xfrm>
            <a:off x="8550238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D5A796F2-AEF1-4C0F-9695-4FC136AEAD62}"/>
              </a:ext>
            </a:extLst>
          </p:cNvPr>
          <p:cNvSpPr txBox="1"/>
          <p:nvPr/>
        </p:nvSpPr>
        <p:spPr>
          <a:xfrm>
            <a:off x="8836867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FF98829-63F4-4A8E-905C-502D9D30C2BC}"/>
              </a:ext>
            </a:extLst>
          </p:cNvPr>
          <p:cNvCxnSpPr>
            <a:cxnSpLocks/>
          </p:cNvCxnSpPr>
          <p:nvPr/>
        </p:nvCxnSpPr>
        <p:spPr>
          <a:xfrm>
            <a:off x="9055386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BBAE33D5-FFCC-4D6E-9809-308D24D2F838}"/>
              </a:ext>
            </a:extLst>
          </p:cNvPr>
          <p:cNvSpPr txBox="1"/>
          <p:nvPr/>
        </p:nvSpPr>
        <p:spPr>
          <a:xfrm>
            <a:off x="9327575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EAE325D-69CE-4941-BC8E-EA3AB1EB4951}"/>
              </a:ext>
            </a:extLst>
          </p:cNvPr>
          <p:cNvCxnSpPr>
            <a:cxnSpLocks/>
          </p:cNvCxnSpPr>
          <p:nvPr/>
        </p:nvCxnSpPr>
        <p:spPr>
          <a:xfrm>
            <a:off x="9546094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33F6AD23-09E3-4B02-A842-609519BA0D24}"/>
              </a:ext>
            </a:extLst>
          </p:cNvPr>
          <p:cNvSpPr txBox="1"/>
          <p:nvPr/>
        </p:nvSpPr>
        <p:spPr>
          <a:xfrm>
            <a:off x="9843373" y="5054272"/>
            <a:ext cx="44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60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E1AF84E-EC7C-44B3-BACF-5E764E8783A9}"/>
              </a:ext>
            </a:extLst>
          </p:cNvPr>
          <p:cNvCxnSpPr>
            <a:cxnSpLocks/>
          </p:cNvCxnSpPr>
          <p:nvPr/>
        </p:nvCxnSpPr>
        <p:spPr>
          <a:xfrm>
            <a:off x="10061892" y="4988029"/>
            <a:ext cx="0" cy="833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90D41EF8-C9A3-4511-B12A-9ACDEE04A8E4}"/>
              </a:ext>
            </a:extLst>
          </p:cNvPr>
          <p:cNvSpPr txBox="1"/>
          <p:nvPr/>
        </p:nvSpPr>
        <p:spPr>
          <a:xfrm>
            <a:off x="7036821" y="5268098"/>
            <a:ext cx="316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Time (months)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FCD4E6A-9E4C-4546-B024-619FA59E2D46}"/>
              </a:ext>
            </a:extLst>
          </p:cNvPr>
          <p:cNvSpPr txBox="1"/>
          <p:nvPr/>
        </p:nvSpPr>
        <p:spPr>
          <a:xfrm rot="16200000">
            <a:off x="4945470" y="3437256"/>
            <a:ext cx="2883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Probability of surviving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301B040-6873-468E-BE17-B3678FA170F1}"/>
              </a:ext>
            </a:extLst>
          </p:cNvPr>
          <p:cNvSpPr txBox="1"/>
          <p:nvPr/>
        </p:nvSpPr>
        <p:spPr>
          <a:xfrm>
            <a:off x="10083800" y="2961067"/>
            <a:ext cx="5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NS</a:t>
            </a: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133F6BF9-E4BF-4B6F-B17B-FF67C774F954}"/>
              </a:ext>
            </a:extLst>
          </p:cNvPr>
          <p:cNvSpPr/>
          <p:nvPr/>
        </p:nvSpPr>
        <p:spPr>
          <a:xfrm>
            <a:off x="7024688" y="2100263"/>
            <a:ext cx="2990850" cy="2362200"/>
          </a:xfrm>
          <a:custGeom>
            <a:avLst/>
            <a:gdLst>
              <a:gd name="connsiteX0" fmla="*/ 0 w 2990850"/>
              <a:gd name="connsiteY0" fmla="*/ 9525 h 2362200"/>
              <a:gd name="connsiteX1" fmla="*/ 209550 w 2990850"/>
              <a:gd name="connsiteY1" fmla="*/ 0 h 2362200"/>
              <a:gd name="connsiteX2" fmla="*/ 209550 w 2990850"/>
              <a:gd name="connsiteY2" fmla="*/ 100012 h 2362200"/>
              <a:gd name="connsiteX3" fmla="*/ 261937 w 2990850"/>
              <a:gd name="connsiteY3" fmla="*/ 104775 h 2362200"/>
              <a:gd name="connsiteX4" fmla="*/ 261937 w 2990850"/>
              <a:gd name="connsiteY4" fmla="*/ 333375 h 2362200"/>
              <a:gd name="connsiteX5" fmla="*/ 461962 w 2990850"/>
              <a:gd name="connsiteY5" fmla="*/ 333375 h 2362200"/>
              <a:gd name="connsiteX6" fmla="*/ 461962 w 2990850"/>
              <a:gd name="connsiteY6" fmla="*/ 438150 h 2362200"/>
              <a:gd name="connsiteX7" fmla="*/ 495300 w 2990850"/>
              <a:gd name="connsiteY7" fmla="*/ 438150 h 2362200"/>
              <a:gd name="connsiteX8" fmla="*/ 509587 w 2990850"/>
              <a:gd name="connsiteY8" fmla="*/ 533400 h 2362200"/>
              <a:gd name="connsiteX9" fmla="*/ 676275 w 2990850"/>
              <a:gd name="connsiteY9" fmla="*/ 542925 h 2362200"/>
              <a:gd name="connsiteX10" fmla="*/ 681037 w 2990850"/>
              <a:gd name="connsiteY10" fmla="*/ 638175 h 2362200"/>
              <a:gd name="connsiteX11" fmla="*/ 776287 w 2990850"/>
              <a:gd name="connsiteY11" fmla="*/ 638175 h 2362200"/>
              <a:gd name="connsiteX12" fmla="*/ 781050 w 2990850"/>
              <a:gd name="connsiteY12" fmla="*/ 862012 h 2362200"/>
              <a:gd name="connsiteX13" fmla="*/ 847725 w 2990850"/>
              <a:gd name="connsiteY13" fmla="*/ 852487 h 2362200"/>
              <a:gd name="connsiteX14" fmla="*/ 862012 w 2990850"/>
              <a:gd name="connsiteY14" fmla="*/ 962025 h 2362200"/>
              <a:gd name="connsiteX15" fmla="*/ 1128712 w 2990850"/>
              <a:gd name="connsiteY15" fmla="*/ 971550 h 2362200"/>
              <a:gd name="connsiteX16" fmla="*/ 1128712 w 2990850"/>
              <a:gd name="connsiteY16" fmla="*/ 1071562 h 2362200"/>
              <a:gd name="connsiteX17" fmla="*/ 1157287 w 2990850"/>
              <a:gd name="connsiteY17" fmla="*/ 1071562 h 2362200"/>
              <a:gd name="connsiteX18" fmla="*/ 1157287 w 2990850"/>
              <a:gd name="connsiteY18" fmla="*/ 1162050 h 2362200"/>
              <a:gd name="connsiteX19" fmla="*/ 1562100 w 2990850"/>
              <a:gd name="connsiteY19" fmla="*/ 1162050 h 2362200"/>
              <a:gd name="connsiteX20" fmla="*/ 1562100 w 2990850"/>
              <a:gd name="connsiteY20" fmla="*/ 1281112 h 2362200"/>
              <a:gd name="connsiteX21" fmla="*/ 1609725 w 2990850"/>
              <a:gd name="connsiteY21" fmla="*/ 1285875 h 2362200"/>
              <a:gd name="connsiteX22" fmla="*/ 1609725 w 2990850"/>
              <a:gd name="connsiteY22" fmla="*/ 1490662 h 2362200"/>
              <a:gd name="connsiteX23" fmla="*/ 1771650 w 2990850"/>
              <a:gd name="connsiteY23" fmla="*/ 1490662 h 2362200"/>
              <a:gd name="connsiteX24" fmla="*/ 1771650 w 2990850"/>
              <a:gd name="connsiteY24" fmla="*/ 1585912 h 2362200"/>
              <a:gd name="connsiteX25" fmla="*/ 2114550 w 2990850"/>
              <a:gd name="connsiteY25" fmla="*/ 1604962 h 2362200"/>
              <a:gd name="connsiteX26" fmla="*/ 2114550 w 2990850"/>
              <a:gd name="connsiteY26" fmla="*/ 1704975 h 2362200"/>
              <a:gd name="connsiteX27" fmla="*/ 2357437 w 2990850"/>
              <a:gd name="connsiteY27" fmla="*/ 1704975 h 2362200"/>
              <a:gd name="connsiteX28" fmla="*/ 2362200 w 2990850"/>
              <a:gd name="connsiteY28" fmla="*/ 1833562 h 2362200"/>
              <a:gd name="connsiteX29" fmla="*/ 2457450 w 2990850"/>
              <a:gd name="connsiteY29" fmla="*/ 1833562 h 2362200"/>
              <a:gd name="connsiteX30" fmla="*/ 2471737 w 2990850"/>
              <a:gd name="connsiteY30" fmla="*/ 1919287 h 2362200"/>
              <a:gd name="connsiteX31" fmla="*/ 2519362 w 2990850"/>
              <a:gd name="connsiteY31" fmla="*/ 1919287 h 2362200"/>
              <a:gd name="connsiteX32" fmla="*/ 2519362 w 2990850"/>
              <a:gd name="connsiteY32" fmla="*/ 2024062 h 2362200"/>
              <a:gd name="connsiteX33" fmla="*/ 2566987 w 2990850"/>
              <a:gd name="connsiteY33" fmla="*/ 2028825 h 2362200"/>
              <a:gd name="connsiteX34" fmla="*/ 2571750 w 2990850"/>
              <a:gd name="connsiteY34" fmla="*/ 2143125 h 2362200"/>
              <a:gd name="connsiteX35" fmla="*/ 2605087 w 2990850"/>
              <a:gd name="connsiteY35" fmla="*/ 2152650 h 2362200"/>
              <a:gd name="connsiteX36" fmla="*/ 2619375 w 2990850"/>
              <a:gd name="connsiteY36" fmla="*/ 2243137 h 2362200"/>
              <a:gd name="connsiteX37" fmla="*/ 2876550 w 2990850"/>
              <a:gd name="connsiteY37" fmla="*/ 2252662 h 2362200"/>
              <a:gd name="connsiteX38" fmla="*/ 2895600 w 2990850"/>
              <a:gd name="connsiteY38" fmla="*/ 2362200 h 2362200"/>
              <a:gd name="connsiteX39" fmla="*/ 2990850 w 2990850"/>
              <a:gd name="connsiteY39" fmla="*/ 2357437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990850" h="2362200">
                <a:moveTo>
                  <a:pt x="0" y="9525"/>
                </a:moveTo>
                <a:lnTo>
                  <a:pt x="209550" y="0"/>
                </a:lnTo>
                <a:lnTo>
                  <a:pt x="209550" y="100012"/>
                </a:lnTo>
                <a:lnTo>
                  <a:pt x="261937" y="104775"/>
                </a:lnTo>
                <a:lnTo>
                  <a:pt x="261937" y="333375"/>
                </a:lnTo>
                <a:lnTo>
                  <a:pt x="461962" y="333375"/>
                </a:lnTo>
                <a:lnTo>
                  <a:pt x="461962" y="438150"/>
                </a:lnTo>
                <a:lnTo>
                  <a:pt x="495300" y="438150"/>
                </a:lnTo>
                <a:lnTo>
                  <a:pt x="509587" y="533400"/>
                </a:lnTo>
                <a:lnTo>
                  <a:pt x="676275" y="542925"/>
                </a:lnTo>
                <a:lnTo>
                  <a:pt x="681037" y="638175"/>
                </a:lnTo>
                <a:lnTo>
                  <a:pt x="776287" y="638175"/>
                </a:lnTo>
                <a:cubicBezTo>
                  <a:pt x="777875" y="712787"/>
                  <a:pt x="779462" y="787400"/>
                  <a:pt x="781050" y="862012"/>
                </a:cubicBezTo>
                <a:lnTo>
                  <a:pt x="847725" y="852487"/>
                </a:lnTo>
                <a:lnTo>
                  <a:pt x="862012" y="962025"/>
                </a:lnTo>
                <a:lnTo>
                  <a:pt x="1128712" y="971550"/>
                </a:lnTo>
                <a:lnTo>
                  <a:pt x="1128712" y="1071562"/>
                </a:lnTo>
                <a:lnTo>
                  <a:pt x="1157287" y="1071562"/>
                </a:lnTo>
                <a:lnTo>
                  <a:pt x="1157287" y="1162050"/>
                </a:lnTo>
                <a:lnTo>
                  <a:pt x="1562100" y="1162050"/>
                </a:lnTo>
                <a:lnTo>
                  <a:pt x="1562100" y="1281112"/>
                </a:lnTo>
                <a:lnTo>
                  <a:pt x="1609725" y="1285875"/>
                </a:lnTo>
                <a:lnTo>
                  <a:pt x="1609725" y="1490662"/>
                </a:lnTo>
                <a:lnTo>
                  <a:pt x="1771650" y="1490662"/>
                </a:lnTo>
                <a:lnTo>
                  <a:pt x="1771650" y="1585912"/>
                </a:lnTo>
                <a:lnTo>
                  <a:pt x="2114550" y="1604962"/>
                </a:lnTo>
                <a:lnTo>
                  <a:pt x="2114550" y="1704975"/>
                </a:lnTo>
                <a:lnTo>
                  <a:pt x="2357437" y="1704975"/>
                </a:lnTo>
                <a:lnTo>
                  <a:pt x="2362200" y="1833562"/>
                </a:lnTo>
                <a:lnTo>
                  <a:pt x="2457450" y="1833562"/>
                </a:lnTo>
                <a:lnTo>
                  <a:pt x="2471737" y="1919287"/>
                </a:lnTo>
                <a:lnTo>
                  <a:pt x="2519362" y="1919287"/>
                </a:lnTo>
                <a:lnTo>
                  <a:pt x="2519362" y="2024062"/>
                </a:lnTo>
                <a:lnTo>
                  <a:pt x="2566987" y="2028825"/>
                </a:lnTo>
                <a:lnTo>
                  <a:pt x="2571750" y="2143125"/>
                </a:lnTo>
                <a:lnTo>
                  <a:pt x="2605087" y="2152650"/>
                </a:lnTo>
                <a:lnTo>
                  <a:pt x="2619375" y="2243137"/>
                </a:lnTo>
                <a:lnTo>
                  <a:pt x="2876550" y="2252662"/>
                </a:lnTo>
                <a:lnTo>
                  <a:pt x="2895600" y="2362200"/>
                </a:lnTo>
                <a:lnTo>
                  <a:pt x="2990850" y="2357437"/>
                </a:ln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ECCE296-ECA2-41CE-AE4B-7C3888EE32B2}"/>
              </a:ext>
            </a:extLst>
          </p:cNvPr>
          <p:cNvCxnSpPr/>
          <p:nvPr/>
        </p:nvCxnSpPr>
        <p:spPr>
          <a:xfrm>
            <a:off x="6654305" y="5800725"/>
            <a:ext cx="255948" cy="0"/>
          </a:xfrm>
          <a:prstGeom prst="lin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9DC0D84E-1F13-4334-B7A5-435CD8831D4C}"/>
              </a:ext>
            </a:extLst>
          </p:cNvPr>
          <p:cNvSpPr txBox="1"/>
          <p:nvPr/>
        </p:nvSpPr>
        <p:spPr>
          <a:xfrm>
            <a:off x="6893877" y="5656503"/>
            <a:ext cx="3544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No acute exacerbations of COPD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8016E2E3-536E-44C4-8E36-2F16A567EB01}"/>
              </a:ext>
            </a:extLst>
          </p:cNvPr>
          <p:cNvCxnSpPr/>
          <p:nvPr/>
        </p:nvCxnSpPr>
        <p:spPr>
          <a:xfrm>
            <a:off x="6654305" y="6109723"/>
            <a:ext cx="255948" cy="0"/>
          </a:xfrm>
          <a:prstGeom prst="lin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44EC7D9A-D38B-48C1-83BC-27A66E1A8061}"/>
              </a:ext>
            </a:extLst>
          </p:cNvPr>
          <p:cNvSpPr txBox="1"/>
          <p:nvPr/>
        </p:nvSpPr>
        <p:spPr>
          <a:xfrm>
            <a:off x="6893878" y="5881568"/>
            <a:ext cx="27739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acute exacerbations of COPD requiring emergency service visits without admission 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6EAA869F-1203-42DB-8E6E-8C8ED61E835F}"/>
              </a:ext>
            </a:extLst>
          </p:cNvPr>
          <p:cNvCxnSpPr/>
          <p:nvPr/>
        </p:nvCxnSpPr>
        <p:spPr>
          <a:xfrm>
            <a:off x="9775966" y="6137115"/>
            <a:ext cx="255948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532B2B61-5A58-4470-9A70-0629039138A2}"/>
              </a:ext>
            </a:extLst>
          </p:cNvPr>
          <p:cNvSpPr txBox="1"/>
          <p:nvPr/>
        </p:nvSpPr>
        <p:spPr>
          <a:xfrm>
            <a:off x="10015538" y="5926218"/>
            <a:ext cx="18621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acute exacerbations of COPD requiring hospital admission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6FAA40E-6767-451E-ABB2-F23B09E096FF}"/>
              </a:ext>
            </a:extLst>
          </p:cNvPr>
          <p:cNvCxnSpPr/>
          <p:nvPr/>
        </p:nvCxnSpPr>
        <p:spPr>
          <a:xfrm>
            <a:off x="9775966" y="5794226"/>
            <a:ext cx="255948" cy="0"/>
          </a:xfrm>
          <a:prstGeom prst="lin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777B65D8-CE24-4A0D-A059-18189D63C924}"/>
              </a:ext>
            </a:extLst>
          </p:cNvPr>
          <p:cNvSpPr txBox="1"/>
          <p:nvPr/>
        </p:nvSpPr>
        <p:spPr>
          <a:xfrm>
            <a:off x="10015539" y="5650004"/>
            <a:ext cx="2109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Patients with readmissions 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9DCCC1C-F07F-4ED7-AA61-4B99D08064E5}"/>
              </a:ext>
            </a:extLst>
          </p:cNvPr>
          <p:cNvSpPr txBox="1"/>
          <p:nvPr/>
        </p:nvSpPr>
        <p:spPr>
          <a:xfrm>
            <a:off x="7293576" y="1485979"/>
            <a:ext cx="354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005EA4"/>
                </a:solidFill>
              </a:rPr>
              <a:t>Severity of Exacerbations </a:t>
            </a: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D6DD362E-92E8-4DA4-879D-4F0F98139767}"/>
              </a:ext>
            </a:extLst>
          </p:cNvPr>
          <p:cNvSpPr/>
          <p:nvPr/>
        </p:nvSpPr>
        <p:spPr>
          <a:xfrm>
            <a:off x="7254875" y="2190750"/>
            <a:ext cx="2800350" cy="1781175"/>
          </a:xfrm>
          <a:custGeom>
            <a:avLst/>
            <a:gdLst>
              <a:gd name="connsiteX0" fmla="*/ 0 w 2800350"/>
              <a:gd name="connsiteY0" fmla="*/ 0 h 1781175"/>
              <a:gd name="connsiteX1" fmla="*/ 0 w 2800350"/>
              <a:gd name="connsiteY1" fmla="*/ 76200 h 1781175"/>
              <a:gd name="connsiteX2" fmla="*/ 101600 w 2800350"/>
              <a:gd name="connsiteY2" fmla="*/ 79375 h 1781175"/>
              <a:gd name="connsiteX3" fmla="*/ 104775 w 2800350"/>
              <a:gd name="connsiteY3" fmla="*/ 165100 h 1781175"/>
              <a:gd name="connsiteX4" fmla="*/ 158750 w 2800350"/>
              <a:gd name="connsiteY4" fmla="*/ 165100 h 1781175"/>
              <a:gd name="connsiteX5" fmla="*/ 158750 w 2800350"/>
              <a:gd name="connsiteY5" fmla="*/ 209550 h 1781175"/>
              <a:gd name="connsiteX6" fmla="*/ 390525 w 2800350"/>
              <a:gd name="connsiteY6" fmla="*/ 200025 h 1781175"/>
              <a:gd name="connsiteX7" fmla="*/ 400050 w 2800350"/>
              <a:gd name="connsiteY7" fmla="*/ 250825 h 1781175"/>
              <a:gd name="connsiteX8" fmla="*/ 555625 w 2800350"/>
              <a:gd name="connsiteY8" fmla="*/ 263525 h 1781175"/>
              <a:gd name="connsiteX9" fmla="*/ 555625 w 2800350"/>
              <a:gd name="connsiteY9" fmla="*/ 393700 h 1781175"/>
              <a:gd name="connsiteX10" fmla="*/ 609600 w 2800350"/>
              <a:gd name="connsiteY10" fmla="*/ 396875 h 1781175"/>
              <a:gd name="connsiteX11" fmla="*/ 609600 w 2800350"/>
              <a:gd name="connsiteY11" fmla="*/ 447675 h 1781175"/>
              <a:gd name="connsiteX12" fmla="*/ 790575 w 2800350"/>
              <a:gd name="connsiteY12" fmla="*/ 463550 h 1781175"/>
              <a:gd name="connsiteX13" fmla="*/ 796925 w 2800350"/>
              <a:gd name="connsiteY13" fmla="*/ 561975 h 1781175"/>
              <a:gd name="connsiteX14" fmla="*/ 854075 w 2800350"/>
              <a:gd name="connsiteY14" fmla="*/ 561975 h 1781175"/>
              <a:gd name="connsiteX15" fmla="*/ 854075 w 2800350"/>
              <a:gd name="connsiteY15" fmla="*/ 609600 h 1781175"/>
              <a:gd name="connsiteX16" fmla="*/ 901700 w 2800350"/>
              <a:gd name="connsiteY16" fmla="*/ 622300 h 1781175"/>
              <a:gd name="connsiteX17" fmla="*/ 901700 w 2800350"/>
              <a:gd name="connsiteY17" fmla="*/ 704850 h 1781175"/>
              <a:gd name="connsiteX18" fmla="*/ 952500 w 2800350"/>
              <a:gd name="connsiteY18" fmla="*/ 704850 h 1781175"/>
              <a:gd name="connsiteX19" fmla="*/ 949325 w 2800350"/>
              <a:gd name="connsiteY19" fmla="*/ 755650 h 1781175"/>
              <a:gd name="connsiteX20" fmla="*/ 1000125 w 2800350"/>
              <a:gd name="connsiteY20" fmla="*/ 755650 h 1781175"/>
              <a:gd name="connsiteX21" fmla="*/ 1000125 w 2800350"/>
              <a:gd name="connsiteY21" fmla="*/ 809625 h 1781175"/>
              <a:gd name="connsiteX22" fmla="*/ 1038225 w 2800350"/>
              <a:gd name="connsiteY22" fmla="*/ 809625 h 1781175"/>
              <a:gd name="connsiteX23" fmla="*/ 1038225 w 2800350"/>
              <a:gd name="connsiteY23" fmla="*/ 965200 h 1781175"/>
              <a:gd name="connsiteX24" fmla="*/ 1158875 w 2800350"/>
              <a:gd name="connsiteY24" fmla="*/ 952500 h 1781175"/>
              <a:gd name="connsiteX25" fmla="*/ 1162050 w 2800350"/>
              <a:gd name="connsiteY25" fmla="*/ 1000125 h 1781175"/>
              <a:gd name="connsiteX26" fmla="*/ 1203325 w 2800350"/>
              <a:gd name="connsiteY26" fmla="*/ 1003300 h 1781175"/>
              <a:gd name="connsiteX27" fmla="*/ 1203325 w 2800350"/>
              <a:gd name="connsiteY27" fmla="*/ 1098550 h 1781175"/>
              <a:gd name="connsiteX28" fmla="*/ 1400175 w 2800350"/>
              <a:gd name="connsiteY28" fmla="*/ 1104900 h 1781175"/>
              <a:gd name="connsiteX29" fmla="*/ 1403350 w 2800350"/>
              <a:gd name="connsiteY29" fmla="*/ 1162050 h 1781175"/>
              <a:gd name="connsiteX30" fmla="*/ 1495425 w 2800350"/>
              <a:gd name="connsiteY30" fmla="*/ 1168400 h 1781175"/>
              <a:gd name="connsiteX31" fmla="*/ 1517650 w 2800350"/>
              <a:gd name="connsiteY31" fmla="*/ 1270000 h 1781175"/>
              <a:gd name="connsiteX32" fmla="*/ 1654175 w 2800350"/>
              <a:gd name="connsiteY32" fmla="*/ 1276350 h 1781175"/>
              <a:gd name="connsiteX33" fmla="*/ 1663700 w 2800350"/>
              <a:gd name="connsiteY33" fmla="*/ 1308100 h 1781175"/>
              <a:gd name="connsiteX34" fmla="*/ 1908175 w 2800350"/>
              <a:gd name="connsiteY34" fmla="*/ 1311275 h 1781175"/>
              <a:gd name="connsiteX35" fmla="*/ 1911350 w 2800350"/>
              <a:gd name="connsiteY35" fmla="*/ 1377950 h 1781175"/>
              <a:gd name="connsiteX36" fmla="*/ 2076450 w 2800350"/>
              <a:gd name="connsiteY36" fmla="*/ 1381125 h 1781175"/>
              <a:gd name="connsiteX37" fmla="*/ 2108200 w 2800350"/>
              <a:gd name="connsiteY37" fmla="*/ 1438275 h 1781175"/>
              <a:gd name="connsiteX38" fmla="*/ 2378075 w 2800350"/>
              <a:gd name="connsiteY38" fmla="*/ 1435100 h 1781175"/>
              <a:gd name="connsiteX39" fmla="*/ 2387600 w 2800350"/>
              <a:gd name="connsiteY39" fmla="*/ 1501775 h 1781175"/>
              <a:gd name="connsiteX40" fmla="*/ 2441575 w 2800350"/>
              <a:gd name="connsiteY40" fmla="*/ 1492250 h 1781175"/>
              <a:gd name="connsiteX41" fmla="*/ 2451100 w 2800350"/>
              <a:gd name="connsiteY41" fmla="*/ 1597025 h 1781175"/>
              <a:gd name="connsiteX42" fmla="*/ 2794000 w 2800350"/>
              <a:gd name="connsiteY42" fmla="*/ 1597025 h 1781175"/>
              <a:gd name="connsiteX43" fmla="*/ 2800350 w 2800350"/>
              <a:gd name="connsiteY43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00350" h="1781175">
                <a:moveTo>
                  <a:pt x="0" y="0"/>
                </a:moveTo>
                <a:lnTo>
                  <a:pt x="0" y="76200"/>
                </a:lnTo>
                <a:lnTo>
                  <a:pt x="101600" y="79375"/>
                </a:lnTo>
                <a:lnTo>
                  <a:pt x="104775" y="165100"/>
                </a:lnTo>
                <a:lnTo>
                  <a:pt x="158750" y="165100"/>
                </a:lnTo>
                <a:lnTo>
                  <a:pt x="158750" y="209550"/>
                </a:lnTo>
                <a:lnTo>
                  <a:pt x="390525" y="200025"/>
                </a:lnTo>
                <a:lnTo>
                  <a:pt x="400050" y="250825"/>
                </a:lnTo>
                <a:lnTo>
                  <a:pt x="555625" y="263525"/>
                </a:lnTo>
                <a:lnTo>
                  <a:pt x="555625" y="393700"/>
                </a:lnTo>
                <a:lnTo>
                  <a:pt x="609600" y="396875"/>
                </a:lnTo>
                <a:lnTo>
                  <a:pt x="609600" y="447675"/>
                </a:lnTo>
                <a:lnTo>
                  <a:pt x="790575" y="463550"/>
                </a:lnTo>
                <a:lnTo>
                  <a:pt x="796925" y="561975"/>
                </a:lnTo>
                <a:lnTo>
                  <a:pt x="854075" y="561975"/>
                </a:lnTo>
                <a:lnTo>
                  <a:pt x="854075" y="609600"/>
                </a:lnTo>
                <a:lnTo>
                  <a:pt x="901700" y="622300"/>
                </a:lnTo>
                <a:lnTo>
                  <a:pt x="901700" y="704850"/>
                </a:lnTo>
                <a:lnTo>
                  <a:pt x="952500" y="704850"/>
                </a:lnTo>
                <a:lnTo>
                  <a:pt x="949325" y="755650"/>
                </a:lnTo>
                <a:lnTo>
                  <a:pt x="1000125" y="755650"/>
                </a:lnTo>
                <a:lnTo>
                  <a:pt x="1000125" y="809625"/>
                </a:lnTo>
                <a:lnTo>
                  <a:pt x="1038225" y="809625"/>
                </a:lnTo>
                <a:lnTo>
                  <a:pt x="1038225" y="965200"/>
                </a:lnTo>
                <a:lnTo>
                  <a:pt x="1158875" y="952500"/>
                </a:lnTo>
                <a:lnTo>
                  <a:pt x="1162050" y="1000125"/>
                </a:lnTo>
                <a:lnTo>
                  <a:pt x="1203325" y="1003300"/>
                </a:lnTo>
                <a:lnTo>
                  <a:pt x="1203325" y="1098550"/>
                </a:lnTo>
                <a:lnTo>
                  <a:pt x="1400175" y="1104900"/>
                </a:lnTo>
                <a:lnTo>
                  <a:pt x="1403350" y="1162050"/>
                </a:lnTo>
                <a:lnTo>
                  <a:pt x="1495425" y="1168400"/>
                </a:lnTo>
                <a:lnTo>
                  <a:pt x="1517650" y="1270000"/>
                </a:lnTo>
                <a:lnTo>
                  <a:pt x="1654175" y="1276350"/>
                </a:lnTo>
                <a:lnTo>
                  <a:pt x="1663700" y="1308100"/>
                </a:lnTo>
                <a:lnTo>
                  <a:pt x="1908175" y="1311275"/>
                </a:lnTo>
                <a:lnTo>
                  <a:pt x="1911350" y="1377950"/>
                </a:lnTo>
                <a:lnTo>
                  <a:pt x="2076450" y="1381125"/>
                </a:lnTo>
                <a:lnTo>
                  <a:pt x="2108200" y="1438275"/>
                </a:lnTo>
                <a:lnTo>
                  <a:pt x="2378075" y="1435100"/>
                </a:lnTo>
                <a:lnTo>
                  <a:pt x="2387600" y="1501775"/>
                </a:lnTo>
                <a:lnTo>
                  <a:pt x="2441575" y="1492250"/>
                </a:lnTo>
                <a:lnTo>
                  <a:pt x="2451100" y="1597025"/>
                </a:lnTo>
                <a:lnTo>
                  <a:pt x="2794000" y="1597025"/>
                </a:lnTo>
                <a:lnTo>
                  <a:pt x="2800350" y="1781175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A5CF813A-B770-457E-834D-FE3FC4439B9A}"/>
              </a:ext>
            </a:extLst>
          </p:cNvPr>
          <p:cNvSpPr/>
          <p:nvPr/>
        </p:nvSpPr>
        <p:spPr>
          <a:xfrm>
            <a:off x="7143750" y="2105025"/>
            <a:ext cx="2898775" cy="1069975"/>
          </a:xfrm>
          <a:custGeom>
            <a:avLst/>
            <a:gdLst>
              <a:gd name="connsiteX0" fmla="*/ 0 w 2898775"/>
              <a:gd name="connsiteY0" fmla="*/ 0 h 1069975"/>
              <a:gd name="connsiteX1" fmla="*/ 6350 w 2898775"/>
              <a:gd name="connsiteY1" fmla="*/ 73025 h 1069975"/>
              <a:gd name="connsiteX2" fmla="*/ 168275 w 2898775"/>
              <a:gd name="connsiteY2" fmla="*/ 63500 h 1069975"/>
              <a:gd name="connsiteX3" fmla="*/ 171450 w 2898775"/>
              <a:gd name="connsiteY3" fmla="*/ 104775 h 1069975"/>
              <a:gd name="connsiteX4" fmla="*/ 647700 w 2898775"/>
              <a:gd name="connsiteY4" fmla="*/ 107950 h 1069975"/>
              <a:gd name="connsiteX5" fmla="*/ 650875 w 2898775"/>
              <a:gd name="connsiteY5" fmla="*/ 174625 h 1069975"/>
              <a:gd name="connsiteX6" fmla="*/ 704850 w 2898775"/>
              <a:gd name="connsiteY6" fmla="*/ 174625 h 1069975"/>
              <a:gd name="connsiteX7" fmla="*/ 717550 w 2898775"/>
              <a:gd name="connsiteY7" fmla="*/ 238125 h 1069975"/>
              <a:gd name="connsiteX8" fmla="*/ 749300 w 2898775"/>
              <a:gd name="connsiteY8" fmla="*/ 238125 h 1069975"/>
              <a:gd name="connsiteX9" fmla="*/ 758825 w 2898775"/>
              <a:gd name="connsiteY9" fmla="*/ 301625 h 1069975"/>
              <a:gd name="connsiteX10" fmla="*/ 863600 w 2898775"/>
              <a:gd name="connsiteY10" fmla="*/ 304800 h 1069975"/>
              <a:gd name="connsiteX11" fmla="*/ 866775 w 2898775"/>
              <a:gd name="connsiteY11" fmla="*/ 365125 h 1069975"/>
              <a:gd name="connsiteX12" fmla="*/ 1016000 w 2898775"/>
              <a:gd name="connsiteY12" fmla="*/ 358775 h 1069975"/>
              <a:gd name="connsiteX13" fmla="*/ 1025525 w 2898775"/>
              <a:gd name="connsiteY13" fmla="*/ 473075 h 1069975"/>
              <a:gd name="connsiteX14" fmla="*/ 1365250 w 2898775"/>
              <a:gd name="connsiteY14" fmla="*/ 473075 h 1069975"/>
              <a:gd name="connsiteX15" fmla="*/ 1362075 w 2898775"/>
              <a:gd name="connsiteY15" fmla="*/ 533400 h 1069975"/>
              <a:gd name="connsiteX16" fmla="*/ 1549400 w 2898775"/>
              <a:gd name="connsiteY16" fmla="*/ 536575 h 1069975"/>
              <a:gd name="connsiteX17" fmla="*/ 1558925 w 2898775"/>
              <a:gd name="connsiteY17" fmla="*/ 600075 h 1069975"/>
              <a:gd name="connsiteX18" fmla="*/ 2063750 w 2898775"/>
              <a:gd name="connsiteY18" fmla="*/ 606425 h 1069975"/>
              <a:gd name="connsiteX19" fmla="*/ 2070100 w 2898775"/>
              <a:gd name="connsiteY19" fmla="*/ 657225 h 1069975"/>
              <a:gd name="connsiteX20" fmla="*/ 2492375 w 2898775"/>
              <a:gd name="connsiteY20" fmla="*/ 654050 h 1069975"/>
              <a:gd name="connsiteX21" fmla="*/ 2498725 w 2898775"/>
              <a:gd name="connsiteY21" fmla="*/ 736600 h 1069975"/>
              <a:gd name="connsiteX22" fmla="*/ 2613025 w 2898775"/>
              <a:gd name="connsiteY22" fmla="*/ 736600 h 1069975"/>
              <a:gd name="connsiteX23" fmla="*/ 2600325 w 2898775"/>
              <a:gd name="connsiteY23" fmla="*/ 796925 h 1069975"/>
              <a:gd name="connsiteX24" fmla="*/ 2651125 w 2898775"/>
              <a:gd name="connsiteY24" fmla="*/ 796925 h 1069975"/>
              <a:gd name="connsiteX25" fmla="*/ 2654300 w 2898775"/>
              <a:gd name="connsiteY25" fmla="*/ 923925 h 1069975"/>
              <a:gd name="connsiteX26" fmla="*/ 2895600 w 2898775"/>
              <a:gd name="connsiteY26" fmla="*/ 927100 h 1069975"/>
              <a:gd name="connsiteX27" fmla="*/ 2898775 w 2898775"/>
              <a:gd name="connsiteY27" fmla="*/ 1069975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98775" h="1069975">
                <a:moveTo>
                  <a:pt x="0" y="0"/>
                </a:moveTo>
                <a:lnTo>
                  <a:pt x="6350" y="73025"/>
                </a:lnTo>
                <a:lnTo>
                  <a:pt x="168275" y="63500"/>
                </a:lnTo>
                <a:lnTo>
                  <a:pt x="171450" y="104775"/>
                </a:lnTo>
                <a:lnTo>
                  <a:pt x="647700" y="107950"/>
                </a:lnTo>
                <a:lnTo>
                  <a:pt x="650875" y="174625"/>
                </a:lnTo>
                <a:lnTo>
                  <a:pt x="704850" y="174625"/>
                </a:lnTo>
                <a:lnTo>
                  <a:pt x="717550" y="238125"/>
                </a:lnTo>
                <a:lnTo>
                  <a:pt x="749300" y="238125"/>
                </a:lnTo>
                <a:lnTo>
                  <a:pt x="758825" y="301625"/>
                </a:lnTo>
                <a:lnTo>
                  <a:pt x="863600" y="304800"/>
                </a:lnTo>
                <a:lnTo>
                  <a:pt x="866775" y="365125"/>
                </a:lnTo>
                <a:lnTo>
                  <a:pt x="1016000" y="358775"/>
                </a:lnTo>
                <a:lnTo>
                  <a:pt x="1025525" y="473075"/>
                </a:lnTo>
                <a:lnTo>
                  <a:pt x="1365250" y="473075"/>
                </a:lnTo>
                <a:lnTo>
                  <a:pt x="1362075" y="533400"/>
                </a:lnTo>
                <a:lnTo>
                  <a:pt x="1549400" y="536575"/>
                </a:lnTo>
                <a:lnTo>
                  <a:pt x="1558925" y="600075"/>
                </a:lnTo>
                <a:lnTo>
                  <a:pt x="2063750" y="606425"/>
                </a:lnTo>
                <a:lnTo>
                  <a:pt x="2070100" y="657225"/>
                </a:lnTo>
                <a:lnTo>
                  <a:pt x="2492375" y="654050"/>
                </a:lnTo>
                <a:lnTo>
                  <a:pt x="2498725" y="736600"/>
                </a:lnTo>
                <a:lnTo>
                  <a:pt x="2613025" y="736600"/>
                </a:lnTo>
                <a:lnTo>
                  <a:pt x="2600325" y="796925"/>
                </a:lnTo>
                <a:lnTo>
                  <a:pt x="2651125" y="796925"/>
                </a:lnTo>
                <a:cubicBezTo>
                  <a:pt x="2652183" y="839258"/>
                  <a:pt x="2653242" y="881592"/>
                  <a:pt x="2654300" y="923925"/>
                </a:cubicBezTo>
                <a:lnTo>
                  <a:pt x="2895600" y="927100"/>
                </a:lnTo>
                <a:cubicBezTo>
                  <a:pt x="2896658" y="974725"/>
                  <a:pt x="2897717" y="1022350"/>
                  <a:pt x="2898775" y="1069975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2CEB11E4-1412-44AE-A8DD-D87FEB2DF91C}"/>
              </a:ext>
            </a:extLst>
          </p:cNvPr>
          <p:cNvSpPr/>
          <p:nvPr/>
        </p:nvSpPr>
        <p:spPr>
          <a:xfrm>
            <a:off x="7102475" y="2111375"/>
            <a:ext cx="2943225" cy="790575"/>
          </a:xfrm>
          <a:custGeom>
            <a:avLst/>
            <a:gdLst>
              <a:gd name="connsiteX0" fmla="*/ 0 w 2943225"/>
              <a:gd name="connsiteY0" fmla="*/ 0 h 790575"/>
              <a:gd name="connsiteX1" fmla="*/ 152400 w 2943225"/>
              <a:gd name="connsiteY1" fmla="*/ 0 h 790575"/>
              <a:gd name="connsiteX2" fmla="*/ 152400 w 2943225"/>
              <a:gd name="connsiteY2" fmla="*/ 0 h 790575"/>
              <a:gd name="connsiteX3" fmla="*/ 247650 w 2943225"/>
              <a:gd name="connsiteY3" fmla="*/ 9525 h 790575"/>
              <a:gd name="connsiteX4" fmla="*/ 247650 w 2943225"/>
              <a:gd name="connsiteY4" fmla="*/ 53975 h 790575"/>
              <a:gd name="connsiteX5" fmla="*/ 349250 w 2943225"/>
              <a:gd name="connsiteY5" fmla="*/ 50800 h 790575"/>
              <a:gd name="connsiteX6" fmla="*/ 349250 w 2943225"/>
              <a:gd name="connsiteY6" fmla="*/ 92075 h 790575"/>
              <a:gd name="connsiteX7" fmla="*/ 708025 w 2943225"/>
              <a:gd name="connsiteY7" fmla="*/ 92075 h 790575"/>
              <a:gd name="connsiteX8" fmla="*/ 708025 w 2943225"/>
              <a:gd name="connsiteY8" fmla="*/ 120650 h 790575"/>
              <a:gd name="connsiteX9" fmla="*/ 749300 w 2943225"/>
              <a:gd name="connsiteY9" fmla="*/ 114300 h 790575"/>
              <a:gd name="connsiteX10" fmla="*/ 749300 w 2943225"/>
              <a:gd name="connsiteY10" fmla="*/ 146050 h 790575"/>
              <a:gd name="connsiteX11" fmla="*/ 803275 w 2943225"/>
              <a:gd name="connsiteY11" fmla="*/ 146050 h 790575"/>
              <a:gd name="connsiteX12" fmla="*/ 803275 w 2943225"/>
              <a:gd name="connsiteY12" fmla="*/ 206375 h 790575"/>
              <a:gd name="connsiteX13" fmla="*/ 892175 w 2943225"/>
              <a:gd name="connsiteY13" fmla="*/ 206375 h 790575"/>
              <a:gd name="connsiteX14" fmla="*/ 917575 w 2943225"/>
              <a:gd name="connsiteY14" fmla="*/ 231775 h 790575"/>
              <a:gd name="connsiteX15" fmla="*/ 990600 w 2943225"/>
              <a:gd name="connsiteY15" fmla="*/ 222250 h 790575"/>
              <a:gd name="connsiteX16" fmla="*/ 1006475 w 2943225"/>
              <a:gd name="connsiteY16" fmla="*/ 244475 h 790575"/>
              <a:gd name="connsiteX17" fmla="*/ 1089025 w 2943225"/>
              <a:gd name="connsiteY17" fmla="*/ 225425 h 790575"/>
              <a:gd name="connsiteX18" fmla="*/ 1101725 w 2943225"/>
              <a:gd name="connsiteY18" fmla="*/ 260350 h 790575"/>
              <a:gd name="connsiteX19" fmla="*/ 1184275 w 2943225"/>
              <a:gd name="connsiteY19" fmla="*/ 260350 h 790575"/>
              <a:gd name="connsiteX20" fmla="*/ 1193800 w 2943225"/>
              <a:gd name="connsiteY20" fmla="*/ 301625 h 790575"/>
              <a:gd name="connsiteX21" fmla="*/ 1247775 w 2943225"/>
              <a:gd name="connsiteY21" fmla="*/ 311150 h 790575"/>
              <a:gd name="connsiteX22" fmla="*/ 1260475 w 2943225"/>
              <a:gd name="connsiteY22" fmla="*/ 365125 h 790575"/>
              <a:gd name="connsiteX23" fmla="*/ 1444625 w 2943225"/>
              <a:gd name="connsiteY23" fmla="*/ 365125 h 790575"/>
              <a:gd name="connsiteX24" fmla="*/ 1454150 w 2943225"/>
              <a:gd name="connsiteY24" fmla="*/ 387350 h 790575"/>
              <a:gd name="connsiteX25" fmla="*/ 1597025 w 2943225"/>
              <a:gd name="connsiteY25" fmla="*/ 390525 h 790575"/>
              <a:gd name="connsiteX26" fmla="*/ 1619250 w 2943225"/>
              <a:gd name="connsiteY26" fmla="*/ 403225 h 790575"/>
              <a:gd name="connsiteX27" fmla="*/ 1831975 w 2943225"/>
              <a:gd name="connsiteY27" fmla="*/ 400050 h 790575"/>
              <a:gd name="connsiteX28" fmla="*/ 1844675 w 2943225"/>
              <a:gd name="connsiteY28" fmla="*/ 438150 h 790575"/>
              <a:gd name="connsiteX29" fmla="*/ 1911350 w 2943225"/>
              <a:gd name="connsiteY29" fmla="*/ 441325 h 790575"/>
              <a:gd name="connsiteX30" fmla="*/ 1911350 w 2943225"/>
              <a:gd name="connsiteY30" fmla="*/ 469900 h 790575"/>
              <a:gd name="connsiteX31" fmla="*/ 2105025 w 2943225"/>
              <a:gd name="connsiteY31" fmla="*/ 473075 h 790575"/>
              <a:gd name="connsiteX32" fmla="*/ 2105025 w 2943225"/>
              <a:gd name="connsiteY32" fmla="*/ 536575 h 790575"/>
              <a:gd name="connsiteX33" fmla="*/ 2343150 w 2943225"/>
              <a:gd name="connsiteY33" fmla="*/ 523875 h 790575"/>
              <a:gd name="connsiteX34" fmla="*/ 2365375 w 2943225"/>
              <a:gd name="connsiteY34" fmla="*/ 549275 h 790575"/>
              <a:gd name="connsiteX35" fmla="*/ 2384425 w 2943225"/>
              <a:gd name="connsiteY35" fmla="*/ 539750 h 790575"/>
              <a:gd name="connsiteX36" fmla="*/ 2403475 w 2943225"/>
              <a:gd name="connsiteY36" fmla="*/ 561975 h 790575"/>
              <a:gd name="connsiteX37" fmla="*/ 2447925 w 2943225"/>
              <a:gd name="connsiteY37" fmla="*/ 561975 h 790575"/>
              <a:gd name="connsiteX38" fmla="*/ 2457450 w 2943225"/>
              <a:gd name="connsiteY38" fmla="*/ 603250 h 790575"/>
              <a:gd name="connsiteX39" fmla="*/ 2486025 w 2943225"/>
              <a:gd name="connsiteY39" fmla="*/ 603250 h 790575"/>
              <a:gd name="connsiteX40" fmla="*/ 2486025 w 2943225"/>
              <a:gd name="connsiteY40" fmla="*/ 650875 h 790575"/>
              <a:gd name="connsiteX41" fmla="*/ 2555875 w 2943225"/>
              <a:gd name="connsiteY41" fmla="*/ 650875 h 790575"/>
              <a:gd name="connsiteX42" fmla="*/ 2555875 w 2943225"/>
              <a:gd name="connsiteY42" fmla="*/ 650875 h 790575"/>
              <a:gd name="connsiteX43" fmla="*/ 2619375 w 2943225"/>
              <a:gd name="connsiteY43" fmla="*/ 673100 h 790575"/>
              <a:gd name="connsiteX44" fmla="*/ 2625725 w 2943225"/>
              <a:gd name="connsiteY44" fmla="*/ 698500 h 790575"/>
              <a:gd name="connsiteX45" fmla="*/ 2733675 w 2943225"/>
              <a:gd name="connsiteY45" fmla="*/ 698500 h 790575"/>
              <a:gd name="connsiteX46" fmla="*/ 2736850 w 2943225"/>
              <a:gd name="connsiteY46" fmla="*/ 727075 h 790575"/>
              <a:gd name="connsiteX47" fmla="*/ 2838450 w 2943225"/>
              <a:gd name="connsiteY47" fmla="*/ 727075 h 790575"/>
              <a:gd name="connsiteX48" fmla="*/ 2857500 w 2943225"/>
              <a:gd name="connsiteY48" fmla="*/ 765175 h 790575"/>
              <a:gd name="connsiteX49" fmla="*/ 2943225 w 2943225"/>
              <a:gd name="connsiteY49" fmla="*/ 765175 h 790575"/>
              <a:gd name="connsiteX50" fmla="*/ 2943225 w 2943225"/>
              <a:gd name="connsiteY50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43225" h="790575">
                <a:moveTo>
                  <a:pt x="0" y="0"/>
                </a:moveTo>
                <a:lnTo>
                  <a:pt x="152400" y="0"/>
                </a:lnTo>
                <a:lnTo>
                  <a:pt x="152400" y="0"/>
                </a:lnTo>
                <a:lnTo>
                  <a:pt x="247650" y="9525"/>
                </a:lnTo>
                <a:lnTo>
                  <a:pt x="247650" y="53975"/>
                </a:lnTo>
                <a:lnTo>
                  <a:pt x="349250" y="50800"/>
                </a:lnTo>
                <a:lnTo>
                  <a:pt x="349250" y="92075"/>
                </a:lnTo>
                <a:lnTo>
                  <a:pt x="708025" y="92075"/>
                </a:lnTo>
                <a:lnTo>
                  <a:pt x="708025" y="120650"/>
                </a:lnTo>
                <a:lnTo>
                  <a:pt x="749300" y="114300"/>
                </a:lnTo>
                <a:lnTo>
                  <a:pt x="749300" y="146050"/>
                </a:lnTo>
                <a:lnTo>
                  <a:pt x="803275" y="146050"/>
                </a:lnTo>
                <a:lnTo>
                  <a:pt x="803275" y="206375"/>
                </a:lnTo>
                <a:lnTo>
                  <a:pt x="892175" y="206375"/>
                </a:lnTo>
                <a:lnTo>
                  <a:pt x="917575" y="231775"/>
                </a:lnTo>
                <a:lnTo>
                  <a:pt x="990600" y="222250"/>
                </a:lnTo>
                <a:lnTo>
                  <a:pt x="1006475" y="244475"/>
                </a:lnTo>
                <a:lnTo>
                  <a:pt x="1089025" y="225425"/>
                </a:lnTo>
                <a:lnTo>
                  <a:pt x="1101725" y="260350"/>
                </a:lnTo>
                <a:lnTo>
                  <a:pt x="1184275" y="260350"/>
                </a:lnTo>
                <a:lnTo>
                  <a:pt x="1193800" y="301625"/>
                </a:lnTo>
                <a:lnTo>
                  <a:pt x="1247775" y="311150"/>
                </a:lnTo>
                <a:lnTo>
                  <a:pt x="1260475" y="365125"/>
                </a:lnTo>
                <a:lnTo>
                  <a:pt x="1444625" y="365125"/>
                </a:lnTo>
                <a:lnTo>
                  <a:pt x="1454150" y="387350"/>
                </a:lnTo>
                <a:lnTo>
                  <a:pt x="1597025" y="390525"/>
                </a:lnTo>
                <a:lnTo>
                  <a:pt x="1619250" y="403225"/>
                </a:lnTo>
                <a:lnTo>
                  <a:pt x="1831975" y="400050"/>
                </a:lnTo>
                <a:lnTo>
                  <a:pt x="1844675" y="438150"/>
                </a:lnTo>
                <a:lnTo>
                  <a:pt x="1911350" y="441325"/>
                </a:lnTo>
                <a:lnTo>
                  <a:pt x="1911350" y="469900"/>
                </a:lnTo>
                <a:lnTo>
                  <a:pt x="2105025" y="473075"/>
                </a:lnTo>
                <a:lnTo>
                  <a:pt x="2105025" y="536575"/>
                </a:lnTo>
                <a:lnTo>
                  <a:pt x="2343150" y="523875"/>
                </a:lnTo>
                <a:lnTo>
                  <a:pt x="2365375" y="549275"/>
                </a:lnTo>
                <a:lnTo>
                  <a:pt x="2384425" y="539750"/>
                </a:lnTo>
                <a:lnTo>
                  <a:pt x="2403475" y="561975"/>
                </a:lnTo>
                <a:lnTo>
                  <a:pt x="2447925" y="561975"/>
                </a:lnTo>
                <a:lnTo>
                  <a:pt x="2457450" y="603250"/>
                </a:lnTo>
                <a:lnTo>
                  <a:pt x="2486025" y="603250"/>
                </a:lnTo>
                <a:lnTo>
                  <a:pt x="2486025" y="650875"/>
                </a:lnTo>
                <a:lnTo>
                  <a:pt x="2555875" y="650875"/>
                </a:lnTo>
                <a:lnTo>
                  <a:pt x="2555875" y="650875"/>
                </a:lnTo>
                <a:lnTo>
                  <a:pt x="2619375" y="673100"/>
                </a:lnTo>
                <a:lnTo>
                  <a:pt x="2625725" y="698500"/>
                </a:lnTo>
                <a:lnTo>
                  <a:pt x="2733675" y="698500"/>
                </a:lnTo>
                <a:lnTo>
                  <a:pt x="2736850" y="727075"/>
                </a:lnTo>
                <a:lnTo>
                  <a:pt x="2838450" y="727075"/>
                </a:lnTo>
                <a:lnTo>
                  <a:pt x="2857500" y="765175"/>
                </a:lnTo>
                <a:lnTo>
                  <a:pt x="2943225" y="765175"/>
                </a:lnTo>
                <a:lnTo>
                  <a:pt x="2943225" y="790575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4AF1DD5-215C-45D1-AB60-5EFAA25F9D6E}"/>
              </a:ext>
            </a:extLst>
          </p:cNvPr>
          <p:cNvGrpSpPr/>
          <p:nvPr/>
        </p:nvGrpSpPr>
        <p:grpSpPr>
          <a:xfrm>
            <a:off x="10321643" y="2945606"/>
            <a:ext cx="231366" cy="276999"/>
            <a:chOff x="4602956" y="3059906"/>
            <a:chExt cx="231366" cy="621507"/>
          </a:xfrm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BAA607F7-322F-453A-88C1-9D44BB6987E9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00148911-F083-4A29-ABC3-0598C72A5B6B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0DDFEBDD-B8B8-4FA4-92F6-4ABC471DB06A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A759CE5-E51B-4700-8339-FE1CA690B15C}"/>
              </a:ext>
            </a:extLst>
          </p:cNvPr>
          <p:cNvGrpSpPr/>
          <p:nvPr/>
        </p:nvGrpSpPr>
        <p:grpSpPr>
          <a:xfrm>
            <a:off x="10321643" y="3307132"/>
            <a:ext cx="231366" cy="610032"/>
            <a:chOff x="4602956" y="3059906"/>
            <a:chExt cx="231366" cy="621507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0125B65-D654-48F6-A95A-93F4BD072AFB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E9D49B3-4009-4B5E-801A-15124CD999D9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D90791B9-6544-4C36-8DD0-BB543FCE1E82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20C94BA7-F6B7-421A-9BB2-CCA401CF9C08}"/>
              </a:ext>
            </a:extLst>
          </p:cNvPr>
          <p:cNvSpPr txBox="1"/>
          <p:nvPr/>
        </p:nvSpPr>
        <p:spPr>
          <a:xfrm>
            <a:off x="10083800" y="4085210"/>
            <a:ext cx="5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NS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9817D19-9013-440C-BB0F-7C8D51EE4D32}"/>
              </a:ext>
            </a:extLst>
          </p:cNvPr>
          <p:cNvGrpSpPr/>
          <p:nvPr/>
        </p:nvGrpSpPr>
        <p:grpSpPr>
          <a:xfrm>
            <a:off x="10321643" y="4005278"/>
            <a:ext cx="231366" cy="441821"/>
            <a:chOff x="4602956" y="3059906"/>
            <a:chExt cx="231366" cy="621507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B07D36C-B3CA-4774-B8C5-21CFBA964CB7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C7FB8CF8-55AA-4CE0-9508-44EAED5740CE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56362741-4F36-4DD4-A6B0-7CB78A34055B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EDDBA40F-D334-4585-948F-22530DB990BD}"/>
              </a:ext>
            </a:extLst>
          </p:cNvPr>
          <p:cNvSpPr txBox="1"/>
          <p:nvPr/>
        </p:nvSpPr>
        <p:spPr>
          <a:xfrm>
            <a:off x="9667876" y="3450568"/>
            <a:ext cx="91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p=0.005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0403660-6BDE-44EB-B76F-99C046F895AC}"/>
              </a:ext>
            </a:extLst>
          </p:cNvPr>
          <p:cNvGrpSpPr/>
          <p:nvPr/>
        </p:nvGrpSpPr>
        <p:grpSpPr>
          <a:xfrm>
            <a:off x="10586746" y="2945606"/>
            <a:ext cx="231366" cy="971558"/>
            <a:chOff x="4602956" y="3059906"/>
            <a:chExt cx="231366" cy="621507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063F8AD-3990-4106-A292-708B29801AF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62150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4E49735F-2314-45C7-B02A-A8CC012D0C72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837F4F5-391A-460D-A22C-C96D2D594C10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2C7E735-4D8A-4B59-B924-6F09270D51ED}"/>
              </a:ext>
            </a:extLst>
          </p:cNvPr>
          <p:cNvGrpSpPr/>
          <p:nvPr/>
        </p:nvGrpSpPr>
        <p:grpSpPr>
          <a:xfrm>
            <a:off x="10885930" y="2945605"/>
            <a:ext cx="231366" cy="1516857"/>
            <a:chOff x="4602956" y="3059906"/>
            <a:chExt cx="231366" cy="621507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8C48468-BB7E-490B-A7D2-19913504DCF1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284851"/>
              <a:ext cx="0" cy="396562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4C515CC6-504F-49F9-909A-D03E91493DDF}"/>
                </a:ext>
              </a:extLst>
            </p:cNvPr>
            <p:cNvCxnSpPr/>
            <p:nvPr/>
          </p:nvCxnSpPr>
          <p:spPr>
            <a:xfrm flipH="1">
              <a:off x="4602956" y="3059906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33F9A17F-F662-498B-8939-6BCDCEBEC3E9}"/>
                </a:ext>
              </a:extLst>
            </p:cNvPr>
            <p:cNvCxnSpPr/>
            <p:nvPr/>
          </p:nvCxnSpPr>
          <p:spPr>
            <a:xfrm flipH="1">
              <a:off x="4602956" y="3681413"/>
              <a:ext cx="231366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D5AFCCB6-4E28-45A3-9189-3D5E6ED3DB7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322" y="3059906"/>
              <a:ext cx="0" cy="14813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FCB09308-1924-4B30-8A91-5174FE2F0BE8}"/>
              </a:ext>
            </a:extLst>
          </p:cNvPr>
          <p:cNvSpPr txBox="1"/>
          <p:nvPr/>
        </p:nvSpPr>
        <p:spPr>
          <a:xfrm>
            <a:off x="10971425" y="3704736"/>
            <a:ext cx="91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p&lt;0.0001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F6D7CB9-C77C-4C75-A42F-13094A6926E2}"/>
              </a:ext>
            </a:extLst>
          </p:cNvPr>
          <p:cNvSpPr txBox="1"/>
          <p:nvPr/>
        </p:nvSpPr>
        <p:spPr>
          <a:xfrm>
            <a:off x="10653035" y="3267998"/>
            <a:ext cx="91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p&lt;0.0001</a:t>
            </a:r>
          </a:p>
        </p:txBody>
      </p:sp>
      <p:cxnSp>
        <p:nvCxnSpPr>
          <p:cNvPr id="253" name="Vertical Border">
            <a:extLst>
              <a:ext uri="{FF2B5EF4-FFF2-40B4-BE49-F238E27FC236}">
                <a16:creationId xmlns:a16="http://schemas.microsoft.com/office/drawing/2014/main" id="{13210FF1-C2C9-4BD5-9E13-D8CC2E2208BA}"/>
              </a:ext>
            </a:extLst>
          </p:cNvPr>
          <p:cNvCxnSpPr/>
          <p:nvPr/>
        </p:nvCxnSpPr>
        <p:spPr>
          <a:xfrm>
            <a:off x="6019799" y="1181100"/>
            <a:ext cx="0" cy="5676900"/>
          </a:xfrm>
          <a:prstGeom prst="line">
            <a:avLst/>
          </a:prstGeom>
          <a:ln w="6350">
            <a:solidFill>
              <a:schemeClr val="bg1">
                <a:alpha val="1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2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CE435C-23D7-4DB9-AD26-07A26A5E6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0" y="0"/>
            <a:ext cx="12192000" cy="1166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E1231-028D-4E06-92D9-9D53E17B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486425" cy="7283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AU" sz="3600" dirty="0"/>
              <a:t>Prevalence of Co-morbidities </a:t>
            </a:r>
            <a:br>
              <a:rPr lang="en-AU" sz="3600" dirty="0"/>
            </a:br>
            <a:r>
              <a:rPr lang="en-AU" sz="3600" dirty="0"/>
              <a:t>in Canadian COPD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E2C10-4E61-43F7-9E15-1ABE03F0201F}"/>
              </a:ext>
            </a:extLst>
          </p:cNvPr>
          <p:cNvSpPr txBox="1">
            <a:spLocks/>
          </p:cNvSpPr>
          <p:nvPr/>
        </p:nvSpPr>
        <p:spPr>
          <a:xfrm>
            <a:off x="342696" y="6496050"/>
            <a:ext cx="11379404" cy="250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6A300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8FF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Hernandez et al. Can Respir J 2013; 20:97-105.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845091-4899-423C-A234-EDDBD614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57505"/>
              </p:ext>
            </p:extLst>
          </p:nvPr>
        </p:nvGraphicFramePr>
        <p:xfrm>
          <a:off x="8235484" y="2854138"/>
          <a:ext cx="2889715" cy="30386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7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390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sym typeface="Helvetica Light" charset="0"/>
                        </a:rPr>
                        <a:t>Number of</a:t>
                      </a:r>
                      <a:b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sym typeface="Helvetica Light" charset="0"/>
                        </a:rPr>
                      </a:b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sym typeface="Helvetica Light" charset="0"/>
                        </a:rPr>
                        <a:t>Comorbidities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20000"/>
                            </a:prstClr>
                          </a:outerShdw>
                        </a:effectLst>
                        <a:latin typeface="+mn-lt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anchor="b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3000">
                          <a:srgbClr val="D26900"/>
                        </a:gs>
                        <a:gs pos="100000">
                          <a:srgbClr val="FA7D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sym typeface="Helvetica Light" charset="0"/>
                        </a:rPr>
                        <a:t>% of Patients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20000"/>
                            </a:prstClr>
                          </a:outerShdw>
                        </a:effectLst>
                        <a:latin typeface="+mn-lt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anchor="b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3000">
                          <a:srgbClr val="D26900"/>
                        </a:gs>
                        <a:gs pos="100000">
                          <a:srgbClr val="FA7D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05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No co-morbidities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18%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90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One co-morbidity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22%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0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Two co-morbidities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24%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0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Three co-morbidities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16%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0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Four or more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20%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13">
                <a:tc gridSpan="2"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Mean Number of </a:t>
                      </a:r>
                      <a:b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</a:br>
                      <a:r>
                        <a:rPr kumimoji="0" lang="en-CA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D26900"/>
                          </a:solidFill>
                          <a:effectLst/>
                          <a:sym typeface="Helvetica Light" charset="0"/>
                        </a:rPr>
                        <a:t>Co-morbidities: 2.7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D269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/>
                        <a:ea typeface="ＭＳ Ｐゴシック" pitchFamily="34" charset="-128"/>
                        <a:cs typeface="Arial Bold"/>
                        <a:sym typeface="Helvetica Light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75FE0-A207-4C96-8061-ABC060064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833931"/>
              </p:ext>
            </p:extLst>
          </p:nvPr>
        </p:nvGraphicFramePr>
        <p:xfrm>
          <a:off x="533196" y="2714625"/>
          <a:ext cx="727272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66FF2B-F70A-4598-B418-03F13C02FF02}"/>
              </a:ext>
            </a:extLst>
          </p:cNvPr>
          <p:cNvSpPr txBox="1"/>
          <p:nvPr/>
        </p:nvSpPr>
        <p:spPr>
          <a:xfrm>
            <a:off x="1762846" y="1928740"/>
            <a:ext cx="866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5EA4"/>
                </a:solidFill>
              </a:rPr>
              <a:t>82% of patients had co-morbidities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6966B0-E07D-4031-84D8-9EBBE6EA83DE}"/>
              </a:ext>
            </a:extLst>
          </p:cNvPr>
          <p:cNvCxnSpPr>
            <a:cxnSpLocks/>
          </p:cNvCxnSpPr>
          <p:nvPr/>
        </p:nvCxnSpPr>
        <p:spPr>
          <a:xfrm>
            <a:off x="2543902" y="5583740"/>
            <a:ext cx="500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AD87C9-FC4D-4403-A515-F116C600B194}"/>
              </a:ext>
            </a:extLst>
          </p:cNvPr>
          <p:cNvCxnSpPr>
            <a:cxnSpLocks/>
          </p:cNvCxnSpPr>
          <p:nvPr/>
        </p:nvCxnSpPr>
        <p:spPr>
          <a:xfrm>
            <a:off x="2632261" y="2854138"/>
            <a:ext cx="0" cy="280742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97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64101F-B4BD-4D38-B682-7D9916605FF3}"/>
              </a:ext>
            </a:extLst>
          </p:cNvPr>
          <p:cNvSpPr/>
          <p:nvPr/>
        </p:nvSpPr>
        <p:spPr>
          <a:xfrm>
            <a:off x="6108751" y="1181100"/>
            <a:ext cx="6095999" cy="261877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70000">
                <a:schemeClr val="tx2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FB3E9-B5DE-4254-9F76-8084ABC51805}"/>
              </a:ext>
            </a:extLst>
          </p:cNvPr>
          <p:cNvSpPr/>
          <p:nvPr/>
        </p:nvSpPr>
        <p:spPr>
          <a:xfrm>
            <a:off x="0" y="1181100"/>
            <a:ext cx="6095999" cy="2637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70000">
                <a:schemeClr val="tx2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2C240-D902-4739-BABB-A61D826951E7}"/>
              </a:ext>
            </a:extLst>
          </p:cNvPr>
          <p:cNvSpPr/>
          <p:nvPr/>
        </p:nvSpPr>
        <p:spPr>
          <a:xfrm>
            <a:off x="0" y="3818105"/>
            <a:ext cx="6095999" cy="30398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70000">
                <a:schemeClr val="bg1">
                  <a:lumMod val="10000"/>
                  <a:lumOff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Horizontal">
            <a:extLst>
              <a:ext uri="{FF2B5EF4-FFF2-40B4-BE49-F238E27FC236}">
                <a16:creationId xmlns:a16="http://schemas.microsoft.com/office/drawing/2014/main" id="{8501ABF7-D916-4488-B8CD-950BA98E9C02}"/>
              </a:ext>
            </a:extLst>
          </p:cNvPr>
          <p:cNvCxnSpPr>
            <a:cxnSpLocks/>
          </p:cNvCxnSpPr>
          <p:nvPr/>
        </p:nvCxnSpPr>
        <p:spPr>
          <a:xfrm flipH="1">
            <a:off x="0" y="3800573"/>
            <a:ext cx="12192001" cy="8105"/>
          </a:xfrm>
          <a:prstGeom prst="line">
            <a:avLst/>
          </a:prstGeom>
          <a:ln w="6350">
            <a:solidFill>
              <a:schemeClr val="bg1">
                <a:alpha val="1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C92F0-AF94-43F1-B858-69CA27DE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1995"/>
            <a:ext cx="5257800" cy="1751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8FFA"/>
                </a:solidFill>
              </a:rPr>
              <a:t>Anthony D. </a:t>
            </a:r>
            <a:r>
              <a:rPr lang="en-CA" sz="2000" b="1" dirty="0" err="1">
                <a:solidFill>
                  <a:srgbClr val="008FFA"/>
                </a:solidFill>
              </a:rPr>
              <a:t>D'Urzo</a:t>
            </a:r>
            <a:r>
              <a:rPr lang="en-CA" sz="2000" b="1" dirty="0">
                <a:solidFill>
                  <a:srgbClr val="008FFA"/>
                </a:solidFill>
              </a:rPr>
              <a:t> MD, MSc, BPHE, CCFP</a:t>
            </a:r>
          </a:p>
          <a:p>
            <a:pPr marL="0" indent="0">
              <a:buNone/>
            </a:pPr>
            <a:r>
              <a:rPr lang="en-CA" sz="1600" dirty="0"/>
              <a:t>Associate Professor, University of Toronto</a:t>
            </a:r>
          </a:p>
          <a:p>
            <a:pPr marL="0" indent="0">
              <a:buNone/>
            </a:pPr>
            <a:r>
              <a:rPr lang="en-CA" sz="1600" dirty="0"/>
              <a:t>Department of Family and Community Medicine</a:t>
            </a:r>
          </a:p>
          <a:p>
            <a:pPr marL="0" indent="0">
              <a:buNone/>
            </a:pPr>
            <a:r>
              <a:rPr lang="en-CA" sz="1600" dirty="0"/>
              <a:t>Toronto, Ontario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5BAE8-5C0F-4B09-AE89-543BEFB9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8000"/>
            <a:ext cx="10515600" cy="728384"/>
          </a:xfrm>
        </p:spPr>
        <p:txBody>
          <a:bodyPr>
            <a:normAutofit/>
          </a:bodyPr>
          <a:lstStyle/>
          <a:p>
            <a:r>
              <a:rPr lang="en-US" sz="4800" dirty="0">
                <a:ln w="6350"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a:rPr>
              <a:t>Scientific Planning Committee (SPC)</a:t>
            </a:r>
            <a:endParaRPr lang="en-AU" sz="4800" dirty="0">
              <a:ln w="6350">
                <a:solidFill>
                  <a:schemeClr val="accent1">
                    <a:shade val="50000"/>
                    <a:alpha val="50000"/>
                  </a:schemeClr>
                </a:solidFill>
              </a:ln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7748C02-814E-4FAC-A937-5D2930E6E715}"/>
              </a:ext>
            </a:extLst>
          </p:cNvPr>
          <p:cNvSpPr txBox="1">
            <a:spLocks/>
          </p:cNvSpPr>
          <p:nvPr/>
        </p:nvSpPr>
        <p:spPr>
          <a:xfrm>
            <a:off x="6537278" y="1721995"/>
            <a:ext cx="5257800" cy="175103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FC00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>
                <a:solidFill>
                  <a:srgbClr val="008FFA"/>
                </a:solidFill>
              </a:rPr>
              <a:t>Daniel </a:t>
            </a:r>
            <a:r>
              <a:rPr lang="en-CA" sz="2000" b="1" dirty="0" err="1">
                <a:solidFill>
                  <a:srgbClr val="008FFA"/>
                </a:solidFill>
              </a:rPr>
              <a:t>Ngui</a:t>
            </a:r>
            <a:r>
              <a:rPr lang="en-CA" sz="2000" b="1" dirty="0">
                <a:solidFill>
                  <a:srgbClr val="008FFA"/>
                </a:solidFill>
              </a:rPr>
              <a:t>, BSc, PT, MD, FCFP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Associate Professor, University of Toronto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Department of Family and Community Medicine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Toronto, Ontario</a:t>
            </a:r>
          </a:p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6F40C4-63D6-427A-9122-A425160A08F7}"/>
              </a:ext>
            </a:extLst>
          </p:cNvPr>
          <p:cNvSpPr txBox="1">
            <a:spLocks/>
          </p:cNvSpPr>
          <p:nvPr/>
        </p:nvSpPr>
        <p:spPr>
          <a:xfrm>
            <a:off x="540000" y="4038600"/>
            <a:ext cx="5257799" cy="2367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FFC00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2000" b="1" dirty="0">
                <a:solidFill>
                  <a:srgbClr val="008FFA"/>
                </a:solidFill>
              </a:rPr>
              <a:t>Marla Shapiro, C.M., MDCM, CCFP, </a:t>
            </a:r>
            <a:br>
              <a:rPr lang="en-CA" sz="2000" b="1" dirty="0">
                <a:solidFill>
                  <a:srgbClr val="008FFA"/>
                </a:solidFill>
              </a:rPr>
            </a:br>
            <a:r>
              <a:rPr lang="en-CA" sz="2000" b="1" dirty="0" err="1">
                <a:solidFill>
                  <a:srgbClr val="008FFA"/>
                </a:solidFill>
              </a:rPr>
              <a:t>MHSc</a:t>
            </a:r>
            <a:r>
              <a:rPr lang="en-CA" sz="2000" b="1" dirty="0">
                <a:solidFill>
                  <a:srgbClr val="008FFA"/>
                </a:solidFill>
              </a:rPr>
              <a:t>, FRCPC, FCFP, NCMP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Professor, University of Toronto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Department of Family and Community Medicine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University Health Network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North York General, Mount Sinai </a:t>
            </a:r>
          </a:p>
          <a:p>
            <a:pPr marL="0" indent="0">
              <a:buNone/>
            </a:pPr>
            <a:r>
              <a:rPr lang="en-A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Toronto, Ontario </a:t>
            </a:r>
          </a:p>
          <a:p>
            <a:endParaRPr lang="en-AU" dirty="0"/>
          </a:p>
        </p:txBody>
      </p:sp>
      <p:cxnSp>
        <p:nvCxnSpPr>
          <p:cNvPr id="10" name="Vertical Border">
            <a:extLst>
              <a:ext uri="{FF2B5EF4-FFF2-40B4-BE49-F238E27FC236}">
                <a16:creationId xmlns:a16="http://schemas.microsoft.com/office/drawing/2014/main" id="{BF23E59C-BCD0-48F8-A9F1-95578EBB68C1}"/>
              </a:ext>
            </a:extLst>
          </p:cNvPr>
          <p:cNvCxnSpPr/>
          <p:nvPr/>
        </p:nvCxnSpPr>
        <p:spPr>
          <a:xfrm>
            <a:off x="6095999" y="1181100"/>
            <a:ext cx="0" cy="5676900"/>
          </a:xfrm>
          <a:prstGeom prst="line">
            <a:avLst/>
          </a:prstGeom>
          <a:ln w="6350">
            <a:solidFill>
              <a:schemeClr val="bg1">
                <a:alpha val="1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2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2C507A-49DC-4DB4-A7BF-64642475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24" y="1677970"/>
            <a:ext cx="10488826" cy="46400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rgbClr val="FA7D00"/>
                </a:solidFill>
              </a:rPr>
              <a:t>This program has received financial support from [organization name] </a:t>
            </a:r>
            <a:r>
              <a:rPr lang="en-AU" sz="2000" dirty="0"/>
              <a:t>in the form of an educational grant.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rgbClr val="FA7D00"/>
                </a:solidFill>
              </a:rPr>
              <a:t>This program has received in-kind support from </a:t>
            </a:r>
            <a:r>
              <a:rPr lang="en-AU" sz="2000" dirty="0">
                <a:solidFill>
                  <a:srgbClr val="FA7D00"/>
                </a:solidFill>
              </a:rPr>
              <a:t>[organization name] </a:t>
            </a:r>
            <a:r>
              <a:rPr lang="en-AU" sz="2000" b="1" dirty="0">
                <a:solidFill>
                  <a:srgbClr val="FA7D00"/>
                </a:solidFill>
              </a:rPr>
              <a:t>in the form </a:t>
            </a:r>
            <a:r>
              <a:rPr lang="en-AU" sz="2000" dirty="0"/>
              <a:t>of [describe support here – e.g. logistical support].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AU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2400" b="1" dirty="0"/>
              <a:t>Potential for conflict(s) of interest: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900" dirty="0"/>
              <a:t>[Speaker/Faculty name] has received [payment/funding, etc.] from [organization supporting this program </a:t>
            </a:r>
            <a:r>
              <a:rPr lang="en-AU" sz="1900" u="sng" dirty="0"/>
              <a:t>AND/OR </a:t>
            </a:r>
            <a:r>
              <a:rPr lang="en-AU" sz="1900" dirty="0"/>
              <a:t>organization whose product(s) are being discussed in this program].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900" dirty="0"/>
              <a:t>[Supporting organization name] [developed/licenses/distributes/benefits from the sale of, etc.] a product that will be discussed in this program: [insert generic and brand name here]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084A8-E3F1-447E-8301-79AF9FDD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88000"/>
            <a:ext cx="10791525" cy="728384"/>
          </a:xfrm>
        </p:spPr>
        <p:txBody>
          <a:bodyPr/>
          <a:lstStyle/>
          <a:p>
            <a:r>
              <a:rPr lang="en-CA" altLang="en-US" dirty="0"/>
              <a:t>Disclosure of Commercial Support</a:t>
            </a:r>
            <a:endParaRPr lang="en-AU" dirty="0"/>
          </a:p>
        </p:txBody>
      </p:sp>
      <p:cxnSp>
        <p:nvCxnSpPr>
          <p:cNvPr id="4" name="Horizontal">
            <a:extLst>
              <a:ext uri="{FF2B5EF4-FFF2-40B4-BE49-F238E27FC236}">
                <a16:creationId xmlns:a16="http://schemas.microsoft.com/office/drawing/2014/main" id="{D98FCB82-63F0-437F-AECD-63EC52381872}"/>
              </a:ext>
            </a:extLst>
          </p:cNvPr>
          <p:cNvCxnSpPr>
            <a:cxnSpLocks/>
          </p:cNvCxnSpPr>
          <p:nvPr/>
        </p:nvCxnSpPr>
        <p:spPr>
          <a:xfrm flipH="1">
            <a:off x="0" y="3685587"/>
            <a:ext cx="12192001" cy="8105"/>
          </a:xfrm>
          <a:prstGeom prst="line">
            <a:avLst/>
          </a:prstGeom>
          <a:ln w="25400">
            <a:solidFill>
              <a:schemeClr val="bg1">
                <a:alpha val="10000"/>
              </a:schemeClr>
            </a:solidFill>
            <a:prstDash val="sysDash"/>
          </a:ln>
          <a:effectLst>
            <a:outerShdw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819E31-E7F6-4266-8F58-3E7042214E1D}"/>
              </a:ext>
            </a:extLst>
          </p:cNvPr>
          <p:cNvSpPr/>
          <p:nvPr/>
        </p:nvSpPr>
        <p:spPr>
          <a:xfrm>
            <a:off x="1" y="1187777"/>
            <a:ext cx="7048500" cy="56702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5000"/>
                  <a:alpha val="80000"/>
                </a:schemeClr>
              </a:gs>
              <a:gs pos="70000">
                <a:schemeClr val="tx2">
                  <a:lumMod val="9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5D50331-4F95-4FCA-8FBE-6C54A98A9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r="3476"/>
          <a:stretch/>
        </p:blipFill>
        <p:spPr>
          <a:xfrm>
            <a:off x="7704498" y="1596788"/>
            <a:ext cx="3801702" cy="4860574"/>
          </a:xfrm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60706-1372-4DD5-BFBA-4E725C98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788"/>
            <a:ext cx="8181664" cy="4721211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CA" altLang="en-US" sz="3600" b="1" dirty="0"/>
              <a:t>Robert P. </a:t>
            </a:r>
            <a:r>
              <a:rPr lang="en-CA" altLang="en-US" sz="3600" b="1" dirty="0" err="1"/>
              <a:t>Giugliano</a:t>
            </a:r>
            <a:br>
              <a:rPr lang="en-CA" altLang="en-US" sz="2800" b="1" dirty="0"/>
            </a:br>
            <a:r>
              <a:rPr lang="en-CA" altLang="en-US" sz="2800" dirty="0">
                <a:solidFill>
                  <a:srgbClr val="FA7D00"/>
                </a:solidFill>
              </a:rPr>
              <a:t>MD, SM, FACC, FAHA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Senior Investigator, TIMI Study Group </a:t>
            </a:r>
            <a:br>
              <a:rPr lang="en-CA" altLang="en-US" sz="2400" dirty="0"/>
            </a:br>
            <a:r>
              <a:rPr lang="en-CA" altLang="en-US" sz="2400" dirty="0"/>
              <a:t>Physician, Cardiovascular Medicine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Brigham and Women's Hospital </a:t>
            </a:r>
            <a:br>
              <a:rPr lang="en-CA" altLang="en-US" sz="2400" dirty="0"/>
            </a:br>
            <a:r>
              <a:rPr lang="en-CA" altLang="en-US" sz="2400" dirty="0"/>
              <a:t>Associate Professor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2400" dirty="0"/>
              <a:t>Harvard Medical School 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84658-FCC7-4CFA-95F9-608ABFE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0"/>
            <a:ext cx="10515600" cy="728384"/>
          </a:xfrm>
        </p:spPr>
        <p:txBody>
          <a:bodyPr/>
          <a:lstStyle/>
          <a:p>
            <a:r>
              <a:rPr lang="en-CA" altLang="en-US" dirty="0"/>
              <a:t>Faculty/Presenter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1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60706-1372-4DD5-BFBA-4E725C98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96788"/>
            <a:ext cx="10313987" cy="4721211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</a:pPr>
            <a:r>
              <a:rPr lang="en-CA" altLang="en-US" sz="3200" dirty="0"/>
              <a:t>Faculty</a:t>
            </a:r>
            <a:br>
              <a:rPr lang="en-CA" altLang="en-US" sz="2800" b="1" dirty="0"/>
            </a:br>
            <a:r>
              <a:rPr lang="en-CA" altLang="en-US" sz="3200" b="1" cap="all" dirty="0">
                <a:solidFill>
                  <a:srgbClr val="FA7D00"/>
                </a:solidFill>
              </a:rPr>
              <a:t>[Speaker’s name]</a:t>
            </a:r>
          </a:p>
          <a:p>
            <a:pPr>
              <a:spcBef>
                <a:spcPts val="1200"/>
              </a:spcBef>
            </a:pPr>
            <a:r>
              <a:rPr lang="en-CA" sz="2400" b="1" dirty="0"/>
              <a:t>Relationships with commercial interests: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Grants/Research Support: </a:t>
            </a:r>
            <a:r>
              <a:rPr lang="en-CA" sz="2000" b="0" dirty="0" err="1"/>
              <a:t>PharmaCorp</a:t>
            </a:r>
            <a:r>
              <a:rPr lang="en-CA" sz="2000" b="0" dirty="0"/>
              <a:t> ABC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Speakers Bureau/Honoraria: XYZ Biopharmaceuticals Ltd.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Consulting Fees: </a:t>
            </a:r>
            <a:r>
              <a:rPr lang="en-CA" sz="2000" b="0" dirty="0" err="1"/>
              <a:t>MedX</a:t>
            </a:r>
            <a:r>
              <a:rPr lang="en-CA" sz="2000" b="0" dirty="0"/>
              <a:t> Group Inc.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0" dirty="0"/>
              <a:t>Other: Employee of XXY Hospital Group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84658-FCC7-4CFA-95F9-608ABFE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0"/>
            <a:ext cx="10515600" cy="728384"/>
          </a:xfrm>
        </p:spPr>
        <p:txBody>
          <a:bodyPr/>
          <a:lstStyle/>
          <a:p>
            <a:r>
              <a:rPr lang="en-CA" altLang="en-US" dirty="0"/>
              <a:t>Faculty/Presenter Disclosure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39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BF1A9-6985-4EF0-9DC4-561C6BE9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288000"/>
            <a:ext cx="10915350" cy="728384"/>
          </a:xfrm>
        </p:spPr>
        <p:txBody>
          <a:bodyPr/>
          <a:lstStyle/>
          <a:p>
            <a:r>
              <a:rPr lang="en-AU" dirty="0"/>
              <a:t>Mitigating Potential Bias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A35998-3C3C-4DB3-885C-307AA72B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77970"/>
            <a:ext cx="10162575" cy="4640029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All content has been reviewed by a physician steering committee and the College of Family Physicians Canada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All data has been sourced from evidence that is clinically accepted </a:t>
            </a:r>
          </a:p>
          <a:p>
            <a:pPr lvl="0"/>
            <a:endParaRPr lang="en-CA" dirty="0"/>
          </a:p>
          <a:p>
            <a:pPr lvl="0"/>
            <a:r>
              <a:rPr lang="en-US" dirty="0"/>
              <a:t>All support used in justification of patient care recommendations conform to generally accepted standards</a:t>
            </a: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pPr marL="0" indent="0" defTabSz="914250">
              <a:buNone/>
              <a:defRPr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533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75E1A-8E6D-4B91-9973-1A9888BB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1800"/>
              </a:spcAft>
              <a:buNone/>
            </a:pPr>
            <a:r>
              <a:rPr lang="en-US" sz="2000" b="1" dirty="0"/>
              <a:t>By participating in this educational program, health care providers will be able to: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008FFA"/>
                </a:solidFill>
              </a:rPr>
              <a:t>UNDERSTAND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The burden of acute exacerbations in patients with COPD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008FFA"/>
                </a:solidFill>
              </a:rPr>
              <a:t>OPTIMALLY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Manage acute exacerbations of COPD (AECOPD)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008FFA"/>
                </a:solidFill>
              </a:rPr>
              <a:t>APPLY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0" dirty="0"/>
              <a:t>Mon-pharmacologic and pharmacologic approaches to prevent future AECOPD</a:t>
            </a:r>
          </a:p>
          <a:p>
            <a:pPr marL="457200" lvl="1" indent="-457200">
              <a:spcBef>
                <a:spcPts val="800"/>
              </a:spcBef>
              <a:spcAft>
                <a:spcPts val="1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008FFA"/>
                </a:solidFill>
              </a:rPr>
              <a:t>INCORPORATE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000" b="0" dirty="0"/>
              <a:t>Guideline recommendations into clinical practice to manage comorbidities and assess inhaler techniques of COPD patients</a:t>
            </a:r>
            <a:endParaRPr lang="en-CA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B8F0E-4F9A-478A-A3D1-47896CFC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13970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Horizontal">
            <a:extLst>
              <a:ext uri="{FF2B5EF4-FFF2-40B4-BE49-F238E27FC236}">
                <a16:creationId xmlns:a16="http://schemas.microsoft.com/office/drawing/2014/main" id="{B2B4763F-5F34-4FF4-B4B9-4D07B4A09C04}"/>
              </a:ext>
            </a:extLst>
          </p:cNvPr>
          <p:cNvCxnSpPr>
            <a:cxnSpLocks/>
          </p:cNvCxnSpPr>
          <p:nvPr/>
        </p:nvCxnSpPr>
        <p:spPr>
          <a:xfrm flipH="1">
            <a:off x="647700" y="4665242"/>
            <a:ext cx="7077075" cy="0"/>
          </a:xfrm>
          <a:prstGeom prst="line">
            <a:avLst/>
          </a:prstGeom>
          <a:ln w="25400">
            <a:solidFill>
              <a:schemeClr val="bg1">
                <a:alpha val="1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4D2C9-FD7D-47FE-8017-E14D877AE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1596789"/>
            <a:ext cx="7270500" cy="2878382"/>
          </a:xfrm>
        </p:spPr>
        <p:txBody>
          <a:bodyPr/>
          <a:lstStyle/>
          <a:p>
            <a:pPr marL="285750" indent="-285750">
              <a:spcBef>
                <a:spcPts val="500"/>
              </a:spcBef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dirty="0"/>
              <a:t>65-year-old female, 1 </a:t>
            </a:r>
            <a:r>
              <a:rPr lang="en-CA" dirty="0" err="1"/>
              <a:t>ppd</a:t>
            </a:r>
            <a:r>
              <a:rPr lang="en-CA" dirty="0"/>
              <a:t> smoker x 45 </a:t>
            </a:r>
            <a:r>
              <a:rPr lang="en-CA" dirty="0" err="1"/>
              <a:t>yrs</a:t>
            </a:r>
            <a:r>
              <a:rPr lang="en-CA" dirty="0"/>
              <a:t>, quit 5 years ago</a:t>
            </a:r>
          </a:p>
          <a:p>
            <a:pPr marL="285750" indent="-285750">
              <a:spcBef>
                <a:spcPts val="500"/>
              </a:spcBef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dirty="0"/>
              <a:t>Progressive SOBOE for several years</a:t>
            </a:r>
          </a:p>
          <a:p>
            <a:pPr marL="285750" indent="-285750">
              <a:spcBef>
                <a:spcPts val="500"/>
              </a:spcBef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dirty="0"/>
              <a:t>COPD confirmed by spirometry – FEV1 50% of predicted at last visit</a:t>
            </a:r>
          </a:p>
          <a:p>
            <a:pPr marL="285750" indent="-285750">
              <a:spcBef>
                <a:spcPts val="500"/>
              </a:spcBef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dirty="0"/>
              <a:t>PMHx:  </a:t>
            </a:r>
            <a:endParaRPr lang="en-CA" sz="1800" dirty="0"/>
          </a:p>
          <a:p>
            <a:pPr marL="800100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sz="1600" b="0" dirty="0"/>
              <a:t>Hypertension</a:t>
            </a:r>
          </a:p>
          <a:p>
            <a:pPr marL="800100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sz="1600" b="0" dirty="0"/>
              <a:t>Diabetes</a:t>
            </a:r>
          </a:p>
          <a:p>
            <a:pPr marL="800100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sz="1600" b="0" dirty="0"/>
              <a:t>2 or 3 episodes of severe bronchitis every year over past 5 years</a:t>
            </a:r>
          </a:p>
          <a:p>
            <a:pPr marL="1257300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CA" sz="1400" dirty="0"/>
              <a:t>Treated with antibiotics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9A60-B753-4013-85EB-46BA42A8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4000"/>
            <a:ext cx="10515600" cy="728384"/>
          </a:xfrm>
        </p:spPr>
        <p:txBody>
          <a:bodyPr/>
          <a:lstStyle/>
          <a:p>
            <a:r>
              <a:rPr lang="en-CA" dirty="0"/>
              <a:t>Patient Profile</a:t>
            </a:r>
            <a:endParaRPr lang="en-AU" dirty="0"/>
          </a:p>
        </p:txBody>
      </p:sp>
      <p:pic>
        <p:nvPicPr>
          <p:cNvPr id="7" name="Picture 2" descr="C:\Users\Maria Bonanno\AppData\Local\Microsoft\Windows\Temporary Internet Files\Content.IE5\IN5IW@VN\MP900448458[1].jpg">
            <a:extLst>
              <a:ext uri="{FF2B5EF4-FFF2-40B4-BE49-F238E27FC236}">
                <a16:creationId xmlns:a16="http://schemas.microsoft.com/office/drawing/2014/main" id="{AD2B3309-233B-4F0D-939F-7ED44FB2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757" y="1596788"/>
            <a:ext cx="3316837" cy="4721211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6EE2A8-0512-4620-AE8A-2BFAED3CC345}"/>
              </a:ext>
            </a:extLst>
          </p:cNvPr>
          <p:cNvSpPr txBox="1">
            <a:spLocks/>
          </p:cNvSpPr>
          <p:nvPr/>
        </p:nvSpPr>
        <p:spPr>
          <a:xfrm>
            <a:off x="540000" y="4942283"/>
            <a:ext cx="7270500" cy="1639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CA" sz="1800" b="1" dirty="0">
                <a:solidFill>
                  <a:srgbClr val="0075CC"/>
                </a:solidFill>
              </a:rPr>
              <a:t>CURRENT MEDICATIONS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CA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Perindopril </a:t>
            </a:r>
            <a:r>
              <a:rPr lang="en-CA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erbumine</a:t>
            </a:r>
            <a:r>
              <a:rPr lang="en-CA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4 mg + indapamide 1.25 mg </a:t>
            </a:r>
            <a:r>
              <a:rPr lang="en-CA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qd</a:t>
            </a:r>
            <a:r>
              <a:rPr lang="en-CA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metformin, daily ASA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CA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Ipratropium bromide MDI 2 puffs bid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CA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Salbutamol 2 puffs PRN</a:t>
            </a:r>
          </a:p>
          <a:p>
            <a:pPr>
              <a:spcBef>
                <a:spcPts val="500"/>
              </a:spcBef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810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45A880-2F8D-42BF-8F73-ADB5FCD1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Goals of COPD Management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606823-05B6-4941-8D21-85AFFD3C734D}"/>
              </a:ext>
            </a:extLst>
          </p:cNvPr>
          <p:cNvSpPr txBox="1">
            <a:spLocks/>
          </p:cNvSpPr>
          <p:nvPr/>
        </p:nvSpPr>
        <p:spPr>
          <a:xfrm>
            <a:off x="342696" y="6377139"/>
            <a:ext cx="11379404" cy="303061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6A300"/>
              </a:buClr>
              <a:buFont typeface="Arial" panose="020B0604020202020204" pitchFamily="34" charset="0"/>
              <a:buChar char="•"/>
              <a:defRPr sz="1800" b="1" kern="1200">
                <a:solidFill>
                  <a:srgbClr val="008FF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Global Strategy for the Diagnosis </a:t>
            </a:r>
            <a:r>
              <a:rPr lang="en-US" sz="11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MaPoC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Global Initiative for Chronic </a:t>
            </a:r>
            <a:r>
              <a:rPr lang="en-US" sz="11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Obsctructive</a:t>
            </a:r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Lung Disease (GOLD) 2017. </a:t>
            </a:r>
            <a:r>
              <a:rPr lang="en-US" sz="1100" dirty="0">
                <a:solidFill>
                  <a:srgbClr val="008FFA"/>
                </a:solidFill>
                <a:effectLst/>
              </a:rPr>
              <a:t>http://goldcopd.org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0D543-EE2A-4CD4-9DF0-F1658A0063BF}"/>
              </a:ext>
            </a:extLst>
          </p:cNvPr>
          <p:cNvSpPr/>
          <p:nvPr/>
        </p:nvSpPr>
        <p:spPr>
          <a:xfrm>
            <a:off x="1800225" y="2402712"/>
            <a:ext cx="4076700" cy="1620000"/>
          </a:xfrm>
          <a:prstGeom prst="rect">
            <a:avLst/>
          </a:prstGeom>
          <a:gradFill flip="none" rotWithShape="1">
            <a:gsLst>
              <a:gs pos="0">
                <a:srgbClr val="3FADFF"/>
              </a:gs>
              <a:gs pos="68000">
                <a:srgbClr val="0075C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CA100-955E-4805-B4E3-D88E72F292F4}"/>
              </a:ext>
            </a:extLst>
          </p:cNvPr>
          <p:cNvSpPr txBox="1"/>
          <p:nvPr/>
        </p:nvSpPr>
        <p:spPr>
          <a:xfrm>
            <a:off x="1800225" y="2678826"/>
            <a:ext cx="3663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Relieve symptoms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Improve exercise tolerance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Improve Health Status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101A1FB-DB3A-41E1-9887-178C847838D3}"/>
              </a:ext>
            </a:extLst>
          </p:cNvPr>
          <p:cNvSpPr/>
          <p:nvPr/>
        </p:nvSpPr>
        <p:spPr>
          <a:xfrm>
            <a:off x="6269354" y="2573565"/>
            <a:ext cx="586740" cy="1278294"/>
          </a:xfrm>
          <a:prstGeom prst="rightBrace">
            <a:avLst>
              <a:gd name="adj1" fmla="val 117424"/>
              <a:gd name="adj2" fmla="val 49624"/>
            </a:avLst>
          </a:prstGeom>
          <a:ln w="38100"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F16192-A0DC-4F71-B135-D286AF5A6B34}"/>
              </a:ext>
            </a:extLst>
          </p:cNvPr>
          <p:cNvSpPr/>
          <p:nvPr/>
        </p:nvSpPr>
        <p:spPr>
          <a:xfrm>
            <a:off x="6269354" y="4499462"/>
            <a:ext cx="586740" cy="1278294"/>
          </a:xfrm>
          <a:prstGeom prst="rightBrace">
            <a:avLst>
              <a:gd name="adj1" fmla="val 117424"/>
              <a:gd name="adj2" fmla="val 49624"/>
            </a:avLst>
          </a:prstGeom>
          <a:ln w="38100">
            <a:solidFill>
              <a:srgbClr val="FF993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69144E-B9B2-4963-B4BA-628B2306C056}"/>
              </a:ext>
            </a:extLst>
          </p:cNvPr>
          <p:cNvSpPr/>
          <p:nvPr/>
        </p:nvSpPr>
        <p:spPr>
          <a:xfrm>
            <a:off x="1800225" y="4328609"/>
            <a:ext cx="4076700" cy="1620000"/>
          </a:xfrm>
          <a:prstGeom prst="rect">
            <a:avLst/>
          </a:prstGeom>
          <a:gradFill flip="none" rotWithShape="1">
            <a:gsLst>
              <a:gs pos="0">
                <a:srgbClr val="3FADFF"/>
              </a:gs>
              <a:gs pos="68000">
                <a:srgbClr val="0075CC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DDC0F-A049-4C79-9828-7D0FD7D47E99}"/>
              </a:ext>
            </a:extLst>
          </p:cNvPr>
          <p:cNvSpPr txBox="1"/>
          <p:nvPr/>
        </p:nvSpPr>
        <p:spPr>
          <a:xfrm>
            <a:off x="1800224" y="4595039"/>
            <a:ext cx="4076700" cy="10800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Prevent disease progression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Prevent and treat exacerbation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Reduce mortality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4B431-1623-4D58-A844-50B411458FE3}"/>
              </a:ext>
            </a:extLst>
          </p:cNvPr>
          <p:cNvSpPr txBox="1"/>
          <p:nvPr/>
        </p:nvSpPr>
        <p:spPr>
          <a:xfrm>
            <a:off x="7048498" y="2951102"/>
            <a:ext cx="43529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FADFF"/>
                </a:solidFill>
              </a:rPr>
              <a:t>REDUCE SYMPTOMS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CF6AD-2079-4218-9BDC-B6D82ABD6EF0}"/>
              </a:ext>
            </a:extLst>
          </p:cNvPr>
          <p:cNvSpPr txBox="1"/>
          <p:nvPr/>
        </p:nvSpPr>
        <p:spPr>
          <a:xfrm>
            <a:off x="7048498" y="4876999"/>
            <a:ext cx="43529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FADFF"/>
                </a:solidFill>
              </a:rPr>
              <a:t>REDUCE RISK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222C1-2F20-4019-9D23-D04201D44B10}"/>
              </a:ext>
            </a:extLst>
          </p:cNvPr>
          <p:cNvSpPr/>
          <p:nvPr/>
        </p:nvSpPr>
        <p:spPr>
          <a:xfrm>
            <a:off x="3544661" y="1638997"/>
            <a:ext cx="616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0075CC"/>
                </a:solidFill>
              </a:rPr>
              <a:t>Goals of treatment of stable COPD</a:t>
            </a:r>
          </a:p>
        </p:txBody>
      </p:sp>
    </p:spTree>
    <p:extLst>
      <p:ext uri="{BB962C8B-B14F-4D97-AF65-F5344CB8AC3E}">
        <p14:creationId xmlns:p14="http://schemas.microsoft.com/office/powerpoint/2010/main" val="201208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RN Template">
      <a:dk1>
        <a:srgbClr val="FFFFFF"/>
      </a:dk1>
      <a:lt1>
        <a:srgbClr val="1F1F1F"/>
      </a:lt1>
      <a:dk2>
        <a:srgbClr val="FFFFFF"/>
      </a:dk2>
      <a:lt2>
        <a:srgbClr val="FFFFFF"/>
      </a:lt2>
      <a:accent1>
        <a:srgbClr val="0070C0"/>
      </a:accent1>
      <a:accent2>
        <a:srgbClr val="FF9900"/>
      </a:accent2>
      <a:accent3>
        <a:srgbClr val="575757"/>
      </a:accent3>
      <a:accent4>
        <a:srgbClr val="FF9900"/>
      </a:accent4>
      <a:accent5>
        <a:srgbClr val="5B9BD5"/>
      </a:accent5>
      <a:accent6>
        <a:srgbClr val="70AD47"/>
      </a:accent6>
      <a:hlink>
        <a:srgbClr val="003760"/>
      </a:hlink>
      <a:folHlink>
        <a:srgbClr val="003760"/>
      </a:folHlink>
    </a:clrScheme>
    <a:fontScheme name="CCR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626</Words>
  <Application>Microsoft Office PowerPoint</Application>
  <PresentationFormat>Widescreen</PresentationFormat>
  <Paragraphs>148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Arial Bold</vt:lpstr>
      <vt:lpstr>Calibri</vt:lpstr>
      <vt:lpstr>Helvetica Light</vt:lpstr>
      <vt:lpstr>Trebuchet MS</vt:lpstr>
      <vt:lpstr>Office Theme</vt:lpstr>
      <vt:lpstr>PowerPoint Presentation</vt:lpstr>
      <vt:lpstr>Scientific Planning Committee (SPC)</vt:lpstr>
      <vt:lpstr>Disclosure of Commercial Support</vt:lpstr>
      <vt:lpstr>Faculty/Presenter</vt:lpstr>
      <vt:lpstr>Faculty/Presenter Disclosure</vt:lpstr>
      <vt:lpstr>Mitigating Potential Bias</vt:lpstr>
      <vt:lpstr>Learning Objectives </vt:lpstr>
      <vt:lpstr>Patient Profile</vt:lpstr>
      <vt:lpstr>Goals of COPD Management</vt:lpstr>
      <vt:lpstr>Association of Disease Severity with the  Frequency and Severity of Exacerbations</vt:lpstr>
      <vt:lpstr>Mortality Increases with the  Frequency and Severity  of AECOPD</vt:lpstr>
      <vt:lpstr>Prevalence of Co-morbidities  in Canadian COPD Patients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Someone or other</dc:creator>
  <cp:lastModifiedBy>Brad Someone or other</cp:lastModifiedBy>
  <cp:revision>69</cp:revision>
  <dcterms:created xsi:type="dcterms:W3CDTF">2018-03-30T01:31:15Z</dcterms:created>
  <dcterms:modified xsi:type="dcterms:W3CDTF">2018-04-03T17:20:38Z</dcterms:modified>
</cp:coreProperties>
</file>