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6022" r:id="rId1"/>
  </p:sldMasterIdLst>
  <p:notesMasterIdLst>
    <p:notesMasterId r:id="rId17"/>
  </p:notesMasterIdLst>
  <p:handoutMasterIdLst>
    <p:handoutMasterId r:id="rId18"/>
  </p:handoutMasterIdLst>
  <p:sldIdLst>
    <p:sldId id="256" r:id="rId2"/>
    <p:sldId id="257" r:id="rId3"/>
    <p:sldId id="354" r:id="rId4"/>
    <p:sldId id="258" r:id="rId5"/>
    <p:sldId id="259" r:id="rId6"/>
    <p:sldId id="332" r:id="rId7"/>
    <p:sldId id="365" r:id="rId8"/>
    <p:sldId id="271" r:id="rId9"/>
    <p:sldId id="359" r:id="rId10"/>
    <p:sldId id="272" r:id="rId11"/>
    <p:sldId id="273" r:id="rId12"/>
    <p:sldId id="360" r:id="rId13"/>
    <p:sldId id="276" r:id="rId14"/>
    <p:sldId id="279" r:id="rId15"/>
    <p:sldId id="283"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Source Sans Pro" panose="020B0604020202020204" charset="0"/>
      <p:regular r:id="rId23"/>
      <p:bold r:id="rId24"/>
      <p:italic r:id="rId25"/>
      <p:boldItalic r:id="rId26"/>
    </p:embeddedFont>
    <p:embeddedFont>
      <p:font typeface="PT Serif" panose="020B060402020202020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01AB55-C019-3648-AD9A-BE22D502AD93}">
          <p14:sldIdLst>
            <p14:sldId id="256"/>
          </p14:sldIdLst>
        </p14:section>
        <p14:section name="Untitled Section" id="{C19E9C49-A0FF-004A-94DD-BF48372AF212}">
          <p14:sldIdLst>
            <p14:sldId id="257"/>
            <p14:sldId id="354"/>
            <p14:sldId id="258"/>
            <p14:sldId id="259"/>
            <p14:sldId id="332"/>
            <p14:sldId id="365"/>
            <p14:sldId id="271"/>
            <p14:sldId id="359"/>
            <p14:sldId id="272"/>
            <p14:sldId id="273"/>
            <p14:sldId id="360"/>
            <p14:sldId id="276"/>
            <p14:sldId id="279"/>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B3B"/>
    <a:srgbClr val="00619F"/>
    <a:srgbClr val="FBBA79"/>
    <a:srgbClr val="09A5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4"/>
    <p:restoredTop sz="94581"/>
  </p:normalViewPr>
  <p:slideViewPr>
    <p:cSldViewPr snapToGrid="0" snapToObjects="1">
      <p:cViewPr varScale="1">
        <p:scale>
          <a:sx n="104" d="100"/>
          <a:sy n="104" d="100"/>
        </p:scale>
        <p:origin x="1860" y="108"/>
      </p:cViewPr>
      <p:guideLst/>
    </p:cSldViewPr>
  </p:slideViewPr>
  <p:outlineViewPr>
    <p:cViewPr>
      <p:scale>
        <a:sx n="33" d="100"/>
        <a:sy n="33" d="100"/>
      </p:scale>
      <p:origin x="0" y="-66992"/>
    </p:cViewPr>
  </p:outlineViewPr>
  <p:notesTextViewPr>
    <p:cViewPr>
      <p:scale>
        <a:sx n="1" d="1"/>
        <a:sy n="1" d="1"/>
      </p:scale>
      <p:origin x="0" y="0"/>
    </p:cViewPr>
  </p:notesTextViewPr>
  <p:sorterViewPr>
    <p:cViewPr>
      <p:scale>
        <a:sx n="130" d="100"/>
        <a:sy n="130" d="100"/>
      </p:scale>
      <p:origin x="0" y="0"/>
    </p:cViewPr>
  </p:sorterViewPr>
  <p:notesViewPr>
    <p:cSldViewPr snapToGrid="0" snapToObjects="1">
      <p:cViewPr varScale="1">
        <p:scale>
          <a:sx n="101" d="100"/>
          <a:sy n="101" d="100"/>
        </p:scale>
        <p:origin x="147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007929-8D53-BD41-ABEA-0467751FC217}" type="datetimeFigureOut">
              <a:rPr lang="en-US" smtClean="0"/>
              <a:t>2/28/2018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B2217-3602-F544-BF05-E6F82DD1C068}"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426FF-3DD2-D94E-BD54-39234A942E0E}" type="datetimeFigureOut">
              <a:rPr lang="en-US" smtClean="0"/>
              <a:t>2/28/2018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688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origin, development and experience of creating my book, Hope Never Dies, has been a Life Changing, and Enlightening Experience for me: I have learned many</a:t>
            </a:r>
            <a:r>
              <a:rPr lang="en-US" baseline="0" dirty="0"/>
              <a:t> lessons from the people I interviewed, not only about the Integrative and Alternative Protocols they implemented, but about what’s truly important in life. The many patients and cancer specialists have helped me understand much about: how to live life with intention, about priorities, about what’s important, how to face fear, how to take control, and, in the cancer world, to not allow ‘nonsense and false rhetoric”, sometimes disguised as a flawed therapeutic approach, to be your guidepost. I have learned that personal transformation of any kind is possible, and sometimes transformation is more likely when we are faced with real adversity. I could talk to you for many hours about the “lessons learned” from the cancer patients and cancer specialists, I interviewed. My intent during this presentation is to inform you about things I have learned, collectively, from the remarkable patients and cancer specialists. (PAUSE) … Specifically: If you are dealing with a Cancer diagnosis, always remember: YOU ARE NOT A STATISTIC, YOU ARE AN INDIVIDUAL, AND THERE ARE MANY-MANY PEOPLE WHO HAVE BEATEN THE ODDS. PEOPLE WHO HAVE BEEN TOLD THEY ARE TERMINAL, AND WHO ARE THRIVING MANY-MANY YEARS LATER.  I HAVE PERSONALLY MET HUNDREDS OF THESE PEOPLE, ACROSS THE COUNTRY. AND, I AM HERE TO TELL YOU: THERE IS REAL HOPE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1</a:t>
            </a:fld>
            <a:endParaRPr lang="en-US"/>
          </a:p>
        </p:txBody>
      </p:sp>
    </p:spTree>
    <p:extLst>
      <p:ext uri="{BB962C8B-B14F-4D97-AF65-F5344CB8AC3E}">
        <p14:creationId xmlns:p14="http://schemas.microsoft.com/office/powerpoint/2010/main" val="7732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b="1" dirty="0"/>
              <a:t>IS</a:t>
            </a:r>
            <a:r>
              <a:rPr lang="en-US" sz="1400" b="1" baseline="0" dirty="0"/>
              <a:t> THERE A BETTER WAY, BESIDES “STANDARD OF CARE?”  IS THERE EVIDENCE THAT NON-STANDARD OF CARE CAN WORK, AND BE SAFE? NEED TO RECONSIDER THE BEST THERAPEUTIC APPROACHES </a:t>
            </a:r>
            <a:r>
              <a:rPr lang="is-IS" sz="1400" b="1" baseline="0" dirty="0"/>
              <a:t>…</a:t>
            </a:r>
            <a:endParaRPr lang="en-US" sz="1400"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5</a:t>
            </a:fld>
            <a:endParaRPr lang="en-US"/>
          </a:p>
        </p:txBody>
      </p:sp>
    </p:spTree>
    <p:extLst>
      <p:ext uri="{BB962C8B-B14F-4D97-AF65-F5344CB8AC3E}">
        <p14:creationId xmlns:p14="http://schemas.microsoft.com/office/powerpoint/2010/main" val="102225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9807-4228-45E5-BB1D-B3BE2160180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D7103DB5-9E6E-4CAB-98A2-3E31B0CE7A9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1FD7B33-926C-49B0-BCF2-96F6D9570F6D}"/>
              </a:ext>
            </a:extLst>
          </p:cNvPr>
          <p:cNvSpPr>
            <a:spLocks noGrp="1"/>
          </p:cNvSpPr>
          <p:nvPr>
            <p:ph type="dt" sz="half" idx="10"/>
          </p:nvPr>
        </p:nvSpPr>
        <p:spPr/>
        <p:txBody>
          <a:bodyPr/>
          <a:lstStyle/>
          <a:p>
            <a:fld id="{B58B5D9B-4305-BE43-AB3E-5CF1E16C8DCD}" type="datetimeFigureOut">
              <a:rPr lang="en-US" smtClean="0"/>
              <a:t>2/28/2018</a:t>
            </a:fld>
            <a:endParaRPr lang="en-US"/>
          </a:p>
        </p:txBody>
      </p:sp>
      <p:sp>
        <p:nvSpPr>
          <p:cNvPr id="5" name="Footer Placeholder 4">
            <a:extLst>
              <a:ext uri="{FF2B5EF4-FFF2-40B4-BE49-F238E27FC236}">
                <a16:creationId xmlns:a16="http://schemas.microsoft.com/office/drawing/2014/main" id="{EC8ABFE0-C876-4D23-80BA-8AF6ADD37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A920C-6B8A-4B28-94AE-288E983D5DBE}"/>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6911525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936A-7CF7-4E30-80C7-1557651B8D7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86467AB-A012-41E7-A84A-CD7EBDE2C3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CD9C6FB-C598-45ED-9AB3-C291FC00CA1C}"/>
              </a:ext>
            </a:extLst>
          </p:cNvPr>
          <p:cNvSpPr>
            <a:spLocks noGrp="1"/>
          </p:cNvSpPr>
          <p:nvPr>
            <p:ph type="dt" sz="half" idx="10"/>
          </p:nvPr>
        </p:nvSpPr>
        <p:spPr/>
        <p:txBody>
          <a:bodyPr/>
          <a:lstStyle/>
          <a:p>
            <a:fld id="{B58B5D9B-4305-BE43-AB3E-5CF1E16C8DCD}" type="datetimeFigureOut">
              <a:rPr lang="en-US" smtClean="0"/>
              <a:t>2/28/2018</a:t>
            </a:fld>
            <a:endParaRPr lang="en-US"/>
          </a:p>
        </p:txBody>
      </p:sp>
      <p:sp>
        <p:nvSpPr>
          <p:cNvPr id="5" name="Footer Placeholder 4">
            <a:extLst>
              <a:ext uri="{FF2B5EF4-FFF2-40B4-BE49-F238E27FC236}">
                <a16:creationId xmlns:a16="http://schemas.microsoft.com/office/drawing/2014/main" id="{A2C8C917-D40E-4B2F-964C-01B1BC48E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3D81-C688-4DCB-8B57-34736413DD7F}"/>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6602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7091E1-B341-4B40-8023-3EAE450ADE31}"/>
              </a:ext>
            </a:extLst>
          </p:cNvPr>
          <p:cNvSpPr>
            <a:spLocks noGrp="1"/>
          </p:cNvSpPr>
          <p:nvPr>
            <p:ph type="title" orient="vert"/>
          </p:nvPr>
        </p:nvSpPr>
        <p:spPr>
          <a:xfrm>
            <a:off x="6543675" y="1676399"/>
            <a:ext cx="1971675" cy="4633914"/>
          </a:xfrm>
        </p:spPr>
        <p:txBody>
          <a:bodyPr vert="eaVert"/>
          <a:lstStyle>
            <a:lvl1pPr>
              <a:defRPr>
                <a:solidFill>
                  <a:srgbClr val="F99B3B"/>
                </a:solidFill>
              </a:defRPr>
            </a:lvl1pPr>
          </a:lstStyle>
          <a:p>
            <a:r>
              <a:rPr lang="en-US" dirty="0"/>
              <a:t>Click to edit Master title style</a:t>
            </a:r>
            <a:endParaRPr lang="en-AU" dirty="0"/>
          </a:p>
        </p:txBody>
      </p:sp>
      <p:sp>
        <p:nvSpPr>
          <p:cNvPr id="3" name="Vertical Text Placeholder 2">
            <a:extLst>
              <a:ext uri="{FF2B5EF4-FFF2-40B4-BE49-F238E27FC236}">
                <a16:creationId xmlns:a16="http://schemas.microsoft.com/office/drawing/2014/main" id="{503D1207-527A-473A-B367-F98F225A989A}"/>
              </a:ext>
            </a:extLst>
          </p:cNvPr>
          <p:cNvSpPr>
            <a:spLocks noGrp="1"/>
          </p:cNvSpPr>
          <p:nvPr>
            <p:ph type="body" orient="vert" idx="1"/>
          </p:nvPr>
        </p:nvSpPr>
        <p:spPr>
          <a:xfrm>
            <a:off x="628650" y="1676399"/>
            <a:ext cx="5800725" cy="4633913"/>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57986411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DF36-FE75-41FB-B662-80FE8AE64DA6}"/>
              </a:ext>
            </a:extLst>
          </p:cNvPr>
          <p:cNvSpPr>
            <a:spLocks noGrp="1"/>
          </p:cNvSpPr>
          <p:nvPr>
            <p:ph type="title" hasCustomPrompt="1"/>
          </p:nvPr>
        </p:nvSpPr>
        <p:spPr>
          <a:xfrm>
            <a:off x="628650" y="432262"/>
            <a:ext cx="7886700" cy="698269"/>
          </a:xfrm>
        </p:spPr>
        <p:txBody>
          <a:bodyPr/>
          <a:lstStyle>
            <a:lvl1pPr>
              <a:defRPr>
                <a:solidFill>
                  <a:schemeClr val="bg1"/>
                </a:solidFill>
                <a:latin typeface="PT Serif" panose="020A0603040505020204" pitchFamily="18" charset="0"/>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37BAE151-F021-4643-934F-003112B6A94B}"/>
              </a:ext>
            </a:extLst>
          </p:cNvPr>
          <p:cNvSpPr>
            <a:spLocks noGrp="1"/>
          </p:cNvSpPr>
          <p:nvPr>
            <p:ph idx="1"/>
          </p:nvPr>
        </p:nvSpPr>
        <p:spPr/>
        <p:txBody>
          <a:bodyPr>
            <a:noAutofit/>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79569FC-6EBE-48B9-8D86-60B67BF1B73C}"/>
              </a:ext>
            </a:extLst>
          </p:cNvPr>
          <p:cNvSpPr>
            <a:spLocks noGrp="1"/>
          </p:cNvSpPr>
          <p:nvPr>
            <p:ph type="dt" sz="half" idx="10"/>
          </p:nvPr>
        </p:nvSpPr>
        <p:spPr/>
        <p:txBody>
          <a:bodyPr/>
          <a:lstStyle/>
          <a:p>
            <a:fld id="{B58B5D9B-4305-BE43-AB3E-5CF1E16C8DCD}" type="datetimeFigureOut">
              <a:rPr lang="en-US" smtClean="0"/>
              <a:t>2/28/2018</a:t>
            </a:fld>
            <a:endParaRPr lang="en-US"/>
          </a:p>
        </p:txBody>
      </p:sp>
      <p:sp>
        <p:nvSpPr>
          <p:cNvPr id="5" name="Footer Placeholder 4">
            <a:extLst>
              <a:ext uri="{FF2B5EF4-FFF2-40B4-BE49-F238E27FC236}">
                <a16:creationId xmlns:a16="http://schemas.microsoft.com/office/drawing/2014/main" id="{A463CA71-C2C2-4D8F-9338-FB31348B4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D3C57-9D76-470E-9804-8867B1453F67}"/>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51097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9943-B29B-427A-8119-FB71999603A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398D7B6-540E-4FE3-A3C9-14884AA6490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AD6B9F-DA12-4E2D-831C-C5B8C6668A12}"/>
              </a:ext>
            </a:extLst>
          </p:cNvPr>
          <p:cNvSpPr>
            <a:spLocks noGrp="1"/>
          </p:cNvSpPr>
          <p:nvPr>
            <p:ph type="dt" sz="half" idx="10"/>
          </p:nvPr>
        </p:nvSpPr>
        <p:spPr/>
        <p:txBody>
          <a:bodyPr/>
          <a:lstStyle/>
          <a:p>
            <a:fld id="{B58B5D9B-4305-BE43-AB3E-5CF1E16C8DCD}" type="datetimeFigureOut">
              <a:rPr lang="en-US" smtClean="0"/>
              <a:t>2/28/2018</a:t>
            </a:fld>
            <a:endParaRPr lang="en-US"/>
          </a:p>
        </p:txBody>
      </p:sp>
      <p:sp>
        <p:nvSpPr>
          <p:cNvPr id="5" name="Footer Placeholder 4">
            <a:extLst>
              <a:ext uri="{FF2B5EF4-FFF2-40B4-BE49-F238E27FC236}">
                <a16:creationId xmlns:a16="http://schemas.microsoft.com/office/drawing/2014/main" id="{8B64D242-B2FC-4A37-93E9-14AAB727F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8E5BE-EB40-4DB3-BB77-A636D0446951}"/>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2668224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04D4-0232-4370-9551-9C8AF36EBC9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6114464-F85E-4B1A-B396-6984EE68C91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890E823-EED4-4065-8CE0-68DA24EF63A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EB4A86A-238C-4931-8EA3-B895AB9FEF75}"/>
              </a:ext>
            </a:extLst>
          </p:cNvPr>
          <p:cNvSpPr>
            <a:spLocks noGrp="1"/>
          </p:cNvSpPr>
          <p:nvPr>
            <p:ph type="dt" sz="half" idx="10"/>
          </p:nvPr>
        </p:nvSpPr>
        <p:spPr/>
        <p:txBody>
          <a:bodyPr/>
          <a:lstStyle/>
          <a:p>
            <a:fld id="{B58B5D9B-4305-BE43-AB3E-5CF1E16C8DCD}" type="datetimeFigureOut">
              <a:rPr lang="en-US" smtClean="0"/>
              <a:t>2/28/2018</a:t>
            </a:fld>
            <a:endParaRPr lang="en-US"/>
          </a:p>
        </p:txBody>
      </p:sp>
      <p:sp>
        <p:nvSpPr>
          <p:cNvPr id="6" name="Footer Placeholder 5">
            <a:extLst>
              <a:ext uri="{FF2B5EF4-FFF2-40B4-BE49-F238E27FC236}">
                <a16:creationId xmlns:a16="http://schemas.microsoft.com/office/drawing/2014/main" id="{E22DEB89-24B3-4A10-B2AC-AC2766C24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3C803-DC17-4894-94AA-8746FEAC89A4}"/>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427986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BAFB-BFEB-439E-BE4A-4F6859292D4C}"/>
              </a:ext>
            </a:extLst>
          </p:cNvPr>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37F6F34-B1E1-4EF6-981E-DDA0D2E815A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040FE73-6DE9-43F6-AF81-A1CDC7206CB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B76777F-A51D-4C34-BBB4-32C34B28AA4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93D616E-91B5-46DC-8856-8FDB7B660D9B}"/>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42658F7-D898-48BD-9B89-91E690C9025F}"/>
              </a:ext>
            </a:extLst>
          </p:cNvPr>
          <p:cNvSpPr>
            <a:spLocks noGrp="1"/>
          </p:cNvSpPr>
          <p:nvPr>
            <p:ph type="dt" sz="half" idx="10"/>
          </p:nvPr>
        </p:nvSpPr>
        <p:spPr/>
        <p:txBody>
          <a:bodyPr/>
          <a:lstStyle/>
          <a:p>
            <a:fld id="{B58B5D9B-4305-BE43-AB3E-5CF1E16C8DCD}" type="datetimeFigureOut">
              <a:rPr lang="en-US" smtClean="0"/>
              <a:t>2/28/2018</a:t>
            </a:fld>
            <a:endParaRPr lang="en-US"/>
          </a:p>
        </p:txBody>
      </p:sp>
      <p:sp>
        <p:nvSpPr>
          <p:cNvPr id="8" name="Footer Placeholder 7">
            <a:extLst>
              <a:ext uri="{FF2B5EF4-FFF2-40B4-BE49-F238E27FC236}">
                <a16:creationId xmlns:a16="http://schemas.microsoft.com/office/drawing/2014/main" id="{EC2B738F-E1DB-430F-A8D0-AC7CB3923B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8FC75-0186-44FC-B82A-9DA4967256CC}"/>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477164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AA0C-ADEC-453A-A792-3B2AF8176E1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30CBB6E-B0B3-4A86-B57C-E2372DC16FA5}"/>
              </a:ext>
            </a:extLst>
          </p:cNvPr>
          <p:cNvSpPr>
            <a:spLocks noGrp="1"/>
          </p:cNvSpPr>
          <p:nvPr>
            <p:ph type="dt" sz="half" idx="10"/>
          </p:nvPr>
        </p:nvSpPr>
        <p:spPr/>
        <p:txBody>
          <a:bodyPr/>
          <a:lstStyle/>
          <a:p>
            <a:fld id="{B58B5D9B-4305-BE43-AB3E-5CF1E16C8DCD}" type="datetimeFigureOut">
              <a:rPr lang="en-US" smtClean="0"/>
              <a:t>2/28/2018</a:t>
            </a:fld>
            <a:endParaRPr lang="en-US"/>
          </a:p>
        </p:txBody>
      </p:sp>
      <p:sp>
        <p:nvSpPr>
          <p:cNvPr id="4" name="Footer Placeholder 3">
            <a:extLst>
              <a:ext uri="{FF2B5EF4-FFF2-40B4-BE49-F238E27FC236}">
                <a16:creationId xmlns:a16="http://schemas.microsoft.com/office/drawing/2014/main" id="{5520B7D4-8775-413F-854F-350DACC358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94DF2E-1ED1-489D-80F5-172C253B59E5}"/>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2311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BDB3A-6B40-43C1-B1DF-1A1B0BABC195}"/>
              </a:ext>
            </a:extLst>
          </p:cNvPr>
          <p:cNvSpPr>
            <a:spLocks noGrp="1"/>
          </p:cNvSpPr>
          <p:nvPr>
            <p:ph type="dt" sz="half" idx="10"/>
          </p:nvPr>
        </p:nvSpPr>
        <p:spPr/>
        <p:txBody>
          <a:bodyPr/>
          <a:lstStyle/>
          <a:p>
            <a:fld id="{B58B5D9B-4305-BE43-AB3E-5CF1E16C8DCD}" type="datetimeFigureOut">
              <a:rPr lang="en-US" smtClean="0"/>
              <a:t>2/28/2018</a:t>
            </a:fld>
            <a:endParaRPr lang="en-US"/>
          </a:p>
        </p:txBody>
      </p:sp>
      <p:sp>
        <p:nvSpPr>
          <p:cNvPr id="3" name="Footer Placeholder 2">
            <a:extLst>
              <a:ext uri="{FF2B5EF4-FFF2-40B4-BE49-F238E27FC236}">
                <a16:creationId xmlns:a16="http://schemas.microsoft.com/office/drawing/2014/main" id="{220705A7-FBBD-496F-BBFE-EBC3007EA2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47C74-9526-4548-BBF2-828E39192501}"/>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6506655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A03CF-4EC8-4452-A22D-E8D93B641625}"/>
              </a:ext>
            </a:extLst>
          </p:cNvPr>
          <p:cNvSpPr>
            <a:spLocks noGrp="1"/>
          </p:cNvSpPr>
          <p:nvPr>
            <p:ph type="title"/>
          </p:nvPr>
        </p:nvSpPr>
        <p:spPr>
          <a:xfrm>
            <a:off x="629841" y="1790700"/>
            <a:ext cx="2949178" cy="828673"/>
          </a:xfrm>
        </p:spPr>
        <p:txBody>
          <a:bodyPr anchor="b"/>
          <a:lstStyle>
            <a:lvl1pPr>
              <a:defRPr sz="2400">
                <a:solidFill>
                  <a:srgbClr val="F99B3B"/>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7AFD6424-D23F-448C-9C81-5B22AFB8D2C3}"/>
              </a:ext>
            </a:extLst>
          </p:cNvPr>
          <p:cNvSpPr>
            <a:spLocks noGrp="1"/>
          </p:cNvSpPr>
          <p:nvPr>
            <p:ph idx="1"/>
          </p:nvPr>
        </p:nvSpPr>
        <p:spPr>
          <a:xfrm>
            <a:off x="3887391" y="1790700"/>
            <a:ext cx="4629150" cy="40703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F241596-83AE-4BAC-8D73-6837ACD089ED}"/>
              </a:ext>
            </a:extLst>
          </p:cNvPr>
          <p:cNvSpPr>
            <a:spLocks noGrp="1"/>
          </p:cNvSpPr>
          <p:nvPr>
            <p:ph type="body" sz="half" idx="2"/>
          </p:nvPr>
        </p:nvSpPr>
        <p:spPr>
          <a:xfrm>
            <a:off x="629841" y="2619374"/>
            <a:ext cx="2949178" cy="324961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64C5D9A-467C-4564-AF36-6D2A96BB85DF}"/>
              </a:ext>
            </a:extLst>
          </p:cNvPr>
          <p:cNvSpPr>
            <a:spLocks noGrp="1"/>
          </p:cNvSpPr>
          <p:nvPr>
            <p:ph type="dt" sz="half" idx="10"/>
          </p:nvPr>
        </p:nvSpPr>
        <p:spPr/>
        <p:txBody>
          <a:bodyPr/>
          <a:lstStyle/>
          <a:p>
            <a:fld id="{B58B5D9B-4305-BE43-AB3E-5CF1E16C8DCD}" type="datetimeFigureOut">
              <a:rPr lang="en-US" smtClean="0"/>
              <a:t>2/28/2018</a:t>
            </a:fld>
            <a:endParaRPr lang="en-US"/>
          </a:p>
        </p:txBody>
      </p:sp>
      <p:sp>
        <p:nvSpPr>
          <p:cNvPr id="6" name="Footer Placeholder 5">
            <a:extLst>
              <a:ext uri="{FF2B5EF4-FFF2-40B4-BE49-F238E27FC236}">
                <a16:creationId xmlns:a16="http://schemas.microsoft.com/office/drawing/2014/main" id="{C1A61E85-B363-4D2E-8222-12AFE32BF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D0BA6-E789-4F7E-8BF5-5F2185E65E9B}"/>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64867344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0992-6195-428E-AF13-F0150DC1590C}"/>
              </a:ext>
            </a:extLst>
          </p:cNvPr>
          <p:cNvSpPr>
            <a:spLocks noGrp="1"/>
          </p:cNvSpPr>
          <p:nvPr>
            <p:ph type="title"/>
          </p:nvPr>
        </p:nvSpPr>
        <p:spPr>
          <a:xfrm>
            <a:off x="629841" y="2057400"/>
            <a:ext cx="2949178" cy="904874"/>
          </a:xfrm>
        </p:spPr>
        <p:txBody>
          <a:bodyPr anchor="b"/>
          <a:lstStyle>
            <a:lvl1pPr>
              <a:defRPr sz="2400">
                <a:solidFill>
                  <a:srgbClr val="F99B3B"/>
                </a:solidFill>
              </a:defRPr>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F93D6A4E-39FA-4E1F-B70C-5A509353873B}"/>
              </a:ext>
            </a:extLst>
          </p:cNvPr>
          <p:cNvSpPr>
            <a:spLocks noGrp="1"/>
          </p:cNvSpPr>
          <p:nvPr>
            <p:ph type="pic" idx="1"/>
          </p:nvPr>
        </p:nvSpPr>
        <p:spPr>
          <a:xfrm>
            <a:off x="3887391" y="2057400"/>
            <a:ext cx="4629150" cy="38036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4" name="Text Placeholder 3">
            <a:extLst>
              <a:ext uri="{FF2B5EF4-FFF2-40B4-BE49-F238E27FC236}">
                <a16:creationId xmlns:a16="http://schemas.microsoft.com/office/drawing/2014/main" id="{4C226463-F724-42E7-AFAC-B733AA649F98}"/>
              </a:ext>
            </a:extLst>
          </p:cNvPr>
          <p:cNvSpPr>
            <a:spLocks noGrp="1"/>
          </p:cNvSpPr>
          <p:nvPr>
            <p:ph type="body" sz="half" idx="2"/>
          </p:nvPr>
        </p:nvSpPr>
        <p:spPr>
          <a:xfrm>
            <a:off x="629841" y="2962274"/>
            <a:ext cx="2949178" cy="290671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a:extLst>
              <a:ext uri="{FF2B5EF4-FFF2-40B4-BE49-F238E27FC236}">
                <a16:creationId xmlns:a16="http://schemas.microsoft.com/office/drawing/2014/main" id="{A33BBEA7-86C2-486A-8AAA-A78506BF9078}"/>
              </a:ext>
            </a:extLst>
          </p:cNvPr>
          <p:cNvSpPr>
            <a:spLocks noGrp="1"/>
          </p:cNvSpPr>
          <p:nvPr>
            <p:ph type="dt" sz="half" idx="10"/>
          </p:nvPr>
        </p:nvSpPr>
        <p:spPr/>
        <p:txBody>
          <a:bodyPr/>
          <a:lstStyle/>
          <a:p>
            <a:fld id="{B58B5D9B-4305-BE43-AB3E-5CF1E16C8DCD}" type="datetimeFigureOut">
              <a:rPr lang="en-US" smtClean="0"/>
              <a:t>2/28/2018</a:t>
            </a:fld>
            <a:endParaRPr lang="en-US"/>
          </a:p>
        </p:txBody>
      </p:sp>
      <p:sp>
        <p:nvSpPr>
          <p:cNvPr id="6" name="Footer Placeholder 5">
            <a:extLst>
              <a:ext uri="{FF2B5EF4-FFF2-40B4-BE49-F238E27FC236}">
                <a16:creationId xmlns:a16="http://schemas.microsoft.com/office/drawing/2014/main" id="{F7052BEA-377D-4047-B8A8-53D05314E6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E6CCF-09B2-4FE3-915B-62AD8CB8D028}"/>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60357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E466E2-942D-4858-973A-A8EF09871270}"/>
              </a:ext>
            </a:extLst>
          </p:cNvPr>
          <p:cNvSpPr/>
          <p:nvPr userDrawn="1"/>
        </p:nvSpPr>
        <p:spPr>
          <a:xfrm>
            <a:off x="0" y="0"/>
            <a:ext cx="9144000" cy="1277115"/>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9341F1E9-31FD-4F44-9931-A760FD18FBE0}"/>
              </a:ext>
            </a:extLst>
          </p:cNvPr>
          <p:cNvSpPr/>
          <p:nvPr userDrawn="1"/>
        </p:nvSpPr>
        <p:spPr>
          <a:xfrm>
            <a:off x="0" y="1277115"/>
            <a:ext cx="9144000" cy="152674"/>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1D3E1E97-A5B0-4996-9334-E02BE4141AAD}"/>
              </a:ext>
            </a:extLst>
          </p:cNvPr>
          <p:cNvSpPr/>
          <p:nvPr userDrawn="1"/>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Placeholder 1">
            <a:extLst>
              <a:ext uri="{FF2B5EF4-FFF2-40B4-BE49-F238E27FC236}">
                <a16:creationId xmlns:a16="http://schemas.microsoft.com/office/drawing/2014/main" id="{CB9C779B-3918-40FC-9B2F-846692FC94DB}"/>
              </a:ext>
            </a:extLst>
          </p:cNvPr>
          <p:cNvSpPr>
            <a:spLocks noGrp="1"/>
          </p:cNvSpPr>
          <p:nvPr>
            <p:ph type="title"/>
          </p:nvPr>
        </p:nvSpPr>
        <p:spPr>
          <a:xfrm>
            <a:off x="628650" y="132362"/>
            <a:ext cx="78867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9F7B81D9-04AA-4463-B9A2-B9797FC77219}"/>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13A1ED5-B749-46BD-8D7E-DBA47108397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8B5D9B-4305-BE43-AB3E-5CF1E16C8DCD}" type="datetimeFigureOut">
              <a:rPr lang="en-US" smtClean="0"/>
              <a:t>2/28/2018</a:t>
            </a:fld>
            <a:endParaRPr lang="en-US"/>
          </a:p>
        </p:txBody>
      </p:sp>
      <p:sp>
        <p:nvSpPr>
          <p:cNvPr id="5" name="Footer Placeholder 4">
            <a:extLst>
              <a:ext uri="{FF2B5EF4-FFF2-40B4-BE49-F238E27FC236}">
                <a16:creationId xmlns:a16="http://schemas.microsoft.com/office/drawing/2014/main" id="{E5E5F925-1AFA-459A-8332-9E627A7E4A6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471AA0-269F-43F6-9A9D-F89200CC16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018407-3641-814C-89B2-4F7A71201798}" type="slidenum">
              <a:rPr lang="en-US" smtClean="0"/>
              <a:t>‹#›</a:t>
            </a:fld>
            <a:endParaRPr lang="en-US"/>
          </a:p>
        </p:txBody>
      </p:sp>
      <p:sp>
        <p:nvSpPr>
          <p:cNvPr id="10" name="Rectangle 9">
            <a:extLst>
              <a:ext uri="{FF2B5EF4-FFF2-40B4-BE49-F238E27FC236}">
                <a16:creationId xmlns:a16="http://schemas.microsoft.com/office/drawing/2014/main" id="{C077D0D8-1DDD-4C5E-AFFC-03B9107DA140}"/>
              </a:ext>
            </a:extLst>
          </p:cNvPr>
          <p:cNvSpPr/>
          <p:nvPr userDrawn="1"/>
        </p:nvSpPr>
        <p:spPr>
          <a:xfrm>
            <a:off x="0" y="6523720"/>
            <a:ext cx="9144000" cy="88733"/>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C81B2E69-56AF-4CB6-B67E-C2E21CAB1932}"/>
              </a:ext>
            </a:extLst>
          </p:cNvPr>
          <p:cNvSpPr/>
          <p:nvPr userDrawn="1"/>
        </p:nvSpPr>
        <p:spPr>
          <a:xfrm>
            <a:off x="0" y="6596936"/>
            <a:ext cx="9144000" cy="261064"/>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AD7B29ED-832D-4883-94B4-C83F96AE67DD}"/>
              </a:ext>
            </a:extLst>
          </p:cNvPr>
          <p:cNvSpPr/>
          <p:nvPr userDrawn="1"/>
        </p:nvSpPr>
        <p:spPr>
          <a:xfrm>
            <a:off x="4572000" y="6822341"/>
            <a:ext cx="4572000" cy="46800"/>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170184158"/>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 id="2147486027" r:id="rId5"/>
    <p:sldLayoutId id="2147486028" r:id="rId6"/>
    <p:sldLayoutId id="2147486029" r:id="rId7"/>
    <p:sldLayoutId id="2147486030" r:id="rId8"/>
    <p:sldLayoutId id="2147486031" r:id="rId9"/>
    <p:sldLayoutId id="2147486032" r:id="rId10"/>
    <p:sldLayoutId id="2147486033" r:id="rId11"/>
  </p:sldLayoutIdLst>
  <p:txStyles>
    <p:title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60402020202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60402020202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60402020202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60402020202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60402020202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BE8FAE-EB13-4703-940D-F06BD51D2564}"/>
              </a:ext>
            </a:extLst>
          </p:cNvPr>
          <p:cNvSpPr/>
          <p:nvPr/>
        </p:nvSpPr>
        <p:spPr>
          <a:xfrm>
            <a:off x="0" y="6267635"/>
            <a:ext cx="9144000" cy="59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251209" y="502419"/>
            <a:ext cx="8591340" cy="2497958"/>
          </a:xfrm>
        </p:spPr>
        <p:txBody>
          <a:bodyPr>
            <a:normAutofit/>
          </a:bodyPr>
          <a:lstStyle/>
          <a:p>
            <a:r>
              <a:rPr lang="en-US" sz="3300" i="1" dirty="0"/>
              <a:t>COMPELLING LESSONS LEARNED, FROM:</a:t>
            </a:r>
            <a:br>
              <a:rPr lang="en-US" sz="3000" i="1" dirty="0"/>
            </a:br>
            <a:r>
              <a:rPr lang="en-US" sz="3000" i="1" dirty="0"/>
              <a:t> </a:t>
            </a:r>
            <a:br>
              <a:rPr lang="en-US" b="1" i="1" dirty="0"/>
            </a:br>
            <a:r>
              <a:rPr lang="en-US" b="1" i="1" dirty="0"/>
              <a:t>“</a:t>
            </a:r>
            <a:r>
              <a:rPr lang="en-US" b="1" i="1" u="sng" dirty="0"/>
              <a:t>Hope Never Dies</a:t>
            </a:r>
            <a:r>
              <a:rPr lang="en-US" b="1" i="1" dirty="0"/>
              <a:t>”</a:t>
            </a:r>
          </a:p>
        </p:txBody>
      </p:sp>
      <p:sp>
        <p:nvSpPr>
          <p:cNvPr id="3" name="Subtitle 2"/>
          <p:cNvSpPr>
            <a:spLocks noGrp="1"/>
          </p:cNvSpPr>
          <p:nvPr>
            <p:ph type="subTitle" idx="1"/>
          </p:nvPr>
        </p:nvSpPr>
        <p:spPr>
          <a:xfrm>
            <a:off x="276331" y="4742349"/>
            <a:ext cx="8591339" cy="1412543"/>
          </a:xfrm>
        </p:spPr>
        <p:txBody>
          <a:bodyPr>
            <a:normAutofit lnSpcReduction="10000"/>
          </a:bodyPr>
          <a:lstStyle/>
          <a:p>
            <a:r>
              <a:rPr lang="en-US" sz="2800" b="1" dirty="0">
                <a:latin typeface="Source Sans Pro" panose="020B0503030403020204" pitchFamily="34" charset="0"/>
                <a:ea typeface="Source Sans Pro" panose="020B0503030403020204" pitchFamily="34" charset="0"/>
              </a:rPr>
              <a:t>By Rick Shapiro, B.A., J.D., </a:t>
            </a:r>
            <a:br>
              <a:rPr lang="en-US" sz="2600" b="1" dirty="0">
                <a:latin typeface="Source Sans Pro" panose="020B0503030403020204" pitchFamily="34" charset="0"/>
                <a:ea typeface="Source Sans Pro" panose="020B0503030403020204" pitchFamily="34" charset="0"/>
              </a:rPr>
            </a:br>
            <a:r>
              <a:rPr lang="en-US" sz="2400" b="1" dirty="0">
                <a:latin typeface="Source Sans Pro" panose="020B0503030403020204" pitchFamily="34" charset="0"/>
                <a:ea typeface="Source Sans Pro" panose="020B0503030403020204" pitchFamily="34" charset="0"/>
              </a:rPr>
              <a:t>Author and Cancer Coach</a:t>
            </a:r>
            <a:br>
              <a:rPr lang="en-US" sz="2000" b="1" dirty="0">
                <a:latin typeface="Source Sans Pro" panose="020B0503030403020204" pitchFamily="34" charset="0"/>
                <a:ea typeface="Source Sans Pro" panose="020B0503030403020204" pitchFamily="34" charset="0"/>
              </a:rPr>
            </a:br>
            <a:endParaRPr lang="en-US" sz="2000" b="1" dirty="0">
              <a:latin typeface="Source Sans Pro" panose="020B0503030403020204" pitchFamily="34" charset="0"/>
              <a:ea typeface="Source Sans Pro" panose="020B0503030403020204" pitchFamily="34" charset="0"/>
            </a:endParaRPr>
          </a:p>
          <a:p>
            <a:r>
              <a:rPr lang="en-US" sz="2000" b="1" dirty="0">
                <a:solidFill>
                  <a:srgbClr val="F99B3B"/>
                </a:solidFill>
                <a:latin typeface="Source Sans Pro" panose="020B0503030403020204" pitchFamily="34" charset="0"/>
                <a:ea typeface="Source Sans Pro" panose="020B0503030403020204" pitchFamily="34" charset="0"/>
              </a:rPr>
              <a:t>RickShapiro16@gmail.com</a:t>
            </a:r>
          </a:p>
        </p:txBody>
      </p:sp>
      <p:sp>
        <p:nvSpPr>
          <p:cNvPr id="6" name="Rectangle 5">
            <a:extLst>
              <a:ext uri="{FF2B5EF4-FFF2-40B4-BE49-F238E27FC236}">
                <a16:creationId xmlns:a16="http://schemas.microsoft.com/office/drawing/2014/main" id="{0C067B40-79AA-422C-A73D-C89E2EB4B09A}"/>
              </a:ext>
            </a:extLst>
          </p:cNvPr>
          <p:cNvSpPr/>
          <p:nvPr/>
        </p:nvSpPr>
        <p:spPr>
          <a:xfrm>
            <a:off x="4572000" y="6790740"/>
            <a:ext cx="4572000" cy="72000"/>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AA41C977-FBCC-456F-AD35-EBBB16912B9B}"/>
              </a:ext>
            </a:extLst>
          </p:cNvPr>
          <p:cNvSpPr/>
          <p:nvPr/>
        </p:nvSpPr>
        <p:spPr>
          <a:xfrm>
            <a:off x="115410" y="6378035"/>
            <a:ext cx="8966446" cy="276999"/>
          </a:xfrm>
          <a:prstGeom prst="rect">
            <a:avLst/>
          </a:prstGeom>
        </p:spPr>
        <p:txBody>
          <a:bodyPr wrap="square">
            <a:spAutoFit/>
          </a:bodyPr>
          <a:lstStyle/>
          <a:p>
            <a:pPr algn="ctr"/>
            <a:r>
              <a:rPr lang="en-US" sz="1200" dirty="0">
                <a:solidFill>
                  <a:srgbClr val="00619F"/>
                </a:solidFill>
                <a:latin typeface="Source Sans Pro" panose="020B0503030403020204" pitchFamily="34" charset="0"/>
                <a:ea typeface="Source Sans Pro" panose="020B0503030403020204" pitchFamily="34" charset="0"/>
              </a:rPr>
              <a:t>Copyright © 2018, Rick Shapiro, Innovative Healing Press, LLC, All Rights Reserved</a:t>
            </a:r>
          </a:p>
        </p:txBody>
      </p:sp>
      <p:sp>
        <p:nvSpPr>
          <p:cNvPr id="8" name="Rectangle 7">
            <a:extLst>
              <a:ext uri="{FF2B5EF4-FFF2-40B4-BE49-F238E27FC236}">
                <a16:creationId xmlns:a16="http://schemas.microsoft.com/office/drawing/2014/main" id="{2D329626-2499-4175-9844-EC5B6D2CF011}"/>
              </a:ext>
            </a:extLst>
          </p:cNvPr>
          <p:cNvSpPr/>
          <p:nvPr/>
        </p:nvSpPr>
        <p:spPr>
          <a:xfrm>
            <a:off x="0" y="9235"/>
            <a:ext cx="9144000" cy="4006024"/>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68FC5A4F-4A94-4A80-B77C-B53B18A60FDF}"/>
              </a:ext>
            </a:extLst>
          </p:cNvPr>
          <p:cNvSpPr/>
          <p:nvPr/>
        </p:nvSpPr>
        <p:spPr>
          <a:xfrm>
            <a:off x="0" y="4006023"/>
            <a:ext cx="9144000" cy="152674"/>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F70CF3FD-7051-4920-9753-CB2672235FEF}"/>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Subtitle 2">
            <a:extLst>
              <a:ext uri="{FF2B5EF4-FFF2-40B4-BE49-F238E27FC236}">
                <a16:creationId xmlns:a16="http://schemas.microsoft.com/office/drawing/2014/main" id="{EEDF2289-CDB3-4CD0-AA0D-C58621B57FD4}"/>
              </a:ext>
            </a:extLst>
          </p:cNvPr>
          <p:cNvSpPr txBox="1">
            <a:spLocks/>
          </p:cNvSpPr>
          <p:nvPr/>
        </p:nvSpPr>
        <p:spPr>
          <a:xfrm>
            <a:off x="251209" y="1343956"/>
            <a:ext cx="8591339" cy="2630243"/>
          </a:xfrm>
          <a:prstGeom prst="rect">
            <a:avLst/>
          </a:prstGeom>
          <a:effectLst>
            <a:outerShdw blurRad="38100" dist="25400" dir="2700000" algn="tl" rotWithShape="0">
              <a:prstClr val="black">
                <a:alpha val="40000"/>
              </a:prstClr>
            </a:outerShdw>
          </a:effectLst>
        </p:spPr>
        <p:txBody>
          <a:bodyPr vert="horz" lIns="91440" tIns="45720" rIns="91440" bIns="45720" rtlCol="0" anchor="ctr" anchorCtr="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4000" b="1" dirty="0">
                <a:solidFill>
                  <a:schemeClr val="bg1"/>
                </a:solidFill>
                <a:latin typeface="PT Serif" panose="020A0603040505020204" pitchFamily="18" charset="0"/>
              </a:rPr>
              <a:t>HOW 20</a:t>
            </a:r>
          </a:p>
          <a:p>
            <a:r>
              <a:rPr lang="en-US" sz="2800" b="1" dirty="0">
                <a:solidFill>
                  <a:schemeClr val="bg1"/>
                </a:solidFill>
                <a:latin typeface="PT Serif" panose="020A0603040505020204" pitchFamily="18" charset="0"/>
              </a:rPr>
              <a:t>LATE-STAGE AND TERMINAL </a:t>
            </a:r>
          </a:p>
          <a:p>
            <a:r>
              <a:rPr lang="en-US" sz="2800" b="1" dirty="0">
                <a:solidFill>
                  <a:schemeClr val="bg1"/>
                </a:solidFill>
                <a:latin typeface="PT Serif" panose="020A0603040505020204" pitchFamily="18" charset="0"/>
              </a:rPr>
              <a:t>CANCER PATIENTS </a:t>
            </a:r>
          </a:p>
          <a:p>
            <a:r>
              <a:rPr lang="en-US" sz="4000" b="1" dirty="0">
                <a:solidFill>
                  <a:srgbClr val="F99B3B"/>
                </a:solidFill>
                <a:effectLst>
                  <a:outerShdw blurRad="12700" dist="12700" dir="5400000" sx="1000" sy="1000" algn="ctr" rotWithShape="0">
                    <a:srgbClr val="000000">
                      <a:alpha val="43137"/>
                    </a:srgbClr>
                  </a:outerShdw>
                </a:effectLst>
                <a:latin typeface="PT Serif" panose="020A0603040505020204" pitchFamily="18" charset="0"/>
              </a:rPr>
              <a:t>“BEAT THE ODDS”</a:t>
            </a:r>
          </a:p>
        </p:txBody>
      </p:sp>
      <p:sp>
        <p:nvSpPr>
          <p:cNvPr id="13" name="Rectangle 12">
            <a:extLst>
              <a:ext uri="{FF2B5EF4-FFF2-40B4-BE49-F238E27FC236}">
                <a16:creationId xmlns:a16="http://schemas.microsoft.com/office/drawing/2014/main" id="{AAC56F9F-C0BA-49B4-8210-8E7B3B57BF2A}"/>
              </a:ext>
            </a:extLst>
          </p:cNvPr>
          <p:cNvSpPr/>
          <p:nvPr/>
        </p:nvSpPr>
        <p:spPr>
          <a:xfrm>
            <a:off x="609600" y="481435"/>
            <a:ext cx="8127999" cy="923330"/>
          </a:xfrm>
          <a:prstGeom prst="rect">
            <a:avLst/>
          </a:prstGeom>
        </p:spPr>
        <p:txBody>
          <a:bodyPr wrap="square">
            <a:spAutoFit/>
          </a:bodyPr>
          <a:lstStyle/>
          <a:p>
            <a:pPr algn="ctr"/>
            <a:r>
              <a:rPr lang="en-US" sz="5400" b="1" dirty="0">
                <a:solidFill>
                  <a:schemeClr val="bg1"/>
                </a:solidFill>
                <a:effectLst>
                  <a:outerShdw blurRad="50800" dist="38100" dir="2700000" algn="tl" rotWithShape="0">
                    <a:prstClr val="black">
                      <a:alpha val="40000"/>
                    </a:prstClr>
                  </a:outerShdw>
                </a:effectLst>
                <a:latin typeface="PT Serif" panose="020A0603040505020204" pitchFamily="18" charset="0"/>
              </a:rPr>
              <a:t>HOPE NEVER DIES</a:t>
            </a:r>
          </a:p>
        </p:txBody>
      </p:sp>
    </p:spTree>
    <p:extLst>
      <p:ext uri="{BB962C8B-B14F-4D97-AF65-F5344CB8AC3E}">
        <p14:creationId xmlns:p14="http://schemas.microsoft.com/office/powerpoint/2010/main" val="12445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861" y="2252595"/>
            <a:ext cx="7886700" cy="3606668"/>
          </a:xfrm>
        </p:spPr>
        <p:txBody>
          <a:bodyPr>
            <a:noAutofit/>
          </a:bodyPr>
          <a:lstStyle/>
          <a:p>
            <a:pPr marL="0" indent="0">
              <a:buNone/>
            </a:pPr>
            <a:r>
              <a:rPr lang="en-AU" sz="2000" b="1" dirty="0">
                <a:solidFill>
                  <a:srgbClr val="F99B3B"/>
                </a:solidFill>
                <a:latin typeface="PT Serif" panose="020A0603040505020204" pitchFamily="18" charset="0"/>
              </a:rPr>
              <a:t>Uniformly Prevalent</a:t>
            </a:r>
            <a:endParaRPr lang="en-US" b="1" u="sng" dirty="0"/>
          </a:p>
          <a:p>
            <a:pPr marL="0" indent="0">
              <a:buNone/>
            </a:pPr>
            <a:r>
              <a:rPr lang="en-US" dirty="0"/>
              <a:t>After initial shock, fear, anxiety and high stress...</a:t>
            </a:r>
          </a:p>
          <a:p>
            <a:pPr marL="0" indent="0">
              <a:spcBef>
                <a:spcPts val="1800"/>
              </a:spcBef>
              <a:buNone/>
            </a:pPr>
            <a:r>
              <a:rPr lang="en-AU" sz="2000" b="1" dirty="0">
                <a:solidFill>
                  <a:srgbClr val="F99B3B"/>
                </a:solidFill>
                <a:latin typeface="PT Serif" panose="020A0603040505020204" pitchFamily="18" charset="0"/>
              </a:rPr>
              <a:t>Fighting Spirit</a:t>
            </a:r>
            <a:endParaRPr lang="en-US" b="1" dirty="0"/>
          </a:p>
          <a:p>
            <a:pPr marL="0" indent="0">
              <a:buNone/>
            </a:pPr>
            <a:r>
              <a:rPr lang="is-IS" dirty="0"/>
              <a:t>Goals, Purpose, Future Events...</a:t>
            </a:r>
          </a:p>
          <a:p>
            <a:pPr marL="0" indent="0">
              <a:spcBef>
                <a:spcPts val="1800"/>
              </a:spcBef>
              <a:buNone/>
            </a:pPr>
            <a:r>
              <a:rPr lang="en-AU" sz="2000" b="1" dirty="0">
                <a:solidFill>
                  <a:srgbClr val="F99B3B"/>
                </a:solidFill>
                <a:latin typeface="PT Serif" panose="020A0603040505020204" pitchFamily="18" charset="0"/>
              </a:rPr>
              <a:t>No-Quit Attitude </a:t>
            </a:r>
            <a:endParaRPr lang="en-US" dirty="0"/>
          </a:p>
          <a:p>
            <a:pPr marL="0" indent="0">
              <a:buNone/>
            </a:pPr>
            <a:r>
              <a:rPr lang="is-IS" dirty="0"/>
              <a:t>Not Accepting Dire Predictions...</a:t>
            </a:r>
          </a:p>
          <a:p>
            <a:pPr marL="0" indent="0">
              <a:spcBef>
                <a:spcPts val="1800"/>
              </a:spcBef>
              <a:buNone/>
            </a:pPr>
            <a:r>
              <a:rPr lang="en-AU" sz="2000" b="1" dirty="0">
                <a:solidFill>
                  <a:srgbClr val="F99B3B"/>
                </a:solidFill>
                <a:latin typeface="PT Serif" panose="020A0603040505020204" pitchFamily="18" charset="0"/>
              </a:rPr>
              <a:t>Knowing There is HOPE</a:t>
            </a:r>
            <a:br>
              <a:rPr lang="en-AU" sz="2000" b="1" dirty="0">
                <a:solidFill>
                  <a:srgbClr val="F99B3B"/>
                </a:solidFill>
                <a:latin typeface="PT Serif" panose="020A0603040505020204" pitchFamily="18" charset="0"/>
              </a:rPr>
            </a:br>
            <a:r>
              <a:rPr lang="is-IS" dirty="0"/>
              <a:t>The success stories of others is Critical...</a:t>
            </a:r>
            <a:endParaRPr lang="en-US" dirty="0"/>
          </a:p>
        </p:txBody>
      </p:sp>
      <p:sp>
        <p:nvSpPr>
          <p:cNvPr id="6" name="Title 1">
            <a:extLst>
              <a:ext uri="{FF2B5EF4-FFF2-40B4-BE49-F238E27FC236}">
                <a16:creationId xmlns:a16="http://schemas.microsoft.com/office/drawing/2014/main" id="{9A95B231-CB43-4C09-B034-BCF7B234B124}"/>
              </a:ext>
            </a:extLst>
          </p:cNvPr>
          <p:cNvSpPr txBox="1">
            <a:spLocks/>
          </p:cNvSpPr>
          <p:nvPr/>
        </p:nvSpPr>
        <p:spPr>
          <a:xfrm>
            <a:off x="630000" y="136476"/>
            <a:ext cx="8061239" cy="12661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r>
              <a:rPr lang="en-US" dirty="0"/>
              <a:t>Attitude Matters</a:t>
            </a:r>
          </a:p>
        </p:txBody>
      </p:sp>
    </p:spTree>
    <p:extLst>
      <p:ext uri="{BB962C8B-B14F-4D97-AF65-F5344CB8AC3E}">
        <p14:creationId xmlns:p14="http://schemas.microsoft.com/office/powerpoint/2010/main" val="652735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8777"/>
            <a:ext cx="8284237" cy="1340528"/>
          </a:xfrm>
        </p:spPr>
        <p:txBody>
          <a:bodyPr>
            <a:noAutofit/>
          </a:bodyPr>
          <a:lstStyle/>
          <a:p>
            <a:r>
              <a:rPr lang="en-US" b="1" dirty="0"/>
              <a:t>LESSONS LEARNED</a:t>
            </a:r>
            <a:r>
              <a:rPr lang="en-US" sz="2400" dirty="0"/>
              <a:t>: Seeking and Implementing Other Evidence-Based Treatments and Therapies</a:t>
            </a:r>
            <a:endParaRPr lang="en-US" sz="3600" dirty="0"/>
          </a:p>
        </p:txBody>
      </p:sp>
      <p:sp>
        <p:nvSpPr>
          <p:cNvPr id="3" name="Content Placeholder 2"/>
          <p:cNvSpPr>
            <a:spLocks noGrp="1"/>
          </p:cNvSpPr>
          <p:nvPr>
            <p:ph idx="1"/>
          </p:nvPr>
        </p:nvSpPr>
        <p:spPr>
          <a:xfrm>
            <a:off x="628650" y="2334827"/>
            <a:ext cx="7886700" cy="3842135"/>
          </a:xfrm>
        </p:spPr>
        <p:txBody>
          <a:bodyPr>
            <a:normAutofit/>
          </a:bodyPr>
          <a:lstStyle/>
          <a:p>
            <a:pPr marL="0" indent="0">
              <a:lnSpc>
                <a:spcPct val="120000"/>
              </a:lnSpc>
              <a:buNone/>
            </a:pPr>
            <a:r>
              <a:rPr lang="en-US" b="1" dirty="0"/>
              <a:t>“Other”, Non Standard-of-Care </a:t>
            </a:r>
            <a:r>
              <a:rPr lang="en-US" dirty="0"/>
              <a:t>Therapies and Treatments, implemented and administered “with and/or without” standard of care, </a:t>
            </a:r>
            <a:r>
              <a:rPr lang="en-US" b="1" dirty="0">
                <a:solidFill>
                  <a:srgbClr val="F99B3B"/>
                </a:solidFill>
              </a:rPr>
              <a:t>CAN BE Profoundly Influential</a:t>
            </a:r>
            <a:r>
              <a:rPr lang="en-US" dirty="0">
                <a:solidFill>
                  <a:srgbClr val="F99B3B"/>
                </a:solidFill>
              </a:rPr>
              <a:t>.</a:t>
            </a:r>
          </a:p>
          <a:p>
            <a:pPr marL="0" indent="0">
              <a:lnSpc>
                <a:spcPct val="120000"/>
              </a:lnSpc>
              <a:buNone/>
            </a:pPr>
            <a:endParaRPr lang="en-US" dirty="0"/>
          </a:p>
          <a:p>
            <a:pPr marL="0" indent="0">
              <a:lnSpc>
                <a:spcPct val="120000"/>
              </a:lnSpc>
              <a:buNone/>
            </a:pPr>
            <a:r>
              <a:rPr lang="en-US" b="1" dirty="0"/>
              <a:t>The Great Majority of Patients </a:t>
            </a:r>
            <a:r>
              <a:rPr lang="en-US" dirty="0"/>
              <a:t>implemented several approaches, simultaneously, “not” one-off, singular, “silver-bullet” approaches.</a:t>
            </a:r>
          </a:p>
        </p:txBody>
      </p:sp>
    </p:spTree>
    <p:extLst>
      <p:ext uri="{BB962C8B-B14F-4D97-AF65-F5344CB8AC3E}">
        <p14:creationId xmlns:p14="http://schemas.microsoft.com/office/powerpoint/2010/main" val="812364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6CC5-9012-4A47-A765-097D077EECA7}"/>
              </a:ext>
            </a:extLst>
          </p:cNvPr>
          <p:cNvSpPr>
            <a:spLocks noGrp="1"/>
          </p:cNvSpPr>
          <p:nvPr>
            <p:ph type="title"/>
          </p:nvPr>
        </p:nvSpPr>
        <p:spPr>
          <a:xfrm>
            <a:off x="630000" y="115571"/>
            <a:ext cx="7524003" cy="1295979"/>
          </a:xfrm>
        </p:spPr>
        <p:txBody>
          <a:bodyPr>
            <a:noAutofit/>
          </a:bodyPr>
          <a:lstStyle/>
          <a:p>
            <a:r>
              <a:rPr lang="en-US" b="1" dirty="0"/>
              <a:t>LESSONS LEARNED</a:t>
            </a:r>
            <a:br>
              <a:rPr lang="en-US" dirty="0"/>
            </a:br>
            <a:r>
              <a:rPr lang="en-US" dirty="0"/>
              <a:t>       </a:t>
            </a:r>
            <a:r>
              <a:rPr lang="en-US" sz="3200" dirty="0"/>
              <a:t>Mind-Body Therapies </a:t>
            </a:r>
          </a:p>
        </p:txBody>
      </p:sp>
      <p:pic>
        <p:nvPicPr>
          <p:cNvPr id="5" name="Content Placeholder 4">
            <a:extLst>
              <a:ext uri="{FF2B5EF4-FFF2-40B4-BE49-F238E27FC236}">
                <a16:creationId xmlns:a16="http://schemas.microsoft.com/office/drawing/2014/main" id="{DC52E44C-B525-CE40-8403-27D2A6ACFE8E}"/>
              </a:ext>
            </a:extLst>
          </p:cNvPr>
          <p:cNvPicPr>
            <a:picLocks noGrp="1" noChangeAspect="1"/>
          </p:cNvPicPr>
          <p:nvPr>
            <p:ph idx="1"/>
          </p:nvPr>
        </p:nvPicPr>
        <p:blipFill>
          <a:blip r:embed="rId2"/>
          <a:stretch>
            <a:fillRect/>
          </a:stretch>
        </p:blipFill>
        <p:spPr>
          <a:xfrm>
            <a:off x="4739367" y="1846030"/>
            <a:ext cx="3827584" cy="2071814"/>
          </a:xfrm>
        </p:spPr>
      </p:pic>
      <p:pic>
        <p:nvPicPr>
          <p:cNvPr id="4" name="Picture 3">
            <a:extLst>
              <a:ext uri="{FF2B5EF4-FFF2-40B4-BE49-F238E27FC236}">
                <a16:creationId xmlns:a16="http://schemas.microsoft.com/office/drawing/2014/main" id="{6E8B7FDB-A42B-6D43-BB88-514522F63A20}"/>
              </a:ext>
            </a:extLst>
          </p:cNvPr>
          <p:cNvPicPr>
            <a:picLocks noChangeAspect="1"/>
          </p:cNvPicPr>
          <p:nvPr/>
        </p:nvPicPr>
        <p:blipFill>
          <a:blip r:embed="rId3"/>
          <a:stretch>
            <a:fillRect/>
          </a:stretch>
        </p:blipFill>
        <p:spPr>
          <a:xfrm>
            <a:off x="630001" y="1846030"/>
            <a:ext cx="3659132" cy="2071814"/>
          </a:xfrm>
          <a:prstGeom prst="rect">
            <a:avLst/>
          </a:prstGeom>
        </p:spPr>
      </p:pic>
      <p:pic>
        <p:nvPicPr>
          <p:cNvPr id="6" name="Picture 5">
            <a:extLst>
              <a:ext uri="{FF2B5EF4-FFF2-40B4-BE49-F238E27FC236}">
                <a16:creationId xmlns:a16="http://schemas.microsoft.com/office/drawing/2014/main" id="{A4F82172-C599-4341-B666-B194458020C8}"/>
              </a:ext>
            </a:extLst>
          </p:cNvPr>
          <p:cNvPicPr>
            <a:picLocks noChangeAspect="1"/>
          </p:cNvPicPr>
          <p:nvPr/>
        </p:nvPicPr>
        <p:blipFill>
          <a:blip r:embed="rId4"/>
          <a:stretch>
            <a:fillRect/>
          </a:stretch>
        </p:blipFill>
        <p:spPr>
          <a:xfrm>
            <a:off x="4739365" y="4234423"/>
            <a:ext cx="3827585" cy="1908073"/>
          </a:xfrm>
          <a:prstGeom prst="rect">
            <a:avLst/>
          </a:prstGeom>
        </p:spPr>
      </p:pic>
      <p:pic>
        <p:nvPicPr>
          <p:cNvPr id="8" name="Picture 7">
            <a:extLst>
              <a:ext uri="{FF2B5EF4-FFF2-40B4-BE49-F238E27FC236}">
                <a16:creationId xmlns:a16="http://schemas.microsoft.com/office/drawing/2014/main" id="{3D03D3B6-3A2D-1E4A-BB09-F3CD83AFCA9B}"/>
              </a:ext>
            </a:extLst>
          </p:cNvPr>
          <p:cNvPicPr>
            <a:picLocks noChangeAspect="1"/>
          </p:cNvPicPr>
          <p:nvPr/>
        </p:nvPicPr>
        <p:blipFill>
          <a:blip r:embed="rId5"/>
          <a:stretch>
            <a:fillRect/>
          </a:stretch>
        </p:blipFill>
        <p:spPr>
          <a:xfrm>
            <a:off x="630000" y="4234423"/>
            <a:ext cx="3659131" cy="1908072"/>
          </a:xfrm>
          <a:prstGeom prst="rect">
            <a:avLst/>
          </a:prstGeom>
        </p:spPr>
      </p:pic>
    </p:spTree>
    <p:extLst>
      <p:ext uri="{BB962C8B-B14F-4D97-AF65-F5344CB8AC3E}">
        <p14:creationId xmlns:p14="http://schemas.microsoft.com/office/powerpoint/2010/main" val="752596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336" y="1906872"/>
            <a:ext cx="7524003" cy="3908002"/>
          </a:xfrm>
        </p:spPr>
        <p:txBody>
          <a:bodyPr>
            <a:noAutofit/>
          </a:bodyPr>
          <a:lstStyle/>
          <a:p>
            <a:pPr marL="0" indent="0">
              <a:lnSpc>
                <a:spcPct val="120000"/>
              </a:lnSpc>
              <a:buNone/>
            </a:pPr>
            <a:r>
              <a:rPr lang="en-AU" sz="2200" b="1" dirty="0">
                <a:solidFill>
                  <a:srgbClr val="F99B3B"/>
                </a:solidFill>
                <a:latin typeface="PT Serif" panose="020A0603040505020204" pitchFamily="18" charset="0"/>
              </a:rPr>
              <a:t>Stress, Fear, Anxiety and Depression </a:t>
            </a:r>
            <a:br>
              <a:rPr lang="en-AU" sz="2400" b="1" dirty="0">
                <a:solidFill>
                  <a:srgbClr val="F99B3B"/>
                </a:solidFill>
                <a:latin typeface="PT Serif" panose="020A0603040505020204" pitchFamily="18" charset="0"/>
              </a:rPr>
            </a:br>
            <a:r>
              <a:rPr lang="en-US" b="1" dirty="0"/>
              <a:t>Weakens Immune System</a:t>
            </a:r>
            <a:r>
              <a:rPr lang="en-US" dirty="0"/>
              <a:t>  </a:t>
            </a:r>
            <a:br>
              <a:rPr lang="en-US" dirty="0"/>
            </a:br>
            <a:r>
              <a:rPr lang="en-US" dirty="0"/>
              <a:t>Example: Placebo lost hair case (Radical Remission...</a:t>
            </a:r>
            <a:r>
              <a:rPr lang="is-IS" dirty="0"/>
              <a:t>)</a:t>
            </a:r>
            <a:r>
              <a:rPr lang="en-US" dirty="0"/>
              <a:t> </a:t>
            </a:r>
            <a:endParaRPr lang="is-IS" b="1" dirty="0"/>
          </a:p>
          <a:p>
            <a:pPr marL="0" indent="0">
              <a:lnSpc>
                <a:spcPct val="120000"/>
              </a:lnSpc>
              <a:spcBef>
                <a:spcPts val="1800"/>
              </a:spcBef>
              <a:buNone/>
            </a:pPr>
            <a:r>
              <a:rPr lang="en-AU" sz="2200" b="1" dirty="0">
                <a:solidFill>
                  <a:srgbClr val="F99B3B"/>
                </a:solidFill>
                <a:latin typeface="PT Serif" panose="020A0603040505020204" pitchFamily="18" charset="0"/>
              </a:rPr>
              <a:t>Importance—Immune Systems</a:t>
            </a:r>
            <a:br>
              <a:rPr lang="en-AU" sz="2400" b="1" dirty="0">
                <a:solidFill>
                  <a:srgbClr val="F99B3B"/>
                </a:solidFill>
                <a:latin typeface="PT Serif" panose="020A0603040505020204" pitchFamily="18" charset="0"/>
              </a:rPr>
            </a:br>
            <a:r>
              <a:rPr lang="is-IS" dirty="0"/>
              <a:t>Need strong, vital NK cells, T-Cells, B-Cells, Macrophages, other aspects, to </a:t>
            </a:r>
            <a:r>
              <a:rPr lang="is-IS" b="1" dirty="0"/>
              <a:t>DETECT and FIGHT </a:t>
            </a:r>
            <a:r>
              <a:rPr lang="is-IS" dirty="0"/>
              <a:t>Cancer. </a:t>
            </a:r>
            <a:endParaRPr lang="is-IS" b="1" dirty="0"/>
          </a:p>
          <a:p>
            <a:pPr marL="0" indent="0">
              <a:lnSpc>
                <a:spcPct val="120000"/>
              </a:lnSpc>
              <a:spcBef>
                <a:spcPts val="1800"/>
              </a:spcBef>
              <a:buNone/>
            </a:pPr>
            <a:r>
              <a:rPr lang="en-AU" sz="2200" b="1" dirty="0">
                <a:solidFill>
                  <a:srgbClr val="F99B3B"/>
                </a:solidFill>
                <a:latin typeface="PT Serif" panose="020A0603040505020204" pitchFamily="18" charset="0"/>
              </a:rPr>
              <a:t>Potential Mind-Body Therapies</a:t>
            </a:r>
            <a:br>
              <a:rPr lang="en-AU" sz="2400" b="1" dirty="0">
                <a:solidFill>
                  <a:srgbClr val="F99B3B"/>
                </a:solidFill>
                <a:latin typeface="PT Serif" panose="020A0603040505020204" pitchFamily="18" charset="0"/>
              </a:rPr>
            </a:br>
            <a:r>
              <a:rPr lang="is-IS" dirty="0"/>
              <a:t>Meditation, Prayer, Humor, Music, Other Stress Relaxation Classes and Techniques Can be Impactful.</a:t>
            </a:r>
          </a:p>
          <a:p>
            <a:endParaRPr lang="en-US" dirty="0"/>
          </a:p>
        </p:txBody>
      </p:sp>
      <p:sp>
        <p:nvSpPr>
          <p:cNvPr id="6" name="Title 1">
            <a:extLst>
              <a:ext uri="{FF2B5EF4-FFF2-40B4-BE49-F238E27FC236}">
                <a16:creationId xmlns:a16="http://schemas.microsoft.com/office/drawing/2014/main" id="{125C3449-98A8-4A45-B561-B5D24015ED76}"/>
              </a:ext>
            </a:extLst>
          </p:cNvPr>
          <p:cNvSpPr txBox="1">
            <a:spLocks/>
          </p:cNvSpPr>
          <p:nvPr/>
        </p:nvSpPr>
        <p:spPr>
          <a:xfrm>
            <a:off x="630000" y="115571"/>
            <a:ext cx="7524003"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Tree>
    <p:extLst>
      <p:ext uri="{BB962C8B-B14F-4D97-AF65-F5344CB8AC3E}">
        <p14:creationId xmlns:p14="http://schemas.microsoft.com/office/powerpoint/2010/main" val="306446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1" y="1793285"/>
            <a:ext cx="5699779" cy="2224533"/>
          </a:xfrm>
        </p:spPr>
        <p:txBody>
          <a:bodyPr>
            <a:noAutofit/>
          </a:bodyPr>
          <a:lstStyle/>
          <a:p>
            <a:pPr marL="0" indent="0" algn="just">
              <a:lnSpc>
                <a:spcPct val="120000"/>
              </a:lnSpc>
              <a:buNone/>
              <a:tabLst>
                <a:tab pos="3768725" algn="l"/>
              </a:tabLst>
            </a:pPr>
            <a:r>
              <a:rPr lang="en-US" sz="1500" dirty="0"/>
              <a:t>“One example concerns an 11-year study of a stress management technique known as “</a:t>
            </a:r>
            <a:r>
              <a:rPr lang="en-US" sz="1500" b="1" dirty="0"/>
              <a:t>progressive muscle relaxation</a:t>
            </a:r>
            <a:r>
              <a:rPr lang="en-US" sz="1500" dirty="0"/>
              <a:t>” with breast cancer patients, at high risk of relapse, at the James Cancer Center of Ohio State University. The study found that regular practice of this technique reduced the risk of dying of breast cancer by 56 percent. There is no reason to expect that these benefits would be confined to a single cancer type.”	</a:t>
            </a:r>
            <a:r>
              <a:rPr lang="en-US" sz="1500" b="1" dirty="0">
                <a:solidFill>
                  <a:srgbClr val="F99B3B"/>
                </a:solidFill>
              </a:rPr>
              <a:t>Dwight McKee, M.D.</a:t>
            </a:r>
            <a:endParaRPr lang="en-US" sz="1500" b="1" dirty="0"/>
          </a:p>
          <a:p>
            <a:endParaRPr lang="en-US" sz="1500" b="1" dirty="0"/>
          </a:p>
          <a:p>
            <a:endParaRPr lang="en-US" sz="1500" b="1" dirty="0"/>
          </a:p>
        </p:txBody>
      </p:sp>
      <p:pic>
        <p:nvPicPr>
          <p:cNvPr id="4" name="Picture 3">
            <a:extLst>
              <a:ext uri="{FF2B5EF4-FFF2-40B4-BE49-F238E27FC236}">
                <a16:creationId xmlns:a16="http://schemas.microsoft.com/office/drawing/2014/main" id="{49E03204-EDEB-8E4D-BB27-869ECBFD1F07}"/>
              </a:ext>
            </a:extLst>
          </p:cNvPr>
          <p:cNvPicPr>
            <a:picLocks noChangeAspect="1"/>
          </p:cNvPicPr>
          <p:nvPr/>
        </p:nvPicPr>
        <p:blipFill>
          <a:blip r:embed="rId2"/>
          <a:stretch>
            <a:fillRect/>
          </a:stretch>
        </p:blipFill>
        <p:spPr>
          <a:xfrm>
            <a:off x="6733587" y="1793285"/>
            <a:ext cx="1922123" cy="2663302"/>
          </a:xfrm>
          <a:prstGeom prst="rect">
            <a:avLst/>
          </a:prstGeom>
        </p:spPr>
      </p:pic>
      <p:sp>
        <p:nvSpPr>
          <p:cNvPr id="7" name="Title 1">
            <a:extLst>
              <a:ext uri="{FF2B5EF4-FFF2-40B4-BE49-F238E27FC236}">
                <a16:creationId xmlns:a16="http://schemas.microsoft.com/office/drawing/2014/main" id="{33B4F75B-E4C9-4400-BC9C-73EA74F70532}"/>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
        <p:nvSpPr>
          <p:cNvPr id="6" name="Content Placeholder 2">
            <a:extLst>
              <a:ext uri="{FF2B5EF4-FFF2-40B4-BE49-F238E27FC236}">
                <a16:creationId xmlns:a16="http://schemas.microsoft.com/office/drawing/2014/main" id="{239DF92A-1BCD-456D-B4AE-FB18A6224AD7}"/>
              </a:ext>
            </a:extLst>
          </p:cNvPr>
          <p:cNvSpPr txBox="1">
            <a:spLocks/>
          </p:cNvSpPr>
          <p:nvPr/>
        </p:nvSpPr>
        <p:spPr>
          <a:xfrm>
            <a:off x="630000" y="4279032"/>
            <a:ext cx="5699779" cy="214840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sz="1500" b="1" dirty="0"/>
              <a:t>“</a:t>
            </a:r>
            <a:r>
              <a:rPr lang="en-US" sz="1500" dirty="0"/>
              <a:t>I have also learned that patients who are </a:t>
            </a:r>
            <a:r>
              <a:rPr lang="en-US" sz="1500" b="1" dirty="0"/>
              <a:t>motivated by something unfinished in their life, like raising a child, or those with a goal to achieve an unfinished work, do much better </a:t>
            </a:r>
            <a:r>
              <a:rPr lang="en-US" sz="1500" dirty="0"/>
              <a:t>than those who are motivated primarily by fear of dying. Unfortunately, many people involved in treatments are motivated by the fear of dying versus a drive to accomplish specific things.” </a:t>
            </a:r>
          </a:p>
          <a:p>
            <a:pPr marL="0" indent="0" algn="r">
              <a:buFont typeface="Arial" panose="020B0604020202020204" pitchFamily="34" charset="0"/>
              <a:buNone/>
            </a:pPr>
            <a:r>
              <a:rPr lang="en-US" sz="1400" b="1" dirty="0">
                <a:solidFill>
                  <a:srgbClr val="F99B3B"/>
                </a:solidFill>
              </a:rPr>
              <a:t>Dwight McKee, M.D.</a:t>
            </a:r>
            <a:endParaRPr lang="en-US" sz="1500" dirty="0">
              <a:solidFill>
                <a:srgbClr val="F99B3B"/>
              </a:solidFill>
            </a:endParaRPr>
          </a:p>
          <a:p>
            <a:endParaRPr lang="en-US" sz="1500" dirty="0"/>
          </a:p>
          <a:p>
            <a:endParaRPr lang="en-US" sz="1500" b="1" dirty="0"/>
          </a:p>
          <a:p>
            <a:endParaRPr lang="en-US" sz="1500" b="1" dirty="0"/>
          </a:p>
          <a:p>
            <a:endParaRPr lang="en-US" sz="1500" b="1" dirty="0"/>
          </a:p>
        </p:txBody>
      </p:sp>
    </p:spTree>
    <p:extLst>
      <p:ext uri="{BB962C8B-B14F-4D97-AF65-F5344CB8AC3E}">
        <p14:creationId xmlns:p14="http://schemas.microsoft.com/office/powerpoint/2010/main" val="161145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0113" y="3395928"/>
            <a:ext cx="7546019" cy="2672178"/>
          </a:xfrm>
        </p:spPr>
        <p:txBody>
          <a:bodyPr>
            <a:normAutofit fontScale="92500"/>
          </a:bodyPr>
          <a:lstStyle/>
          <a:p>
            <a:pPr marL="0" indent="0">
              <a:buNone/>
            </a:pPr>
            <a:r>
              <a:rPr lang="en-US" sz="2600" b="1" dirty="0"/>
              <a:t>Is There Evidence of Efficacy?         </a:t>
            </a:r>
            <a:r>
              <a:rPr lang="en-US" sz="2600" b="1" dirty="0">
                <a:solidFill>
                  <a:srgbClr val="F99B3B"/>
                </a:solidFill>
                <a:latin typeface="PT Serif" panose="020B0604020202020204" charset="0"/>
              </a:rPr>
              <a:t>ABSOLUTETY YES!</a:t>
            </a:r>
          </a:p>
          <a:p>
            <a:pPr marL="0" indent="0">
              <a:buNone/>
            </a:pPr>
            <a:endParaRPr lang="en-US" b="1" dirty="0"/>
          </a:p>
          <a:p>
            <a:pPr marL="0" indent="0" algn="ctr">
              <a:spcAft>
                <a:spcPts val="600"/>
              </a:spcAft>
              <a:buNone/>
            </a:pPr>
            <a:r>
              <a:rPr lang="en-US" b="1" dirty="0"/>
              <a:t>PUBMED.GOV; “Search”: </a:t>
            </a:r>
          </a:p>
          <a:p>
            <a:pPr marL="0" indent="0" algn="ctr">
              <a:buNone/>
              <a:tabLst>
                <a:tab pos="2152650" algn="l"/>
                <a:tab pos="2513013" algn="l"/>
              </a:tabLst>
            </a:pPr>
            <a:r>
              <a:rPr lang="en-US" sz="1800" dirty="0"/>
              <a:t>Curcumin Cancer	= 	4,233 studies as of – 1/21/18</a:t>
            </a:r>
            <a:endParaRPr lang="en-US" sz="1350" dirty="0"/>
          </a:p>
          <a:p>
            <a:pPr marL="0" indent="0" algn="ctr">
              <a:buNone/>
              <a:tabLst>
                <a:tab pos="2152650" algn="l"/>
                <a:tab pos="2513013" algn="l"/>
              </a:tabLst>
            </a:pPr>
            <a:r>
              <a:rPr lang="en-US" sz="1800" dirty="0"/>
              <a:t>Green Tea Cancer	= 	4,543 studies as of – 1/21/18</a:t>
            </a:r>
          </a:p>
          <a:p>
            <a:pPr marL="0" indent="0" algn="ctr">
              <a:buNone/>
              <a:tabLst>
                <a:tab pos="2152650" algn="l"/>
                <a:tab pos="2513013" algn="l"/>
              </a:tabLst>
            </a:pPr>
            <a:r>
              <a:rPr lang="en-US" sz="1800" dirty="0"/>
              <a:t>Vitamin D Cancer	= 	9,846 studies as of – 1/21/18</a:t>
            </a:r>
          </a:p>
          <a:p>
            <a:pPr marL="0" indent="0" algn="ctr">
              <a:buNone/>
              <a:tabLst>
                <a:tab pos="2152650" algn="l"/>
                <a:tab pos="2513013" algn="l"/>
              </a:tabLst>
            </a:pPr>
            <a:r>
              <a:rPr lang="en-US" sz="1800" dirty="0"/>
              <a:t>Supplements Cancer	= 	7,365 studies as of – 1/21/18</a:t>
            </a:r>
          </a:p>
        </p:txBody>
      </p:sp>
      <p:pic>
        <p:nvPicPr>
          <p:cNvPr id="5" name="Picture 4">
            <a:extLst>
              <a:ext uri="{FF2B5EF4-FFF2-40B4-BE49-F238E27FC236}">
                <a16:creationId xmlns:a16="http://schemas.microsoft.com/office/drawing/2014/main" id="{4F35974F-22BB-6E4D-B17F-47F38838A048}"/>
              </a:ext>
            </a:extLst>
          </p:cNvPr>
          <p:cNvPicPr>
            <a:picLocks noChangeAspect="1"/>
          </p:cNvPicPr>
          <p:nvPr/>
        </p:nvPicPr>
        <p:blipFill>
          <a:blip r:embed="rId2"/>
          <a:stretch>
            <a:fillRect/>
          </a:stretch>
        </p:blipFill>
        <p:spPr>
          <a:xfrm>
            <a:off x="2995852" y="2019339"/>
            <a:ext cx="3152296" cy="1016870"/>
          </a:xfrm>
          <a:prstGeom prst="rect">
            <a:avLst/>
          </a:prstGeom>
        </p:spPr>
      </p:pic>
      <p:sp>
        <p:nvSpPr>
          <p:cNvPr id="7" name="Title 1">
            <a:extLst>
              <a:ext uri="{FF2B5EF4-FFF2-40B4-BE49-F238E27FC236}">
                <a16:creationId xmlns:a16="http://schemas.microsoft.com/office/drawing/2014/main" id="{D0BECC79-9155-4DFC-B058-248A478329F6}"/>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1720760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INFORMATION</a:t>
            </a:r>
          </a:p>
        </p:txBody>
      </p:sp>
      <p:sp>
        <p:nvSpPr>
          <p:cNvPr id="3" name="Content Placeholder 2"/>
          <p:cNvSpPr>
            <a:spLocks noGrp="1"/>
          </p:cNvSpPr>
          <p:nvPr>
            <p:ph idx="1"/>
          </p:nvPr>
        </p:nvSpPr>
        <p:spPr>
          <a:xfrm>
            <a:off x="678308" y="1862488"/>
            <a:ext cx="7886699" cy="4335105"/>
          </a:xfrm>
        </p:spPr>
        <p:txBody>
          <a:bodyPr>
            <a:normAutofit fontScale="92500"/>
          </a:bodyPr>
          <a:lstStyle/>
          <a:p>
            <a:pPr marL="0" indent="0">
              <a:buNone/>
            </a:pPr>
            <a:r>
              <a:rPr lang="en-US" sz="2600" b="1" dirty="0">
                <a:latin typeface="PT Serif" panose="020A0603040505020204" pitchFamily="18" charset="0"/>
              </a:rPr>
              <a:t>No Disclosures or Conflicts; </a:t>
            </a:r>
            <a:br>
              <a:rPr lang="en-US" sz="2600" b="1" dirty="0">
                <a:latin typeface="PT Serif" panose="020A0603040505020204" pitchFamily="18" charset="0"/>
              </a:rPr>
            </a:br>
            <a:r>
              <a:rPr lang="en-US" sz="2600" b="1" dirty="0">
                <a:solidFill>
                  <a:srgbClr val="F99B3B"/>
                </a:solidFill>
                <a:latin typeface="PT Serif" panose="020A0603040505020204" pitchFamily="18" charset="0"/>
              </a:rPr>
              <a:t>No Monetary Exchange with Interviewees</a:t>
            </a:r>
          </a:p>
          <a:p>
            <a:endParaRPr lang="en-US" dirty="0"/>
          </a:p>
          <a:p>
            <a:pPr marL="0" indent="0">
              <a:buNone/>
            </a:pPr>
            <a:r>
              <a:rPr lang="en-US" b="1" dirty="0"/>
              <a:t>Board Member</a:t>
            </a:r>
            <a:r>
              <a:rPr lang="en-US" dirty="0"/>
              <a:t>: Annie Appleseed Project</a:t>
            </a:r>
          </a:p>
          <a:p>
            <a:pPr marL="0" indent="0">
              <a:buNone/>
            </a:pPr>
            <a:r>
              <a:rPr lang="en-US" b="1" dirty="0"/>
              <a:t>Member</a:t>
            </a:r>
            <a:r>
              <a:rPr lang="en-US" dirty="0"/>
              <a:t>: Society of Integrative Oncologists</a:t>
            </a:r>
          </a:p>
          <a:p>
            <a:pPr marL="0" indent="0">
              <a:buNone/>
            </a:pPr>
            <a:r>
              <a:rPr lang="en-US" b="1" dirty="0"/>
              <a:t>Member</a:t>
            </a:r>
            <a:r>
              <a:rPr lang="en-US" dirty="0"/>
              <a:t>: Oncology Association of Naturopathic Physicians</a:t>
            </a:r>
          </a:p>
          <a:p>
            <a:pPr marL="0" indent="0">
              <a:buNone/>
            </a:pPr>
            <a:endParaRPr lang="en-US" dirty="0"/>
          </a:p>
          <a:p>
            <a:pPr marL="0" indent="0">
              <a:buNone/>
            </a:pPr>
            <a:r>
              <a:rPr lang="en-US" b="1" dirty="0"/>
              <a:t>Rick Shapiro: </a:t>
            </a:r>
            <a:r>
              <a:rPr lang="en-US" dirty="0"/>
              <a:t>Former practicing Attorney, “not” an M.D., N.D., </a:t>
            </a:r>
            <a:r>
              <a:rPr lang="en-US" dirty="0" err="1"/>
              <a:t>Ph.D</a:t>
            </a:r>
            <a:r>
              <a:rPr lang="en-US" dirty="0"/>
              <a:t>;    </a:t>
            </a:r>
            <a:r>
              <a:rPr lang="en-US" b="1" dirty="0"/>
              <a:t>Financial Advisor:</a:t>
            </a:r>
            <a:r>
              <a:rPr lang="en-US" dirty="0"/>
              <a:t> “The Wheatley Group”, a Merger &amp; Acquisition Firm</a:t>
            </a:r>
          </a:p>
          <a:p>
            <a:pPr marL="0" indent="0">
              <a:buNone/>
            </a:pPr>
            <a:endParaRPr lang="en-US" dirty="0"/>
          </a:p>
          <a:p>
            <a:pPr marL="0" indent="0">
              <a:buNone/>
            </a:pPr>
            <a:r>
              <a:rPr lang="en-US" b="1" dirty="0"/>
              <a:t>My Passion: </a:t>
            </a:r>
            <a:r>
              <a:rPr lang="en-US" dirty="0"/>
              <a:t>Counsel, Inspire, Empower &amp; Educate People about Safe, Evidence-Based Integrative/Alternative Cancer Therapies To Save Lives.</a:t>
            </a:r>
          </a:p>
          <a:p>
            <a:endParaRPr lang="en-US" dirty="0"/>
          </a:p>
          <a:p>
            <a:endParaRPr lang="en-US" dirty="0"/>
          </a:p>
          <a:p>
            <a:endParaRPr lang="en-US" dirty="0"/>
          </a:p>
        </p:txBody>
      </p:sp>
    </p:spTree>
    <p:extLst>
      <p:ext uri="{BB962C8B-B14F-4D97-AF65-F5344CB8AC3E}">
        <p14:creationId xmlns:p14="http://schemas.microsoft.com/office/powerpoint/2010/main" val="1593000572"/>
      </p:ext>
    </p:extLst>
  </p:cSld>
  <p:clrMapOvr>
    <a:masterClrMapping/>
  </p:clrMapOvr>
  <mc:AlternateContent xmlns:mc="http://schemas.openxmlformats.org/markup-compatibility/2006" xmlns:p14="http://schemas.microsoft.com/office/powerpoint/2010/main">
    <mc:Choice Requires="p14">
      <p:transition spd="slow" p14:dur="55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85101-FA22-A944-9487-FE72DE9E8C2D}"/>
              </a:ext>
            </a:extLst>
          </p:cNvPr>
          <p:cNvSpPr>
            <a:spLocks noGrp="1"/>
          </p:cNvSpPr>
          <p:nvPr>
            <p:ph idx="1"/>
          </p:nvPr>
        </p:nvSpPr>
        <p:spPr>
          <a:xfrm>
            <a:off x="304801" y="1417638"/>
            <a:ext cx="8516982" cy="5113791"/>
          </a:xfrm>
        </p:spPr>
        <p:txBody>
          <a:bodyPr/>
          <a:lstStyle/>
          <a:p>
            <a:endParaRPr lang="en-US" dirty="0"/>
          </a:p>
          <a:p>
            <a:endParaRPr lang="en-US" dirty="0"/>
          </a:p>
        </p:txBody>
      </p:sp>
      <p:pic>
        <p:nvPicPr>
          <p:cNvPr id="7" name="Picture 6">
            <a:extLst>
              <a:ext uri="{FF2B5EF4-FFF2-40B4-BE49-F238E27FC236}">
                <a16:creationId xmlns:a16="http://schemas.microsoft.com/office/drawing/2014/main" id="{6E36160B-7D0C-D84A-973A-0BD16A588A99}"/>
              </a:ext>
            </a:extLst>
          </p:cNvPr>
          <p:cNvPicPr>
            <a:picLocks noChangeAspect="1"/>
          </p:cNvPicPr>
          <p:nvPr/>
        </p:nvPicPr>
        <p:blipFill>
          <a:blip r:embed="rId2"/>
          <a:stretch>
            <a:fillRect/>
          </a:stretch>
        </p:blipFill>
        <p:spPr>
          <a:xfrm>
            <a:off x="0" y="1"/>
            <a:ext cx="4561417" cy="6857999"/>
          </a:xfrm>
          <a:prstGeom prst="rect">
            <a:avLst/>
          </a:prstGeom>
        </p:spPr>
      </p:pic>
      <p:sp>
        <p:nvSpPr>
          <p:cNvPr id="4" name="Rectangle 3">
            <a:extLst>
              <a:ext uri="{FF2B5EF4-FFF2-40B4-BE49-F238E27FC236}">
                <a16:creationId xmlns:a16="http://schemas.microsoft.com/office/drawing/2014/main" id="{0708A4B7-9B09-4089-995C-9DB0F6A2E931}"/>
              </a:ext>
            </a:extLst>
          </p:cNvPr>
          <p:cNvSpPr/>
          <p:nvPr/>
        </p:nvSpPr>
        <p:spPr>
          <a:xfrm>
            <a:off x="4561417" y="0"/>
            <a:ext cx="4582583" cy="6866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peech Bubble: Rectangle with Corners Rounded 4">
            <a:extLst>
              <a:ext uri="{FF2B5EF4-FFF2-40B4-BE49-F238E27FC236}">
                <a16:creationId xmlns:a16="http://schemas.microsoft.com/office/drawing/2014/main" id="{A08817F8-05CD-4F1A-8BA3-737F2CCDD0DC}"/>
              </a:ext>
            </a:extLst>
          </p:cNvPr>
          <p:cNvSpPr/>
          <p:nvPr/>
        </p:nvSpPr>
        <p:spPr>
          <a:xfrm>
            <a:off x="5095782" y="417251"/>
            <a:ext cx="3551067" cy="1322772"/>
          </a:xfrm>
          <a:prstGeom prst="wedgeRoundRectCallout">
            <a:avLst>
              <a:gd name="adj1" fmla="val 14856"/>
              <a:gd name="adj2" fmla="val 69069"/>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PT Serif" panose="020A0603040505020204" pitchFamily="18" charset="0"/>
              </a:rPr>
              <a:t>“Riveting and richly engrossing stories of courage... never say die.”</a:t>
            </a:r>
            <a:endParaRPr lang="en-AU" sz="1500" dirty="0">
              <a:latin typeface="PT Serif" panose="020A0603040505020204" pitchFamily="18" charset="0"/>
            </a:endParaRPr>
          </a:p>
        </p:txBody>
      </p:sp>
      <p:sp>
        <p:nvSpPr>
          <p:cNvPr id="6" name="Rectangle 5">
            <a:extLst>
              <a:ext uri="{FF2B5EF4-FFF2-40B4-BE49-F238E27FC236}">
                <a16:creationId xmlns:a16="http://schemas.microsoft.com/office/drawing/2014/main" id="{77216982-C003-4E6E-922D-F0F129C0AC6A}"/>
              </a:ext>
            </a:extLst>
          </p:cNvPr>
          <p:cNvSpPr/>
          <p:nvPr/>
        </p:nvSpPr>
        <p:spPr>
          <a:xfrm>
            <a:off x="5157927" y="2086259"/>
            <a:ext cx="2986780" cy="677108"/>
          </a:xfrm>
          <a:prstGeom prst="rect">
            <a:avLst/>
          </a:prstGeom>
        </p:spPr>
        <p:txBody>
          <a:bodyPr wrap="none">
            <a:spAutoFit/>
          </a:bodyPr>
          <a:lstStyle/>
          <a:p>
            <a:r>
              <a:rPr lang="en-US" sz="1400" b="1" dirty="0">
                <a:latin typeface="Source Sans Pro" panose="020B0503030403020204" pitchFamily="34" charset="0"/>
                <a:ea typeface="Source Sans Pro" panose="020B0503030403020204" pitchFamily="34" charset="0"/>
              </a:rPr>
              <a:t>Dr. Oz (Mehmet Oz, M.D.)</a:t>
            </a:r>
          </a:p>
          <a:p>
            <a:r>
              <a:rPr lang="en-US" sz="1200" dirty="0"/>
              <a:t>Host of the Dr. Oz Show and Prof. of Surgery, </a:t>
            </a:r>
          </a:p>
          <a:p>
            <a:r>
              <a:rPr lang="en-US" sz="1200" dirty="0"/>
              <a:t>NYP Columbia Medical Center</a:t>
            </a:r>
            <a:endParaRPr lang="en-AU" sz="1600" dirty="0">
              <a:latin typeface="Source Sans Pro" panose="020B0503030403020204" pitchFamily="34" charset="0"/>
              <a:ea typeface="Source Sans Pro" panose="020B0503030403020204" pitchFamily="34" charset="0"/>
            </a:endParaRPr>
          </a:p>
        </p:txBody>
      </p:sp>
      <p:sp>
        <p:nvSpPr>
          <p:cNvPr id="8" name="Speech Bubble: Rectangle with Corners Rounded 7">
            <a:extLst>
              <a:ext uri="{FF2B5EF4-FFF2-40B4-BE49-F238E27FC236}">
                <a16:creationId xmlns:a16="http://schemas.microsoft.com/office/drawing/2014/main" id="{9CFA981F-632A-4386-8221-233153222357}"/>
              </a:ext>
            </a:extLst>
          </p:cNvPr>
          <p:cNvSpPr/>
          <p:nvPr/>
        </p:nvSpPr>
        <p:spPr>
          <a:xfrm>
            <a:off x="5106871" y="3221717"/>
            <a:ext cx="3551067" cy="2220298"/>
          </a:xfrm>
          <a:prstGeom prst="wedgeRoundRectCallout">
            <a:avLst>
              <a:gd name="adj1" fmla="val 14856"/>
              <a:gd name="adj2" fmla="val 61435"/>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PT Serif" panose="020A0603040505020204" pitchFamily="18" charset="0"/>
              </a:rPr>
              <a:t>“The title says it all. There is no false hope and statistics do not foretell the future. We all have the potential for self-induced healing. there is much to be learned from those who don’t die when they are supposed to and both doctors and patients need to be aware of the lessons to be learned”</a:t>
            </a:r>
            <a:endParaRPr lang="en-AU" sz="1400" dirty="0">
              <a:latin typeface="PT Serif" panose="020A0603040505020204" pitchFamily="18" charset="0"/>
            </a:endParaRPr>
          </a:p>
        </p:txBody>
      </p:sp>
      <p:sp>
        <p:nvSpPr>
          <p:cNvPr id="9" name="Rectangle 8">
            <a:extLst>
              <a:ext uri="{FF2B5EF4-FFF2-40B4-BE49-F238E27FC236}">
                <a16:creationId xmlns:a16="http://schemas.microsoft.com/office/drawing/2014/main" id="{AE8454C9-09C9-4096-91D1-2CA4BA4AD169}"/>
              </a:ext>
            </a:extLst>
          </p:cNvPr>
          <p:cNvSpPr/>
          <p:nvPr/>
        </p:nvSpPr>
        <p:spPr>
          <a:xfrm>
            <a:off x="5310327" y="5718195"/>
            <a:ext cx="3336522" cy="677108"/>
          </a:xfrm>
          <a:prstGeom prst="rect">
            <a:avLst/>
          </a:prstGeom>
        </p:spPr>
        <p:txBody>
          <a:bodyPr wrap="square">
            <a:spAutoFit/>
          </a:bodyPr>
          <a:lstStyle/>
          <a:p>
            <a:r>
              <a:rPr lang="en-US" sz="1400" b="1" dirty="0"/>
              <a:t>Bernie Siegel, M.D.                             </a:t>
            </a:r>
          </a:p>
          <a:p>
            <a:r>
              <a:rPr lang="en-US" sz="1200" dirty="0"/>
              <a:t>Author of </a:t>
            </a:r>
            <a:r>
              <a:rPr lang="en-US" sz="1200" i="1" dirty="0"/>
              <a:t>Love, Medicine and Miracles </a:t>
            </a:r>
            <a:r>
              <a:rPr lang="en-US" sz="1200" dirty="0"/>
              <a:t>and </a:t>
            </a:r>
            <a:br>
              <a:rPr lang="en-US" sz="1200" dirty="0"/>
            </a:br>
            <a:r>
              <a:rPr lang="en-US" sz="1200" dirty="0"/>
              <a:t>th</a:t>
            </a:r>
            <a:r>
              <a:rPr lang="en-US" sz="1200" i="1" dirty="0"/>
              <a:t>e Art of Healing</a:t>
            </a:r>
            <a:endParaRPr lang="en-AU" sz="1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1611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24" y="313838"/>
            <a:ext cx="8330083" cy="970450"/>
          </a:xfrm>
        </p:spPr>
        <p:txBody>
          <a:bodyPr>
            <a:normAutofit/>
          </a:bodyPr>
          <a:lstStyle/>
          <a:p>
            <a:r>
              <a:rPr lang="en-US" sz="4400" b="1" dirty="0"/>
              <a:t>HISTORY: </a:t>
            </a:r>
            <a:r>
              <a:rPr lang="en-US" dirty="0"/>
              <a:t>Why </a:t>
            </a:r>
            <a:r>
              <a:rPr lang="is-IS" dirty="0"/>
              <a:t>…</a:t>
            </a:r>
            <a:r>
              <a:rPr lang="en-US" dirty="0"/>
              <a:t>“Hope Never Dies” </a:t>
            </a:r>
          </a:p>
        </p:txBody>
      </p:sp>
      <p:sp>
        <p:nvSpPr>
          <p:cNvPr id="3" name="Content Placeholder 2"/>
          <p:cNvSpPr>
            <a:spLocks noGrp="1"/>
          </p:cNvSpPr>
          <p:nvPr>
            <p:ph idx="1"/>
          </p:nvPr>
        </p:nvSpPr>
        <p:spPr>
          <a:xfrm>
            <a:off x="550416" y="1846560"/>
            <a:ext cx="8069801" cy="4287914"/>
          </a:xfrm>
        </p:spPr>
        <p:txBody>
          <a:bodyPr>
            <a:normAutofit/>
          </a:bodyPr>
          <a:lstStyle/>
          <a:p>
            <a:pPr marL="0" indent="0">
              <a:spcAft>
                <a:spcPts val="600"/>
              </a:spcAft>
              <a:buNone/>
            </a:pPr>
            <a:r>
              <a:rPr lang="en-US" sz="2000" b="1" dirty="0">
                <a:solidFill>
                  <a:srgbClr val="F99B3B"/>
                </a:solidFill>
                <a:latin typeface="PT Serif" panose="020A0603040505020204" pitchFamily="18" charset="0"/>
              </a:rPr>
              <a:t>My Dad: Aggressive Lymphoma</a:t>
            </a:r>
          </a:p>
          <a:p>
            <a:pPr>
              <a:spcAft>
                <a:spcPts val="600"/>
              </a:spcAft>
            </a:pPr>
            <a:r>
              <a:rPr lang="en-US" sz="1700" b="1" dirty="0">
                <a:latin typeface="Source Sans Pro" panose="020B0604020202020204" charset="0"/>
              </a:rPr>
              <a:t>January 15, 1996</a:t>
            </a:r>
            <a:r>
              <a:rPr lang="en-US" sz="1700" dirty="0">
                <a:latin typeface="Source Sans Pro" panose="020B0604020202020204" charset="0"/>
              </a:rPr>
              <a:t>:</a:t>
            </a:r>
            <a:r>
              <a:rPr lang="en-US" sz="1700" b="1" dirty="0">
                <a:latin typeface="Source Sans Pro" panose="020B0604020202020204" charset="0"/>
              </a:rPr>
              <a:t> M.D., </a:t>
            </a:r>
            <a:r>
              <a:rPr lang="en-US" sz="1700" dirty="0">
                <a:latin typeface="Source Sans Pro" panose="020B0604020202020204" charset="0"/>
              </a:rPr>
              <a:t>“We will bring out the Big Guns </a:t>
            </a:r>
            <a:r>
              <a:rPr lang="is-IS" sz="1700" dirty="0">
                <a:latin typeface="Source Sans Pro" panose="020B0604020202020204" charset="0"/>
              </a:rPr>
              <a:t>…” (Highly Potent Chemotherapy)</a:t>
            </a:r>
            <a:endParaRPr lang="en-US" sz="1700" b="1" dirty="0">
              <a:latin typeface="Source Sans Pro" panose="020B0604020202020204" charset="0"/>
            </a:endParaRPr>
          </a:p>
          <a:p>
            <a:pPr marL="0" indent="0">
              <a:spcAft>
                <a:spcPts val="600"/>
              </a:spcAft>
              <a:buNone/>
            </a:pPr>
            <a:r>
              <a:rPr lang="is-IS" sz="1700" b="1" dirty="0">
                <a:latin typeface="Source Sans Pro" panose="020B0604020202020204" charset="0"/>
              </a:rPr>
              <a:t>     Horrific Side Effects, Almost Death:  </a:t>
            </a:r>
            <a:r>
              <a:rPr lang="is-IS" sz="1700" dirty="0">
                <a:latin typeface="Source Sans Pro" panose="020B0604020202020204" charset="0"/>
              </a:rPr>
              <a:t>Dad said: “No more.”</a:t>
            </a:r>
          </a:p>
          <a:p>
            <a:pPr>
              <a:spcAft>
                <a:spcPts val="600"/>
              </a:spcAft>
            </a:pPr>
            <a:r>
              <a:rPr lang="is-IS" sz="1700" b="1" dirty="0">
                <a:latin typeface="Source Sans Pro" panose="020B0604020202020204" charset="0"/>
              </a:rPr>
              <a:t>February 15, 1996: </a:t>
            </a:r>
            <a:r>
              <a:rPr lang="is-IS" sz="1700" dirty="0">
                <a:latin typeface="Source Sans Pro" panose="020B0604020202020204" charset="0"/>
              </a:rPr>
              <a:t>M.D.: “We look at your Dad’s situation as terminal.”  Helpless—Hopeless.</a:t>
            </a:r>
          </a:p>
          <a:p>
            <a:pPr>
              <a:spcAft>
                <a:spcPts val="600"/>
              </a:spcAft>
            </a:pPr>
            <a:r>
              <a:rPr lang="is-IS" sz="1700" b="1" dirty="0">
                <a:latin typeface="Source Sans Pro" panose="020B0604020202020204" charset="0"/>
              </a:rPr>
              <a:t>March 29, 1996: </a:t>
            </a:r>
            <a:r>
              <a:rPr lang="is-IS" sz="1700" dirty="0">
                <a:latin typeface="Source Sans Pro" panose="020B0604020202020204" charset="0"/>
              </a:rPr>
              <a:t>My father dies of cancer;  Tough—Difficult time ...</a:t>
            </a:r>
          </a:p>
          <a:p>
            <a:pPr marL="0" indent="0">
              <a:buNone/>
            </a:pPr>
            <a:endParaRPr lang="en-US" sz="1800" b="1" dirty="0">
              <a:solidFill>
                <a:srgbClr val="F99B3B"/>
              </a:solidFill>
              <a:latin typeface="PT Serif" panose="020A0603040505020204" pitchFamily="18" charset="0"/>
            </a:endParaRPr>
          </a:p>
          <a:p>
            <a:pPr marL="0" indent="0">
              <a:spcAft>
                <a:spcPts val="600"/>
              </a:spcAft>
              <a:buNone/>
            </a:pPr>
            <a:r>
              <a:rPr lang="en-US" sz="2000" b="1" dirty="0">
                <a:solidFill>
                  <a:srgbClr val="F99B3B"/>
                </a:solidFill>
                <a:latin typeface="PT Serif" panose="020A0603040505020204" pitchFamily="18" charset="0"/>
              </a:rPr>
              <a:t>My Personal Scare</a:t>
            </a:r>
            <a:endParaRPr lang="is-IS" sz="1800" dirty="0">
              <a:latin typeface="Source Sans Pro" panose="020B0604020202020204" charset="0"/>
            </a:endParaRPr>
          </a:p>
          <a:p>
            <a:pPr>
              <a:spcAft>
                <a:spcPts val="600"/>
              </a:spcAft>
            </a:pPr>
            <a:r>
              <a:rPr lang="is-IS" sz="1700" b="1" dirty="0">
                <a:latin typeface="Source Sans Pro" panose="020B0604020202020204" charset="0"/>
              </a:rPr>
              <a:t>2001: </a:t>
            </a:r>
            <a:r>
              <a:rPr lang="is-IS" sz="1700" dirty="0">
                <a:latin typeface="Source Sans Pro" panose="020B0604020202020204" charset="0"/>
              </a:rPr>
              <a:t>Cimbing Liver Enzymes; Scans/Tests: M.D.“ ... Biopsy on your Liver.”</a:t>
            </a:r>
          </a:p>
          <a:p>
            <a:pPr>
              <a:spcAft>
                <a:spcPts val="600"/>
              </a:spcAft>
            </a:pPr>
            <a:r>
              <a:rPr lang="is-IS" sz="1700" b="1" dirty="0">
                <a:latin typeface="Source Sans Pro" panose="020B0604020202020204" charset="0"/>
              </a:rPr>
              <a:t>“Make a Deal”: One month</a:t>
            </a:r>
            <a:r>
              <a:rPr lang="is-IS" sz="1700" dirty="0">
                <a:latin typeface="Source Sans Pro" panose="020B0604020202020204" charset="0"/>
              </a:rPr>
              <a:t>... </a:t>
            </a:r>
            <a:r>
              <a:rPr lang="en-US" sz="1700" dirty="0">
                <a:latin typeface="Source Sans Pro" panose="020B0604020202020204" charset="0"/>
              </a:rPr>
              <a:t>Transformed Diet</a:t>
            </a:r>
            <a:r>
              <a:rPr lang="is-IS" sz="1700" dirty="0">
                <a:latin typeface="Source Sans Pro" panose="020B0604020202020204" charset="0"/>
              </a:rPr>
              <a:t> = Normal Liver Enzymes...</a:t>
            </a:r>
            <a:endParaRPr lang="en-US" sz="1700" dirty="0">
              <a:latin typeface="Source Sans Pro" panose="020B0604020202020204" charset="0"/>
            </a:endParaRPr>
          </a:p>
        </p:txBody>
      </p:sp>
    </p:spTree>
    <p:extLst>
      <p:ext uri="{BB962C8B-B14F-4D97-AF65-F5344CB8AC3E}">
        <p14:creationId xmlns:p14="http://schemas.microsoft.com/office/powerpoint/2010/main" val="37892894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331"/>
            <a:ext cx="7772399" cy="1056019"/>
          </a:xfrm>
        </p:spPr>
        <p:txBody>
          <a:bodyPr>
            <a:normAutofit fontScale="90000"/>
          </a:bodyPr>
          <a:lstStyle/>
          <a:p>
            <a:pPr>
              <a:lnSpc>
                <a:spcPct val="80000"/>
              </a:lnSpc>
            </a:pPr>
            <a:r>
              <a:rPr lang="en-US" sz="4000" b="1" dirty="0"/>
              <a:t>Research: </a:t>
            </a:r>
            <a:r>
              <a:rPr lang="en-US" dirty="0"/>
              <a:t>“Is there a better way than solely ‘SOC’ (</a:t>
            </a:r>
            <a:r>
              <a:rPr lang="en-US" sz="3600" dirty="0"/>
              <a:t>chemo, radiation, surgery</a:t>
            </a:r>
            <a:r>
              <a:rPr lang="en-US" dirty="0"/>
              <a:t>)?”</a:t>
            </a:r>
          </a:p>
        </p:txBody>
      </p:sp>
      <p:sp>
        <p:nvSpPr>
          <p:cNvPr id="3" name="Content Placeholder 2"/>
          <p:cNvSpPr>
            <a:spLocks noGrp="1"/>
          </p:cNvSpPr>
          <p:nvPr>
            <p:ph idx="1"/>
          </p:nvPr>
        </p:nvSpPr>
        <p:spPr>
          <a:xfrm>
            <a:off x="685800" y="2083594"/>
            <a:ext cx="7543799" cy="4261418"/>
          </a:xfrm>
        </p:spPr>
        <p:txBody>
          <a:bodyPr>
            <a:noAutofit/>
          </a:bodyPr>
          <a:lstStyle/>
          <a:p>
            <a:pPr marL="0" indent="0">
              <a:spcAft>
                <a:spcPts val="1800"/>
              </a:spcAft>
              <a:buNone/>
            </a:pPr>
            <a:r>
              <a:rPr lang="en-US" sz="2400" b="1" dirty="0">
                <a:solidFill>
                  <a:srgbClr val="F99B3B"/>
                </a:solidFill>
                <a:latin typeface="PT Serif" panose="020A0603040505020204" pitchFamily="18" charset="0"/>
              </a:rPr>
              <a:t>PubMed.gov</a:t>
            </a:r>
            <a:br>
              <a:rPr lang="en-US" sz="2475" b="1" dirty="0"/>
            </a:br>
            <a:r>
              <a:rPr lang="is-IS" sz="2475" dirty="0"/>
              <a:t>27+ Million Studies,	</a:t>
            </a:r>
            <a:r>
              <a:rPr lang="en-US" sz="2475" dirty="0"/>
              <a:t>Investigated Numerous Studies</a:t>
            </a:r>
          </a:p>
          <a:p>
            <a:pPr marL="0" indent="0">
              <a:spcAft>
                <a:spcPts val="1800"/>
              </a:spcAft>
              <a:buNone/>
            </a:pPr>
            <a:r>
              <a:rPr lang="en-US" sz="2400" b="1" dirty="0">
                <a:solidFill>
                  <a:srgbClr val="F99B3B"/>
                </a:solidFill>
                <a:latin typeface="PT Serif" panose="020A0603040505020204" pitchFamily="18" charset="0"/>
              </a:rPr>
              <a:t>Dan </a:t>
            </a:r>
            <a:r>
              <a:rPr lang="en-US" sz="2400" b="1" dirty="0" err="1">
                <a:solidFill>
                  <a:srgbClr val="F99B3B"/>
                </a:solidFill>
                <a:latin typeface="PT Serif" panose="020A0603040505020204" pitchFamily="18" charset="0"/>
              </a:rPr>
              <a:t>Schectman</a:t>
            </a:r>
            <a:r>
              <a:rPr lang="en-US" sz="2400" b="1" dirty="0">
                <a:solidFill>
                  <a:srgbClr val="F99B3B"/>
                </a:solidFill>
                <a:latin typeface="PT Serif" panose="020A0603040505020204" pitchFamily="18" charset="0"/>
              </a:rPr>
              <a:t>, Ph.D.</a:t>
            </a:r>
            <a:br>
              <a:rPr lang="en-US" sz="2475" b="1" dirty="0"/>
            </a:br>
            <a:r>
              <a:rPr lang="en-US" sz="2475" dirty="0"/>
              <a:t>‘82, “Ridiculed, Fool”; </a:t>
            </a:r>
            <a:r>
              <a:rPr lang="is-IS" sz="2475" dirty="0"/>
              <a:t>  2011 Nobel Prize Chemistry </a:t>
            </a:r>
          </a:p>
          <a:p>
            <a:pPr marL="0" indent="0">
              <a:spcAft>
                <a:spcPts val="1800"/>
              </a:spcAft>
              <a:buNone/>
            </a:pPr>
            <a:r>
              <a:rPr lang="en-US" sz="2400" b="1" dirty="0">
                <a:solidFill>
                  <a:srgbClr val="F99B3B"/>
                </a:solidFill>
                <a:latin typeface="PT Serif" panose="020A0603040505020204" pitchFamily="18" charset="0"/>
              </a:rPr>
              <a:t>2010, Annie Appleseed Project</a:t>
            </a:r>
            <a:br>
              <a:rPr lang="is-IS" sz="2475" b="1" dirty="0"/>
            </a:br>
            <a:r>
              <a:rPr lang="is-IS" sz="2475" dirty="0"/>
              <a:t>24 Conferences, and Mexican Clinics</a:t>
            </a:r>
          </a:p>
          <a:p>
            <a:pPr marL="0" indent="0">
              <a:spcAft>
                <a:spcPts val="1800"/>
              </a:spcAft>
              <a:buNone/>
            </a:pPr>
            <a:r>
              <a:rPr lang="en-US" sz="2400" b="1" dirty="0">
                <a:solidFill>
                  <a:srgbClr val="F99B3B"/>
                </a:solidFill>
                <a:latin typeface="PT Serif" panose="020A0603040505020204" pitchFamily="18" charset="0"/>
              </a:rPr>
              <a:t>Objective, Rational Analysis</a:t>
            </a:r>
            <a:br>
              <a:rPr lang="is-IS" sz="2475" b="1" dirty="0"/>
            </a:br>
            <a:r>
              <a:rPr lang="is-IS" sz="2475" dirty="0"/>
              <a:t>WHY Do Some People “Beat the </a:t>
            </a:r>
            <a:r>
              <a:rPr lang="is-IS" sz="2400" dirty="0"/>
              <a:t>Odds</a:t>
            </a:r>
            <a:r>
              <a:rPr lang="is-IS" sz="2475" dirty="0"/>
              <a:t>?”</a:t>
            </a:r>
            <a:endParaRPr lang="en-US" dirty="0"/>
          </a:p>
        </p:txBody>
      </p:sp>
    </p:spTree>
    <p:extLst>
      <p:ext uri="{BB962C8B-B14F-4D97-AF65-F5344CB8AC3E}">
        <p14:creationId xmlns:p14="http://schemas.microsoft.com/office/powerpoint/2010/main" val="875368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3D7-2059-4341-8ED5-A85E15E0DA98}"/>
              </a:ext>
            </a:extLst>
          </p:cNvPr>
          <p:cNvSpPr>
            <a:spLocks noGrp="1"/>
          </p:cNvSpPr>
          <p:nvPr>
            <p:ph type="title"/>
          </p:nvPr>
        </p:nvSpPr>
        <p:spPr>
          <a:xfrm>
            <a:off x="630000" y="266699"/>
            <a:ext cx="7913925" cy="1009651"/>
          </a:xfrm>
        </p:spPr>
        <p:txBody>
          <a:bodyPr>
            <a:normAutofit fontScale="90000"/>
          </a:bodyPr>
          <a:lstStyle/>
          <a:p>
            <a:r>
              <a:rPr lang="en-US" b="1" dirty="0"/>
              <a:t>Conclusions &amp; Action…</a:t>
            </a:r>
            <a:br>
              <a:rPr lang="en-US" b="1" dirty="0"/>
            </a:br>
            <a:r>
              <a:rPr lang="en-US" dirty="0"/>
              <a:t>Write “</a:t>
            </a:r>
            <a:r>
              <a:rPr lang="en-US" i="1" dirty="0"/>
              <a:t>Hope Never Dies</a:t>
            </a:r>
            <a:r>
              <a:rPr lang="en-US" dirty="0"/>
              <a:t>” …</a:t>
            </a:r>
          </a:p>
        </p:txBody>
      </p:sp>
      <p:sp>
        <p:nvSpPr>
          <p:cNvPr id="3" name="Content Placeholder 2">
            <a:extLst>
              <a:ext uri="{FF2B5EF4-FFF2-40B4-BE49-F238E27FC236}">
                <a16:creationId xmlns:a16="http://schemas.microsoft.com/office/drawing/2014/main" id="{8568C867-AFF4-0A47-971D-FBF52374B3E1}"/>
              </a:ext>
            </a:extLst>
          </p:cNvPr>
          <p:cNvSpPr>
            <a:spLocks noGrp="1"/>
          </p:cNvSpPr>
          <p:nvPr>
            <p:ph idx="1"/>
          </p:nvPr>
        </p:nvSpPr>
        <p:spPr>
          <a:xfrm>
            <a:off x="742950" y="2226469"/>
            <a:ext cx="7658100" cy="3317081"/>
          </a:xfrm>
        </p:spPr>
        <p:txBody>
          <a:bodyPr>
            <a:noAutofit/>
          </a:bodyPr>
          <a:lstStyle/>
          <a:p>
            <a:pPr marL="0" indent="0">
              <a:buNone/>
            </a:pPr>
            <a:r>
              <a:rPr lang="en-AU" sz="2200" b="1" dirty="0">
                <a:solidFill>
                  <a:srgbClr val="F99B3B"/>
                </a:solidFill>
                <a:latin typeface="PT Serif" panose="020A0603040505020204" pitchFamily="18" charset="0"/>
              </a:rPr>
              <a:t>Unequivocal Conclusion From Hope Never Dies: </a:t>
            </a:r>
          </a:p>
          <a:p>
            <a:pPr marL="0" indent="0">
              <a:lnSpc>
                <a:spcPct val="120000"/>
              </a:lnSpc>
              <a:buNone/>
            </a:pPr>
            <a:r>
              <a:rPr lang="is-IS" sz="2000" dirty="0"/>
              <a:t>There are Better Models Than Solely the “Standard of Care.” We Need to </a:t>
            </a:r>
            <a:r>
              <a:rPr lang="is-IS" sz="2000" b="1" dirty="0"/>
              <a:t>Formulate a Better Paradigm </a:t>
            </a:r>
            <a:r>
              <a:rPr lang="is-IS" sz="2000" dirty="0"/>
              <a:t>... </a:t>
            </a:r>
          </a:p>
          <a:p>
            <a:pPr marL="0" indent="0">
              <a:buNone/>
            </a:pPr>
            <a:endParaRPr lang="en-US" sz="2000" b="1" dirty="0">
              <a:solidFill>
                <a:srgbClr val="F99B3B"/>
              </a:solidFill>
              <a:latin typeface="PT Serif" panose="020A0603040505020204" pitchFamily="18" charset="0"/>
            </a:endParaRPr>
          </a:p>
          <a:p>
            <a:pPr marL="0" indent="0">
              <a:buNone/>
            </a:pPr>
            <a:r>
              <a:rPr lang="en-US" sz="2200" b="1" dirty="0">
                <a:solidFill>
                  <a:srgbClr val="F99B3B"/>
                </a:solidFill>
                <a:latin typeface="PT Serif" panose="020A0603040505020204" pitchFamily="18" charset="0"/>
              </a:rPr>
              <a:t>People Need to Know</a:t>
            </a:r>
          </a:p>
          <a:p>
            <a:pPr marL="0" indent="0">
              <a:lnSpc>
                <a:spcPct val="120000"/>
              </a:lnSpc>
              <a:buNone/>
            </a:pPr>
            <a:r>
              <a:rPr lang="is-IS" sz="2000" dirty="0"/>
              <a:t>I have met </a:t>
            </a:r>
            <a:r>
              <a:rPr lang="is-IS" sz="2000" b="1" dirty="0"/>
              <a:t>hundreds of people </a:t>
            </a:r>
            <a:r>
              <a:rPr lang="is-IS" sz="2000" dirty="0"/>
              <a:t>who were told to get their affairs in order. Regardless, many are </a:t>
            </a:r>
            <a:r>
              <a:rPr lang="is-IS" sz="2000" b="1" dirty="0"/>
              <a:t>surviving and thriving many years later.</a:t>
            </a:r>
            <a:r>
              <a:rPr lang="is-IS" sz="2000" dirty="0"/>
              <a:t> People need to hear the stories, and learn about their transformational, life-saving treatments.</a:t>
            </a:r>
            <a:endParaRPr lang="is-IS" sz="2000" b="1" u="sng" dirty="0"/>
          </a:p>
        </p:txBody>
      </p:sp>
    </p:spTree>
    <p:extLst>
      <p:ext uri="{BB962C8B-B14F-4D97-AF65-F5344CB8AC3E}">
        <p14:creationId xmlns:p14="http://schemas.microsoft.com/office/powerpoint/2010/main" val="2957633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Diane </a:t>
            </a:r>
            <a:r>
              <a:rPr lang="en-US" sz="2400" dirty="0" err="1">
                <a:solidFill>
                  <a:srgbClr val="00619F"/>
                </a:solidFill>
              </a:rPr>
              <a:t>Klenke</a:t>
            </a:r>
            <a:r>
              <a:rPr lang="en-US" sz="2400" dirty="0">
                <a:solidFill>
                  <a:srgbClr val="00619F"/>
                </a:solidFill>
              </a:rPr>
              <a:t> </a:t>
            </a:r>
            <a:br>
              <a:rPr lang="en-US" sz="2800" dirty="0">
                <a:solidFill>
                  <a:srgbClr val="00619F"/>
                </a:solidFill>
              </a:rPr>
            </a:br>
            <a:r>
              <a:rPr lang="en-US" sz="1600" dirty="0">
                <a:solidFill>
                  <a:schemeClr val="tx1"/>
                </a:solidFill>
                <a:latin typeface="Source Sans Pro" panose="020B0604020202020204" charset="0"/>
              </a:rPr>
              <a:t>Original Diagnosis: 2004</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PancCa</a:t>
            </a:r>
            <a:r>
              <a:rPr lang="en-US" sz="1600" dirty="0">
                <a:solidFill>
                  <a:schemeClr val="tx1"/>
                </a:solidFill>
                <a:latin typeface="Source Sans Pro" panose="020B0604020202020204" charset="0"/>
              </a:rPr>
              <a:t>, liver</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3 months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Joshua Pock </a:t>
            </a:r>
            <a:br>
              <a:rPr lang="en-US" sz="2800" dirty="0">
                <a:solidFill>
                  <a:srgbClr val="00619F"/>
                </a:solidFill>
              </a:rPr>
            </a:br>
            <a:r>
              <a:rPr lang="en-US" sz="1600" dirty="0">
                <a:solidFill>
                  <a:schemeClr val="tx1"/>
                </a:solidFill>
                <a:latin typeface="Source Sans Pro" panose="020B0604020202020204" charset="0"/>
              </a:rPr>
              <a:t>Original Diagnosis: 2005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Brain cancer</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18 months to live</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Elizabeth </a:t>
            </a:r>
            <a:r>
              <a:rPr lang="en-US" sz="2400" dirty="0" err="1">
                <a:solidFill>
                  <a:srgbClr val="00619F"/>
                </a:solidFill>
              </a:rPr>
              <a:t>Panke</a:t>
            </a:r>
            <a:br>
              <a:rPr lang="en-US" sz="2800" dirty="0">
                <a:solidFill>
                  <a:srgbClr val="00619F"/>
                </a:solidFill>
              </a:rPr>
            </a:br>
            <a:r>
              <a:rPr lang="en-US" sz="1600" dirty="0">
                <a:solidFill>
                  <a:schemeClr val="tx1"/>
                </a:solidFill>
                <a:latin typeface="Source Sans Pro" panose="020B0604020202020204" charset="0"/>
              </a:rPr>
              <a:t>Original Diagnosis: 1999</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Ovarian, uterine, stomach</a:t>
            </a:r>
          </a:p>
          <a:p>
            <a:pPr>
              <a:lnSpc>
                <a:spcPct val="120000"/>
              </a:lnSpc>
            </a:pPr>
            <a:r>
              <a:rPr lang="en-US" sz="1600" dirty="0">
                <a:solidFill>
                  <a:schemeClr val="tx1"/>
                </a:solidFill>
                <a:latin typeface="Source Sans Pro" panose="020B0604020202020204" charset="0"/>
              </a:rPr>
              <a:t>2 months to live</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Content Placeholder 3">
            <a:extLst>
              <a:ext uri="{FF2B5EF4-FFF2-40B4-BE49-F238E27FC236}">
                <a16:creationId xmlns:a16="http://schemas.microsoft.com/office/drawing/2014/main" id="{058376E3-F3F2-46A4-B955-22DC0B92D040}"/>
              </a:ext>
            </a:extLst>
          </p:cNvPr>
          <p:cNvPicPr>
            <a:picLocks noChangeAspect="1"/>
          </p:cNvPicPr>
          <p:nvPr/>
        </p:nvPicPr>
        <p:blipFill rotWithShape="1">
          <a:blip r:embed="rId2"/>
          <a:srcRect b="2174"/>
          <a:stretch/>
        </p:blipFill>
        <p:spPr>
          <a:xfrm>
            <a:off x="85726" y="897541"/>
            <a:ext cx="2864294" cy="3826860"/>
          </a:xfrm>
          <a:prstGeom prst="rect">
            <a:avLst/>
          </a:prstGeom>
        </p:spPr>
      </p:pic>
      <p:pic>
        <p:nvPicPr>
          <p:cNvPr id="18" name="Picture 17">
            <a:extLst>
              <a:ext uri="{FF2B5EF4-FFF2-40B4-BE49-F238E27FC236}">
                <a16:creationId xmlns:a16="http://schemas.microsoft.com/office/drawing/2014/main" id="{9977FAEB-D44F-405F-AF65-4C69A11D2D87}"/>
              </a:ext>
            </a:extLst>
          </p:cNvPr>
          <p:cNvPicPr>
            <a:picLocks noChangeAspect="1"/>
          </p:cNvPicPr>
          <p:nvPr/>
        </p:nvPicPr>
        <p:blipFill>
          <a:blip r:embed="rId3"/>
          <a:stretch>
            <a:fillRect/>
          </a:stretch>
        </p:blipFill>
        <p:spPr>
          <a:xfrm>
            <a:off x="3017823" y="906515"/>
            <a:ext cx="3128439" cy="3836384"/>
          </a:xfrm>
          <a:prstGeom prst="rect">
            <a:avLst/>
          </a:prstGeom>
        </p:spPr>
      </p:pic>
      <p:pic>
        <p:nvPicPr>
          <p:cNvPr id="19" name="Picture 18">
            <a:extLst>
              <a:ext uri="{FF2B5EF4-FFF2-40B4-BE49-F238E27FC236}">
                <a16:creationId xmlns:a16="http://schemas.microsoft.com/office/drawing/2014/main" id="{A94559F6-416A-4A63-A55B-334CA92C95F1}"/>
              </a:ext>
            </a:extLst>
          </p:cNvPr>
          <p:cNvPicPr>
            <a:picLocks noChangeAspect="1"/>
          </p:cNvPicPr>
          <p:nvPr/>
        </p:nvPicPr>
        <p:blipFill>
          <a:blip r:embed="rId4"/>
          <a:stretch>
            <a:fillRect/>
          </a:stretch>
        </p:blipFill>
        <p:spPr>
          <a:xfrm>
            <a:off x="6215643" y="897541"/>
            <a:ext cx="2852207" cy="3845358"/>
          </a:xfrm>
          <a:prstGeom prst="rect">
            <a:avLst/>
          </a:prstGeom>
        </p:spPr>
      </p:pic>
    </p:spTree>
    <p:extLst>
      <p:ext uri="{BB962C8B-B14F-4D97-AF65-F5344CB8AC3E}">
        <p14:creationId xmlns:p14="http://schemas.microsoft.com/office/powerpoint/2010/main" val="860744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868" y="1926458"/>
            <a:ext cx="7803472" cy="3968050"/>
          </a:xfrm>
        </p:spPr>
        <p:txBody>
          <a:bodyPr>
            <a:noAutofit/>
          </a:bodyPr>
          <a:lstStyle/>
          <a:p>
            <a:pPr marL="0" indent="0">
              <a:buNone/>
            </a:pPr>
            <a:r>
              <a:rPr lang="en-AU" sz="2200" b="1" dirty="0">
                <a:solidFill>
                  <a:srgbClr val="F99B3B"/>
                </a:solidFill>
                <a:latin typeface="PT Serif" panose="020A0603040505020204" pitchFamily="18" charset="0"/>
              </a:rPr>
              <a:t>“There are lies, damned lies and statistics” </a:t>
            </a:r>
            <a:endParaRPr lang="en-US" sz="2200" b="1" dirty="0"/>
          </a:p>
          <a:p>
            <a:pPr marL="0" indent="0">
              <a:spcBef>
                <a:spcPts val="600"/>
              </a:spcBef>
              <a:buNone/>
            </a:pPr>
            <a:r>
              <a:rPr lang="en-US" sz="2000" dirty="0"/>
              <a:t>Attributed to Benjamin Disraeli, British Prime Minister</a:t>
            </a:r>
          </a:p>
          <a:p>
            <a:pPr marL="0" indent="0">
              <a:spcBef>
                <a:spcPts val="1800"/>
              </a:spcBef>
              <a:buNone/>
            </a:pPr>
            <a:r>
              <a:rPr lang="en-AU" sz="2200" b="1" dirty="0">
                <a:solidFill>
                  <a:srgbClr val="F99B3B"/>
                </a:solidFill>
                <a:latin typeface="PT Serif" panose="020A0603040505020204" pitchFamily="18" charset="0"/>
              </a:rPr>
              <a:t>Everyone is Different</a:t>
            </a:r>
            <a:endParaRPr lang="en-US" sz="2200" dirty="0"/>
          </a:p>
          <a:p>
            <a:pPr marL="0" indent="0">
              <a:lnSpc>
                <a:spcPct val="120000"/>
              </a:lnSpc>
              <a:spcBef>
                <a:spcPts val="0"/>
              </a:spcBef>
              <a:buNone/>
            </a:pPr>
            <a:r>
              <a:rPr lang="en-US" sz="2000" dirty="0"/>
              <a:t>Bio-chemistry, habits, health history</a:t>
            </a:r>
            <a:r>
              <a:rPr lang="is-IS" sz="2000" dirty="0"/>
              <a:t>… </a:t>
            </a:r>
            <a:br>
              <a:rPr lang="is-IS" sz="2000" dirty="0"/>
            </a:br>
            <a:r>
              <a:rPr lang="is-IS" sz="2000" dirty="0"/>
              <a:t>“You are an Individual.”  Again - You are not a Statistic.</a:t>
            </a:r>
          </a:p>
          <a:p>
            <a:pPr marL="0" indent="0">
              <a:lnSpc>
                <a:spcPct val="120000"/>
              </a:lnSpc>
              <a:spcBef>
                <a:spcPts val="1800"/>
              </a:spcBef>
              <a:buNone/>
            </a:pPr>
            <a:r>
              <a:rPr lang="en-AU" sz="2200" b="1" dirty="0">
                <a:solidFill>
                  <a:srgbClr val="F99B3B"/>
                </a:solidFill>
                <a:latin typeface="PT Serif" panose="020A0603040505020204" pitchFamily="18" charset="0"/>
              </a:rPr>
              <a:t>Everyone responds to “dire pronouncements” differently</a:t>
            </a:r>
            <a:br>
              <a:rPr lang="en-AU" sz="2200" b="1" dirty="0">
                <a:solidFill>
                  <a:srgbClr val="F99B3B"/>
                </a:solidFill>
                <a:latin typeface="PT Serif" panose="020A0603040505020204" pitchFamily="18" charset="0"/>
              </a:rPr>
            </a:br>
            <a:r>
              <a:rPr lang="is-IS" sz="2000" dirty="0"/>
              <a:t>Many recede into depression and accept purported “expiration dates”; others seek out other non-standard of care medical options. Most people are not proactive about finding “out-of-the-box” therapies, beyond the standard-of-care.</a:t>
            </a:r>
            <a:endParaRPr lang="en-US" sz="2000" dirty="0"/>
          </a:p>
        </p:txBody>
      </p:sp>
      <p:sp>
        <p:nvSpPr>
          <p:cNvPr id="6" name="Title 1">
            <a:extLst>
              <a:ext uri="{FF2B5EF4-FFF2-40B4-BE49-F238E27FC236}">
                <a16:creationId xmlns:a16="http://schemas.microsoft.com/office/drawing/2014/main" id="{718E5783-143F-4517-BE88-84FD5DE1A3E3}"/>
              </a:ext>
            </a:extLst>
          </p:cNvPr>
          <p:cNvSpPr>
            <a:spLocks noGrp="1"/>
          </p:cNvSpPr>
          <p:nvPr>
            <p:ph type="title"/>
          </p:nvPr>
        </p:nvSpPr>
        <p:spPr>
          <a:xfrm>
            <a:off x="630000" y="136476"/>
            <a:ext cx="7524003" cy="1266195"/>
          </a:xfrm>
        </p:spPr>
        <p:txBody>
          <a:bodyPr>
            <a:noAutofit/>
          </a:bodyPr>
          <a:lstStyle/>
          <a:p>
            <a:pPr>
              <a:lnSpc>
                <a:spcPct val="80000"/>
              </a:lnSpc>
            </a:pPr>
            <a:r>
              <a:rPr lang="en-US" b="1" dirty="0"/>
              <a:t>LESSONS LEARNED </a:t>
            </a:r>
            <a:br>
              <a:rPr lang="en-US" dirty="0"/>
            </a:br>
            <a:r>
              <a:rPr lang="en-US" dirty="0"/>
              <a:t>      “You are not a Statistic”</a:t>
            </a:r>
          </a:p>
        </p:txBody>
      </p:sp>
    </p:spTree>
    <p:extLst>
      <p:ext uri="{BB962C8B-B14F-4D97-AF65-F5344CB8AC3E}">
        <p14:creationId xmlns:p14="http://schemas.microsoft.com/office/powerpoint/2010/main" val="168743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08F5DC-7B99-C144-8713-A8BF6F379603}"/>
              </a:ext>
            </a:extLst>
          </p:cNvPr>
          <p:cNvPicPr>
            <a:picLocks noGrp="1" noChangeAspect="1"/>
          </p:cNvPicPr>
          <p:nvPr>
            <p:ph idx="1"/>
          </p:nvPr>
        </p:nvPicPr>
        <p:blipFill>
          <a:blip r:embed="rId2"/>
          <a:stretch>
            <a:fillRect/>
          </a:stretch>
        </p:blipFill>
        <p:spPr>
          <a:xfrm>
            <a:off x="571502" y="2325951"/>
            <a:ext cx="4007384" cy="3284737"/>
          </a:xfrm>
        </p:spPr>
      </p:pic>
      <p:pic>
        <p:nvPicPr>
          <p:cNvPr id="5" name="Picture 4">
            <a:extLst>
              <a:ext uri="{FF2B5EF4-FFF2-40B4-BE49-F238E27FC236}">
                <a16:creationId xmlns:a16="http://schemas.microsoft.com/office/drawing/2014/main" id="{A12FA263-8B6F-364D-B4FA-CFCDF532E4D5}"/>
              </a:ext>
            </a:extLst>
          </p:cNvPr>
          <p:cNvPicPr>
            <a:picLocks noChangeAspect="1"/>
          </p:cNvPicPr>
          <p:nvPr/>
        </p:nvPicPr>
        <p:blipFill>
          <a:blip r:embed="rId3"/>
          <a:stretch>
            <a:fillRect/>
          </a:stretch>
        </p:blipFill>
        <p:spPr>
          <a:xfrm>
            <a:off x="4953740" y="2325950"/>
            <a:ext cx="3685995" cy="3284737"/>
          </a:xfrm>
          <a:prstGeom prst="rect">
            <a:avLst/>
          </a:prstGeom>
        </p:spPr>
      </p:pic>
      <p:sp>
        <p:nvSpPr>
          <p:cNvPr id="8" name="Title 1">
            <a:extLst>
              <a:ext uri="{FF2B5EF4-FFF2-40B4-BE49-F238E27FC236}">
                <a16:creationId xmlns:a16="http://schemas.microsoft.com/office/drawing/2014/main" id="{E921D867-BBA4-4BCC-9E47-DBC06DAD5C20}"/>
              </a:ext>
            </a:extLst>
          </p:cNvPr>
          <p:cNvSpPr txBox="1">
            <a:spLocks/>
          </p:cNvSpPr>
          <p:nvPr/>
        </p:nvSpPr>
        <p:spPr>
          <a:xfrm>
            <a:off x="630000" y="136476"/>
            <a:ext cx="8061239" cy="12661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r>
              <a:rPr lang="en-US" dirty="0"/>
              <a:t>Attitude Matters</a:t>
            </a:r>
          </a:p>
        </p:txBody>
      </p:sp>
    </p:spTree>
    <p:extLst>
      <p:ext uri="{BB962C8B-B14F-4D97-AF65-F5344CB8AC3E}">
        <p14:creationId xmlns:p14="http://schemas.microsoft.com/office/powerpoint/2010/main" val="34348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55400</TotalTime>
  <Words>1051</Words>
  <Application>Microsoft Office PowerPoint</Application>
  <PresentationFormat>On-screen Show (4:3)</PresentationFormat>
  <Paragraphs>94</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Source Sans Pro</vt:lpstr>
      <vt:lpstr>PT Serif</vt:lpstr>
      <vt:lpstr>Arial</vt:lpstr>
      <vt:lpstr>Office Theme</vt:lpstr>
      <vt:lpstr>COMPELLING LESSONS LEARNED, FROM:   “Hope Never Dies”</vt:lpstr>
      <vt:lpstr>BACKGROUND INFORMATION</vt:lpstr>
      <vt:lpstr>PowerPoint Presentation</vt:lpstr>
      <vt:lpstr>HISTORY: Why …“Hope Never Dies” </vt:lpstr>
      <vt:lpstr>Research: “Is there a better way than solely ‘SOC’ (chemo, radiation, surgery)?”</vt:lpstr>
      <vt:lpstr>Conclusions &amp; Action… Write “Hope Never Dies” …</vt:lpstr>
      <vt:lpstr>Diane Klenke  Original Diagnosis: 2004 PancCa, liver 3 months to live</vt:lpstr>
      <vt:lpstr>LESSONS LEARNED        “You are not a Statistic”</vt:lpstr>
      <vt:lpstr>PowerPoint Presentation</vt:lpstr>
      <vt:lpstr>PowerPoint Presentation</vt:lpstr>
      <vt:lpstr>LESSONS LEARNED: Seeking and Implementing Other Evidence-Based Treatments and Therapies</vt:lpstr>
      <vt:lpstr>LESSONS LEARNED        Mind-Body Therapies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NEVER DIES</dc:title>
  <dc:creator>rickshapiro16@gmail.com</dc:creator>
  <cp:lastModifiedBy>Brad Someone or other</cp:lastModifiedBy>
  <cp:revision>712</cp:revision>
  <cp:lastPrinted>2018-01-31T00:38:57Z</cp:lastPrinted>
  <dcterms:created xsi:type="dcterms:W3CDTF">2017-12-15T00:32:52Z</dcterms:created>
  <dcterms:modified xsi:type="dcterms:W3CDTF">2018-02-28T06:43:38Z</dcterms:modified>
</cp:coreProperties>
</file>