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1"/>
  </p:notesMasterIdLst>
  <p:sldIdLst>
    <p:sldId id="338" r:id="rId2"/>
    <p:sldId id="375" r:id="rId3"/>
    <p:sldId id="378" r:id="rId4"/>
    <p:sldId id="379" r:id="rId5"/>
    <p:sldId id="380" r:id="rId6"/>
    <p:sldId id="382" r:id="rId7"/>
    <p:sldId id="383" r:id="rId8"/>
    <p:sldId id="384" r:id="rId9"/>
    <p:sldId id="385" r:id="rId10"/>
    <p:sldId id="386" r:id="rId11"/>
    <p:sldId id="387" r:id="rId12"/>
    <p:sldId id="388" r:id="rId13"/>
    <p:sldId id="389" r:id="rId14"/>
    <p:sldId id="390" r:id="rId15"/>
    <p:sldId id="395" r:id="rId16"/>
    <p:sldId id="391" r:id="rId17"/>
    <p:sldId id="397" r:id="rId18"/>
    <p:sldId id="399" r:id="rId19"/>
    <p:sldId id="400" r:id="rId2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0">
          <p15:clr>
            <a:srgbClr val="A4A3A4"/>
          </p15:clr>
        </p15:guide>
        <p15:guide id="2" pos="2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000"/>
    <a:srgbClr val="683E00"/>
    <a:srgbClr val="7D7D7D"/>
    <a:srgbClr val="A56A8A"/>
    <a:srgbClr val="CE9EFF"/>
    <a:srgbClr val="373736"/>
    <a:srgbClr val="C1D969"/>
    <a:srgbClr val="4BD6E0"/>
    <a:srgbClr val="0704FF"/>
    <a:srgbClr val="FF66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95" autoAdjust="0"/>
  </p:normalViewPr>
  <p:slideViewPr>
    <p:cSldViewPr>
      <p:cViewPr varScale="1">
        <p:scale>
          <a:sx n="111" d="100"/>
          <a:sy n="111" d="100"/>
        </p:scale>
        <p:origin x="1536" y="-2166"/>
      </p:cViewPr>
      <p:guideLst>
        <p:guide orient="horz" pos="3430"/>
        <p:guide pos="295"/>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D3E889D-9066-484D-9B16-CF5E24EB6A70}" type="datetimeFigureOut">
              <a:rPr lang="de-DE" smtClean="0"/>
              <a:pPr/>
              <a:t>18.02.2016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B1D2EE-C1CB-422D-A6AF-E331DD90F2FA}" type="slidenum">
              <a:rPr lang="de-DE" smtClean="0"/>
              <a:pPr/>
              <a:t>‹#›</a:t>
            </a:fld>
            <a:endParaRPr lang="de-DE"/>
          </a:p>
        </p:txBody>
      </p:sp>
    </p:spTree>
    <p:extLst>
      <p:ext uri="{BB962C8B-B14F-4D97-AF65-F5344CB8AC3E}">
        <p14:creationId xmlns:p14="http://schemas.microsoft.com/office/powerpoint/2010/main" val="57979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7E5F7D-B9B7-4D33-84FA-EB2D1C3D6F55}" type="slidenum">
              <a:rPr lang="de-DE" smtClean="0">
                <a:solidFill>
                  <a:prstClr val="black"/>
                </a:solidFill>
              </a:rPr>
              <a:pPr/>
              <a:t>1</a:t>
            </a:fld>
            <a:endParaRPr lang="de-DE" dirty="0">
              <a:solidFill>
                <a:prstClr val="black"/>
              </a:solidFill>
            </a:endParaRPr>
          </a:p>
        </p:txBody>
      </p:sp>
    </p:spTree>
    <p:extLst>
      <p:ext uri="{BB962C8B-B14F-4D97-AF65-F5344CB8AC3E}">
        <p14:creationId xmlns:p14="http://schemas.microsoft.com/office/powerpoint/2010/main" val="301877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B1D2EE-C1CB-422D-A6AF-E331DD90F2FA}" type="slidenum">
              <a:rPr lang="de-DE" smtClean="0"/>
              <a:pPr/>
              <a:t>6</a:t>
            </a:fld>
            <a:endParaRPr lang="de-DE"/>
          </a:p>
        </p:txBody>
      </p:sp>
    </p:spTree>
    <p:extLst>
      <p:ext uri="{BB962C8B-B14F-4D97-AF65-F5344CB8AC3E}">
        <p14:creationId xmlns:p14="http://schemas.microsoft.com/office/powerpoint/2010/main" val="357552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Headline 1-zeilig">
    <p:spTree>
      <p:nvGrpSpPr>
        <p:cNvPr id="1" name=""/>
        <p:cNvGrpSpPr/>
        <p:nvPr/>
      </p:nvGrpSpPr>
      <p:grpSpPr>
        <a:xfrm>
          <a:off x="0" y="0"/>
          <a:ext cx="0" cy="0"/>
          <a:chOff x="0" y="0"/>
          <a:chExt cx="0" cy="0"/>
        </a:xfrm>
      </p:grpSpPr>
      <p:sp>
        <p:nvSpPr>
          <p:cNvPr id="12" name="Bildplatzhalter 6"/>
          <p:cNvSpPr>
            <a:spLocks noGrp="1"/>
          </p:cNvSpPr>
          <p:nvPr>
            <p:ph type="pic" sz="quarter" idx="19" hasCustomPrompt="1"/>
          </p:nvPr>
        </p:nvSpPr>
        <p:spPr>
          <a:xfrm>
            <a:off x="-2625" y="-392"/>
            <a:ext cx="9154707" cy="3719344"/>
          </a:xfrm>
          <a:custGeom>
            <a:avLst/>
            <a:gdLst>
              <a:gd name="connsiteX0" fmla="*/ 0 w 9144000"/>
              <a:gd name="connsiteY0" fmla="*/ 0 h 3795713"/>
              <a:gd name="connsiteX1" fmla="*/ 9144000 w 9144000"/>
              <a:gd name="connsiteY1" fmla="*/ 0 h 3795713"/>
              <a:gd name="connsiteX2" fmla="*/ 9144000 w 9144000"/>
              <a:gd name="connsiteY2" fmla="*/ 3795713 h 3795713"/>
              <a:gd name="connsiteX3" fmla="*/ 0 w 9144000"/>
              <a:gd name="connsiteY3" fmla="*/ 3795713 h 3795713"/>
              <a:gd name="connsiteX4" fmla="*/ 0 w 9144000"/>
              <a:gd name="connsiteY4"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0 w 9144000"/>
              <a:gd name="connsiteY4" fmla="*/ 3795713 h 3795713"/>
              <a:gd name="connsiteX5" fmla="*/ 0 w 9144000"/>
              <a:gd name="connsiteY5"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4242422 w 9144000"/>
              <a:gd name="connsiteY4" fmla="*/ 3787609 h 3795713"/>
              <a:gd name="connsiteX5" fmla="*/ 0 w 9144000"/>
              <a:gd name="connsiteY5" fmla="*/ 3795713 h 3795713"/>
              <a:gd name="connsiteX6" fmla="*/ 0 w 9144000"/>
              <a:gd name="connsiteY6"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4576113 w 9144000"/>
              <a:gd name="connsiteY4" fmla="*/ 3527591 h 3795713"/>
              <a:gd name="connsiteX5" fmla="*/ 0 w 9144000"/>
              <a:gd name="connsiteY5" fmla="*/ 3795713 h 3795713"/>
              <a:gd name="connsiteX6" fmla="*/ 0 w 9144000"/>
              <a:gd name="connsiteY6" fmla="*/ 0 h 3795713"/>
              <a:gd name="connsiteX0" fmla="*/ 4334 w 9148334"/>
              <a:gd name="connsiteY0" fmla="*/ 0 h 3795713"/>
              <a:gd name="connsiteX1" fmla="*/ 9148334 w 9148334"/>
              <a:gd name="connsiteY1" fmla="*/ 0 h 3795713"/>
              <a:gd name="connsiteX2" fmla="*/ 9148334 w 9148334"/>
              <a:gd name="connsiteY2" fmla="*/ 3795713 h 3795713"/>
              <a:gd name="connsiteX3" fmla="*/ 4576113 w 9148334"/>
              <a:gd name="connsiteY3" fmla="*/ 3791943 h 3795713"/>
              <a:gd name="connsiteX4" fmla="*/ 4580447 w 9148334"/>
              <a:gd name="connsiteY4" fmla="*/ 3527591 h 3795713"/>
              <a:gd name="connsiteX5" fmla="*/ 0 w 9148334"/>
              <a:gd name="connsiteY5" fmla="*/ 3527027 h 3795713"/>
              <a:gd name="connsiteX6" fmla="*/ 4334 w 9148334"/>
              <a:gd name="connsiteY6" fmla="*/ 0 h 3795713"/>
              <a:gd name="connsiteX0" fmla="*/ 4334 w 9148334"/>
              <a:gd name="connsiteY0" fmla="*/ 0 h 3834806"/>
              <a:gd name="connsiteX1" fmla="*/ 9148334 w 9148334"/>
              <a:gd name="connsiteY1" fmla="*/ 0 h 3834806"/>
              <a:gd name="connsiteX2" fmla="*/ 9148334 w 9148334"/>
              <a:gd name="connsiteY2" fmla="*/ 3795713 h 3834806"/>
              <a:gd name="connsiteX3" fmla="*/ 4580875 w 9148334"/>
              <a:gd name="connsiteY3" fmla="*/ 3834806 h 3834806"/>
              <a:gd name="connsiteX4" fmla="*/ 4580447 w 9148334"/>
              <a:gd name="connsiteY4" fmla="*/ 3527591 h 3834806"/>
              <a:gd name="connsiteX5" fmla="*/ 0 w 9148334"/>
              <a:gd name="connsiteY5" fmla="*/ 3527027 h 3834806"/>
              <a:gd name="connsiteX6" fmla="*/ 4334 w 9148334"/>
              <a:gd name="connsiteY6" fmla="*/ 0 h 3834806"/>
              <a:gd name="connsiteX0" fmla="*/ 4334 w 9148334"/>
              <a:gd name="connsiteY0" fmla="*/ 0 h 3834806"/>
              <a:gd name="connsiteX1" fmla="*/ 9148334 w 9148334"/>
              <a:gd name="connsiteY1" fmla="*/ 0 h 3834806"/>
              <a:gd name="connsiteX2" fmla="*/ 9148334 w 9148334"/>
              <a:gd name="connsiteY2" fmla="*/ 3795713 h 3834806"/>
              <a:gd name="connsiteX3" fmla="*/ 4580875 w 9148334"/>
              <a:gd name="connsiteY3" fmla="*/ 3834806 h 3834806"/>
              <a:gd name="connsiteX4" fmla="*/ 4580447 w 9148334"/>
              <a:gd name="connsiteY4" fmla="*/ 3522829 h 3834806"/>
              <a:gd name="connsiteX5" fmla="*/ 0 w 9148334"/>
              <a:gd name="connsiteY5" fmla="*/ 3527027 h 3834806"/>
              <a:gd name="connsiteX6" fmla="*/ 4334 w 9148334"/>
              <a:gd name="connsiteY6" fmla="*/ 0 h 3834806"/>
              <a:gd name="connsiteX0" fmla="*/ 4334 w 9153096"/>
              <a:gd name="connsiteY0" fmla="*/ 0 h 3836195"/>
              <a:gd name="connsiteX1" fmla="*/ 9148334 w 9153096"/>
              <a:gd name="connsiteY1" fmla="*/ 0 h 3836195"/>
              <a:gd name="connsiteX2" fmla="*/ 9153096 w 9153096"/>
              <a:gd name="connsiteY2" fmla="*/ 3836195 h 3836195"/>
              <a:gd name="connsiteX3" fmla="*/ 4580875 w 9153096"/>
              <a:gd name="connsiteY3" fmla="*/ 3834806 h 3836195"/>
              <a:gd name="connsiteX4" fmla="*/ 4580447 w 9153096"/>
              <a:gd name="connsiteY4" fmla="*/ 3522829 h 3836195"/>
              <a:gd name="connsiteX5" fmla="*/ 0 w 9153096"/>
              <a:gd name="connsiteY5" fmla="*/ 3527027 h 3836195"/>
              <a:gd name="connsiteX6" fmla="*/ 4334 w 9153096"/>
              <a:gd name="connsiteY6" fmla="*/ 0 h 3836195"/>
              <a:gd name="connsiteX0" fmla="*/ 4334 w 9153096"/>
              <a:gd name="connsiteY0" fmla="*/ 0 h 3987206"/>
              <a:gd name="connsiteX1" fmla="*/ 9148334 w 9153096"/>
              <a:gd name="connsiteY1" fmla="*/ 0 h 3987206"/>
              <a:gd name="connsiteX2" fmla="*/ 9153096 w 9153096"/>
              <a:gd name="connsiteY2" fmla="*/ 3836195 h 3987206"/>
              <a:gd name="connsiteX3" fmla="*/ 4580875 w 9153096"/>
              <a:gd name="connsiteY3" fmla="*/ 3987206 h 3987206"/>
              <a:gd name="connsiteX4" fmla="*/ 4580447 w 9153096"/>
              <a:gd name="connsiteY4" fmla="*/ 3522829 h 3987206"/>
              <a:gd name="connsiteX5" fmla="*/ 0 w 9153096"/>
              <a:gd name="connsiteY5" fmla="*/ 3527027 h 3987206"/>
              <a:gd name="connsiteX6" fmla="*/ 4334 w 9153096"/>
              <a:gd name="connsiteY6" fmla="*/ 0 h 3987206"/>
              <a:gd name="connsiteX0" fmla="*/ 4334 w 9153096"/>
              <a:gd name="connsiteY0" fmla="*/ 0 h 3987206"/>
              <a:gd name="connsiteX1" fmla="*/ 9148334 w 9153096"/>
              <a:gd name="connsiteY1" fmla="*/ 0 h 3987206"/>
              <a:gd name="connsiteX2" fmla="*/ 9153096 w 9153096"/>
              <a:gd name="connsiteY2" fmla="*/ 3983832 h 3987206"/>
              <a:gd name="connsiteX3" fmla="*/ 4580875 w 9153096"/>
              <a:gd name="connsiteY3" fmla="*/ 3987206 h 3987206"/>
              <a:gd name="connsiteX4" fmla="*/ 4580447 w 9153096"/>
              <a:gd name="connsiteY4" fmla="*/ 3522829 h 3987206"/>
              <a:gd name="connsiteX5" fmla="*/ 0 w 9153096"/>
              <a:gd name="connsiteY5" fmla="*/ 3527027 h 3987206"/>
              <a:gd name="connsiteX6" fmla="*/ 4334 w 9153096"/>
              <a:gd name="connsiteY6" fmla="*/ 0 h 3987206"/>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0447 w 9153096"/>
              <a:gd name="connsiteY4" fmla="*/ 3522829 h 3984825"/>
              <a:gd name="connsiteX5" fmla="*/ 0 w 9153096"/>
              <a:gd name="connsiteY5" fmla="*/ 3527027 h 3984825"/>
              <a:gd name="connsiteX6" fmla="*/ 4334 w 9153096"/>
              <a:gd name="connsiteY6" fmla="*/ 0 h 3984825"/>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3331 w 9153096"/>
              <a:gd name="connsiteY4" fmla="*/ 3442062 h 3984825"/>
              <a:gd name="connsiteX5" fmla="*/ 0 w 9153096"/>
              <a:gd name="connsiteY5" fmla="*/ 3527027 h 3984825"/>
              <a:gd name="connsiteX6" fmla="*/ 4334 w 9153096"/>
              <a:gd name="connsiteY6" fmla="*/ 0 h 3984825"/>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3331 w 9153096"/>
              <a:gd name="connsiteY4" fmla="*/ 3442062 h 3984825"/>
              <a:gd name="connsiteX5" fmla="*/ 0 w 9153096"/>
              <a:gd name="connsiteY5" fmla="*/ 3443375 h 3984825"/>
              <a:gd name="connsiteX6" fmla="*/ 4334 w 9153096"/>
              <a:gd name="connsiteY6" fmla="*/ 0 h 3984825"/>
              <a:gd name="connsiteX0" fmla="*/ 142 w 9148904"/>
              <a:gd name="connsiteY0" fmla="*/ 0 h 3984825"/>
              <a:gd name="connsiteX1" fmla="*/ 9144142 w 9148904"/>
              <a:gd name="connsiteY1" fmla="*/ 0 h 3984825"/>
              <a:gd name="connsiteX2" fmla="*/ 9148904 w 9148904"/>
              <a:gd name="connsiteY2" fmla="*/ 3983832 h 3984825"/>
              <a:gd name="connsiteX3" fmla="*/ 4576683 w 9148904"/>
              <a:gd name="connsiteY3" fmla="*/ 3984825 h 3984825"/>
              <a:gd name="connsiteX4" fmla="*/ 4579139 w 9148904"/>
              <a:gd name="connsiteY4" fmla="*/ 3442062 h 3984825"/>
              <a:gd name="connsiteX5" fmla="*/ 7346 w 9148904"/>
              <a:gd name="connsiteY5" fmla="*/ 3443375 h 3984825"/>
              <a:gd name="connsiteX6" fmla="*/ 142 w 9148904"/>
              <a:gd name="connsiteY6" fmla="*/ 0 h 3984825"/>
              <a:gd name="connsiteX0" fmla="*/ 15872 w 9141558"/>
              <a:gd name="connsiteY0" fmla="*/ 17308 h 3984825"/>
              <a:gd name="connsiteX1" fmla="*/ 9136796 w 9141558"/>
              <a:gd name="connsiteY1" fmla="*/ 0 h 3984825"/>
              <a:gd name="connsiteX2" fmla="*/ 9141558 w 9141558"/>
              <a:gd name="connsiteY2" fmla="*/ 3983832 h 3984825"/>
              <a:gd name="connsiteX3" fmla="*/ 4569337 w 9141558"/>
              <a:gd name="connsiteY3" fmla="*/ 3984825 h 3984825"/>
              <a:gd name="connsiteX4" fmla="*/ 4571793 w 9141558"/>
              <a:gd name="connsiteY4" fmla="*/ 3442062 h 3984825"/>
              <a:gd name="connsiteX5" fmla="*/ 0 w 9141558"/>
              <a:gd name="connsiteY5" fmla="*/ 3443375 h 3984825"/>
              <a:gd name="connsiteX6" fmla="*/ 15872 w 9141558"/>
              <a:gd name="connsiteY6" fmla="*/ 17308 h 3984825"/>
              <a:gd name="connsiteX0" fmla="*/ 192 w 9146070"/>
              <a:gd name="connsiteY0" fmla="*/ 1 h 3984825"/>
              <a:gd name="connsiteX1" fmla="*/ 9141308 w 9146070"/>
              <a:gd name="connsiteY1" fmla="*/ 0 h 3984825"/>
              <a:gd name="connsiteX2" fmla="*/ 9146070 w 9146070"/>
              <a:gd name="connsiteY2" fmla="*/ 3983832 h 3984825"/>
              <a:gd name="connsiteX3" fmla="*/ 4573849 w 9146070"/>
              <a:gd name="connsiteY3" fmla="*/ 3984825 h 3984825"/>
              <a:gd name="connsiteX4" fmla="*/ 4576305 w 9146070"/>
              <a:gd name="connsiteY4" fmla="*/ 3442062 h 3984825"/>
              <a:gd name="connsiteX5" fmla="*/ 4512 w 9146070"/>
              <a:gd name="connsiteY5" fmla="*/ 3443375 h 3984825"/>
              <a:gd name="connsiteX6" fmla="*/ 192 w 9146070"/>
              <a:gd name="connsiteY6" fmla="*/ 1 h 3984825"/>
              <a:gd name="connsiteX0" fmla="*/ 299 w 9146177"/>
              <a:gd name="connsiteY0" fmla="*/ 1 h 3984825"/>
              <a:gd name="connsiteX1" fmla="*/ 9141415 w 9146177"/>
              <a:gd name="connsiteY1" fmla="*/ 0 h 3984825"/>
              <a:gd name="connsiteX2" fmla="*/ 9146177 w 9146177"/>
              <a:gd name="connsiteY2" fmla="*/ 3983832 h 3984825"/>
              <a:gd name="connsiteX3" fmla="*/ 4573956 w 9146177"/>
              <a:gd name="connsiteY3" fmla="*/ 3984825 h 3984825"/>
              <a:gd name="connsiteX4" fmla="*/ 4576412 w 9146177"/>
              <a:gd name="connsiteY4" fmla="*/ 3442062 h 3984825"/>
              <a:gd name="connsiteX5" fmla="*/ 1734 w 9146177"/>
              <a:gd name="connsiteY5" fmla="*/ 3443375 h 3984825"/>
              <a:gd name="connsiteX6" fmla="*/ 299 w 9146177"/>
              <a:gd name="connsiteY6" fmla="*/ 1 h 3984825"/>
              <a:gd name="connsiteX0" fmla="*/ 299 w 9147550"/>
              <a:gd name="connsiteY0" fmla="*/ 2885 h 3987709"/>
              <a:gd name="connsiteX1" fmla="*/ 9147184 w 9147550"/>
              <a:gd name="connsiteY1" fmla="*/ 0 h 3987709"/>
              <a:gd name="connsiteX2" fmla="*/ 9146177 w 9147550"/>
              <a:gd name="connsiteY2" fmla="*/ 3986716 h 3987709"/>
              <a:gd name="connsiteX3" fmla="*/ 4573956 w 9147550"/>
              <a:gd name="connsiteY3" fmla="*/ 3987709 h 3987709"/>
              <a:gd name="connsiteX4" fmla="*/ 4576412 w 9147550"/>
              <a:gd name="connsiteY4" fmla="*/ 3444946 h 3987709"/>
              <a:gd name="connsiteX5" fmla="*/ 1734 w 9147550"/>
              <a:gd name="connsiteY5" fmla="*/ 3446259 h 3987709"/>
              <a:gd name="connsiteX6" fmla="*/ 299 w 9147550"/>
              <a:gd name="connsiteY6" fmla="*/ 2885 h 398770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53063"/>
              <a:gd name="connsiteX1" fmla="*/ 9147184 w 9147550"/>
              <a:gd name="connsiteY1" fmla="*/ 65354 h 4053063"/>
              <a:gd name="connsiteX2" fmla="*/ 9146177 w 9147550"/>
              <a:gd name="connsiteY2" fmla="*/ 4052070 h 4053063"/>
              <a:gd name="connsiteX3" fmla="*/ 4573956 w 9147550"/>
              <a:gd name="connsiteY3" fmla="*/ 4053063 h 4053063"/>
              <a:gd name="connsiteX4" fmla="*/ 4576412 w 9147550"/>
              <a:gd name="connsiteY4" fmla="*/ 3510300 h 4053063"/>
              <a:gd name="connsiteX5" fmla="*/ 1734 w 9147550"/>
              <a:gd name="connsiteY5" fmla="*/ 3511613 h 4053063"/>
              <a:gd name="connsiteX6" fmla="*/ 299 w 9147550"/>
              <a:gd name="connsiteY6" fmla="*/ 0 h 4053063"/>
              <a:gd name="connsiteX0" fmla="*/ 299 w 9147550"/>
              <a:gd name="connsiteY0" fmla="*/ 9709 h 4062772"/>
              <a:gd name="connsiteX1" fmla="*/ 9147184 w 9147550"/>
              <a:gd name="connsiteY1" fmla="*/ 0 h 4062772"/>
              <a:gd name="connsiteX2" fmla="*/ 9146177 w 9147550"/>
              <a:gd name="connsiteY2" fmla="*/ 4061779 h 4062772"/>
              <a:gd name="connsiteX3" fmla="*/ 4573956 w 9147550"/>
              <a:gd name="connsiteY3" fmla="*/ 4062772 h 4062772"/>
              <a:gd name="connsiteX4" fmla="*/ 4576412 w 9147550"/>
              <a:gd name="connsiteY4" fmla="*/ 3520009 h 4062772"/>
              <a:gd name="connsiteX5" fmla="*/ 1734 w 9147550"/>
              <a:gd name="connsiteY5" fmla="*/ 3521322 h 4062772"/>
              <a:gd name="connsiteX6" fmla="*/ 299 w 9147550"/>
              <a:gd name="connsiteY6" fmla="*/ 9709 h 4062772"/>
              <a:gd name="connsiteX0" fmla="*/ 299 w 9147550"/>
              <a:gd name="connsiteY0" fmla="*/ 0 h 4116437"/>
              <a:gd name="connsiteX1" fmla="*/ 9147184 w 9147550"/>
              <a:gd name="connsiteY1" fmla="*/ 53665 h 4116437"/>
              <a:gd name="connsiteX2" fmla="*/ 9146177 w 9147550"/>
              <a:gd name="connsiteY2" fmla="*/ 4115444 h 4116437"/>
              <a:gd name="connsiteX3" fmla="*/ 4573956 w 9147550"/>
              <a:gd name="connsiteY3" fmla="*/ 4116437 h 4116437"/>
              <a:gd name="connsiteX4" fmla="*/ 4576412 w 9147550"/>
              <a:gd name="connsiteY4" fmla="*/ 3573674 h 4116437"/>
              <a:gd name="connsiteX5" fmla="*/ 1734 w 9147550"/>
              <a:gd name="connsiteY5" fmla="*/ 3574987 h 4116437"/>
              <a:gd name="connsiteX6" fmla="*/ 299 w 9147550"/>
              <a:gd name="connsiteY6" fmla="*/ 0 h 4116437"/>
              <a:gd name="connsiteX0" fmla="*/ 299 w 9147550"/>
              <a:gd name="connsiteY0" fmla="*/ 5183 h 4121620"/>
              <a:gd name="connsiteX1" fmla="*/ 9147184 w 9147550"/>
              <a:gd name="connsiteY1" fmla="*/ 0 h 4121620"/>
              <a:gd name="connsiteX2" fmla="*/ 9146177 w 9147550"/>
              <a:gd name="connsiteY2" fmla="*/ 4120627 h 4121620"/>
              <a:gd name="connsiteX3" fmla="*/ 4573956 w 9147550"/>
              <a:gd name="connsiteY3" fmla="*/ 4121620 h 4121620"/>
              <a:gd name="connsiteX4" fmla="*/ 4576412 w 9147550"/>
              <a:gd name="connsiteY4" fmla="*/ 3578857 h 4121620"/>
              <a:gd name="connsiteX5" fmla="*/ 1734 w 9147550"/>
              <a:gd name="connsiteY5" fmla="*/ 3580170 h 4121620"/>
              <a:gd name="connsiteX6" fmla="*/ 299 w 9147550"/>
              <a:gd name="connsiteY6" fmla="*/ 5183 h 4121620"/>
              <a:gd name="connsiteX0" fmla="*/ 299 w 9147550"/>
              <a:gd name="connsiteY0" fmla="*/ 657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6412 w 9147550"/>
              <a:gd name="connsiteY4" fmla="*/ 3574331 h 4117094"/>
              <a:gd name="connsiteX5" fmla="*/ 1734 w 9147550"/>
              <a:gd name="connsiteY5" fmla="*/ 3575644 h 4117094"/>
              <a:gd name="connsiteX6" fmla="*/ 299 w 9147550"/>
              <a:gd name="connsiteY6" fmla="*/ 657 h 4117094"/>
              <a:gd name="connsiteX0" fmla="*/ 299 w 9147550"/>
              <a:gd name="connsiteY0" fmla="*/ 657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4006 w 9147550"/>
              <a:gd name="connsiteY4" fmla="*/ 3576738 h 4117094"/>
              <a:gd name="connsiteX5" fmla="*/ 1734 w 9147550"/>
              <a:gd name="connsiteY5" fmla="*/ 3575644 h 4117094"/>
              <a:gd name="connsiteX6" fmla="*/ 299 w 9147550"/>
              <a:gd name="connsiteY6" fmla="*/ 657 h 4117094"/>
              <a:gd name="connsiteX0" fmla="*/ 299 w 9147550"/>
              <a:gd name="connsiteY0" fmla="*/ 682144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4006 w 9147550"/>
              <a:gd name="connsiteY4" fmla="*/ 3576738 h 4117094"/>
              <a:gd name="connsiteX5" fmla="*/ 1734 w 9147550"/>
              <a:gd name="connsiteY5" fmla="*/ 3575644 h 4117094"/>
              <a:gd name="connsiteX6" fmla="*/ 299 w 9147550"/>
              <a:gd name="connsiteY6" fmla="*/ 682144 h 4117094"/>
              <a:gd name="connsiteX0" fmla="*/ 299 w 9155947"/>
              <a:gd name="connsiteY0" fmla="*/ 26537 h 3461487"/>
              <a:gd name="connsiteX1" fmla="*/ 9155811 w 9155947"/>
              <a:gd name="connsiteY1" fmla="*/ 0 h 3461487"/>
              <a:gd name="connsiteX2" fmla="*/ 9146177 w 9155947"/>
              <a:gd name="connsiteY2" fmla="*/ 3460494 h 3461487"/>
              <a:gd name="connsiteX3" fmla="*/ 4573956 w 9155947"/>
              <a:gd name="connsiteY3" fmla="*/ 3461487 h 3461487"/>
              <a:gd name="connsiteX4" fmla="*/ 4574006 w 9155947"/>
              <a:gd name="connsiteY4" fmla="*/ 2921131 h 3461487"/>
              <a:gd name="connsiteX5" fmla="*/ 1734 w 9155947"/>
              <a:gd name="connsiteY5" fmla="*/ 2920037 h 3461487"/>
              <a:gd name="connsiteX6" fmla="*/ 299 w 9155947"/>
              <a:gd name="connsiteY6" fmla="*/ 26537 h 3461487"/>
              <a:gd name="connsiteX0" fmla="*/ 299 w 9155947"/>
              <a:gd name="connsiteY0" fmla="*/ 0 h 3676489"/>
              <a:gd name="connsiteX1" fmla="*/ 9155811 w 9155947"/>
              <a:gd name="connsiteY1" fmla="*/ 215002 h 3676489"/>
              <a:gd name="connsiteX2" fmla="*/ 9146177 w 9155947"/>
              <a:gd name="connsiteY2" fmla="*/ 3675496 h 3676489"/>
              <a:gd name="connsiteX3" fmla="*/ 4573956 w 9155947"/>
              <a:gd name="connsiteY3" fmla="*/ 3676489 h 3676489"/>
              <a:gd name="connsiteX4" fmla="*/ 4574006 w 9155947"/>
              <a:gd name="connsiteY4" fmla="*/ 3136133 h 3676489"/>
              <a:gd name="connsiteX5" fmla="*/ 1734 w 9155947"/>
              <a:gd name="connsiteY5" fmla="*/ 3135039 h 3676489"/>
              <a:gd name="connsiteX6" fmla="*/ 299 w 9155947"/>
              <a:gd name="connsiteY6" fmla="*/ 0 h 3676489"/>
              <a:gd name="connsiteX0" fmla="*/ 299 w 9155947"/>
              <a:gd name="connsiteY0" fmla="*/ 0 h 3693742"/>
              <a:gd name="connsiteX1" fmla="*/ 9155811 w 9155947"/>
              <a:gd name="connsiteY1" fmla="*/ 232255 h 3693742"/>
              <a:gd name="connsiteX2" fmla="*/ 9146177 w 9155947"/>
              <a:gd name="connsiteY2" fmla="*/ 3692749 h 3693742"/>
              <a:gd name="connsiteX3" fmla="*/ 4573956 w 9155947"/>
              <a:gd name="connsiteY3" fmla="*/ 3693742 h 3693742"/>
              <a:gd name="connsiteX4" fmla="*/ 4574006 w 9155947"/>
              <a:gd name="connsiteY4" fmla="*/ 3153386 h 3693742"/>
              <a:gd name="connsiteX5" fmla="*/ 1734 w 9155947"/>
              <a:gd name="connsiteY5" fmla="*/ 3152292 h 3693742"/>
              <a:gd name="connsiteX6" fmla="*/ 299 w 9155947"/>
              <a:gd name="connsiteY6" fmla="*/ 0 h 3693742"/>
              <a:gd name="connsiteX0" fmla="*/ 7191 w 9154213"/>
              <a:gd name="connsiteY0" fmla="*/ 0 h 3685116"/>
              <a:gd name="connsiteX1" fmla="*/ 9154077 w 9154213"/>
              <a:gd name="connsiteY1" fmla="*/ 223629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43666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43666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51830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52924 h 3685116"/>
              <a:gd name="connsiteX5" fmla="*/ 0 w 9154213"/>
              <a:gd name="connsiteY5" fmla="*/ 3151830 h 3685116"/>
              <a:gd name="connsiteX6" fmla="*/ 7191 w 9154213"/>
              <a:gd name="connsiteY6" fmla="*/ 0 h 3685116"/>
              <a:gd name="connsiteX0" fmla="*/ 7191 w 9154213"/>
              <a:gd name="connsiteY0" fmla="*/ 0 h 3734102"/>
              <a:gd name="connsiteX1" fmla="*/ 9154077 w 9154213"/>
              <a:gd name="connsiteY1" fmla="*/ 16595 h 3734102"/>
              <a:gd name="connsiteX2" fmla="*/ 9144443 w 9154213"/>
              <a:gd name="connsiteY2" fmla="*/ 3684123 h 3734102"/>
              <a:gd name="connsiteX3" fmla="*/ 4572222 w 9154213"/>
              <a:gd name="connsiteY3" fmla="*/ 3734102 h 3734102"/>
              <a:gd name="connsiteX4" fmla="*/ 4572272 w 9154213"/>
              <a:gd name="connsiteY4" fmla="*/ 3152924 h 3734102"/>
              <a:gd name="connsiteX5" fmla="*/ 0 w 9154213"/>
              <a:gd name="connsiteY5" fmla="*/ 3151830 h 3734102"/>
              <a:gd name="connsiteX6" fmla="*/ 7191 w 9154213"/>
              <a:gd name="connsiteY6" fmla="*/ 0 h 3734102"/>
              <a:gd name="connsiteX0" fmla="*/ 7191 w 9154247"/>
              <a:gd name="connsiteY0" fmla="*/ 0 h 3734102"/>
              <a:gd name="connsiteX1" fmla="*/ 9154077 w 9154247"/>
              <a:gd name="connsiteY1" fmla="*/ 16595 h 3734102"/>
              <a:gd name="connsiteX2" fmla="*/ 9147164 w 9154247"/>
              <a:gd name="connsiteY2" fmla="*/ 3733108 h 3734102"/>
              <a:gd name="connsiteX3" fmla="*/ 4572222 w 9154247"/>
              <a:gd name="connsiteY3" fmla="*/ 3734102 h 3734102"/>
              <a:gd name="connsiteX4" fmla="*/ 4572272 w 9154247"/>
              <a:gd name="connsiteY4" fmla="*/ 3152924 h 3734102"/>
              <a:gd name="connsiteX5" fmla="*/ 0 w 9154247"/>
              <a:gd name="connsiteY5" fmla="*/ 3151830 h 3734102"/>
              <a:gd name="connsiteX6" fmla="*/ 7191 w 9154247"/>
              <a:gd name="connsiteY6" fmla="*/ 0 h 3734102"/>
              <a:gd name="connsiteX0" fmla="*/ 7191 w 9162964"/>
              <a:gd name="connsiteY0" fmla="*/ 0 h 3734102"/>
              <a:gd name="connsiteX1" fmla="*/ 9162870 w 9162964"/>
              <a:gd name="connsiteY1" fmla="*/ 16595 h 3734102"/>
              <a:gd name="connsiteX2" fmla="*/ 9147164 w 9162964"/>
              <a:gd name="connsiteY2" fmla="*/ 3733108 h 3734102"/>
              <a:gd name="connsiteX3" fmla="*/ 4572222 w 9162964"/>
              <a:gd name="connsiteY3" fmla="*/ 3734102 h 3734102"/>
              <a:gd name="connsiteX4" fmla="*/ 4572272 w 9162964"/>
              <a:gd name="connsiteY4" fmla="*/ 3152924 h 3734102"/>
              <a:gd name="connsiteX5" fmla="*/ 0 w 9162964"/>
              <a:gd name="connsiteY5" fmla="*/ 3151830 h 3734102"/>
              <a:gd name="connsiteX6" fmla="*/ 7191 w 9162964"/>
              <a:gd name="connsiteY6" fmla="*/ 0 h 3734102"/>
              <a:gd name="connsiteX0" fmla="*/ 307 w 9164573"/>
              <a:gd name="connsiteY0" fmla="*/ 0 h 3734102"/>
              <a:gd name="connsiteX1" fmla="*/ 9164479 w 9164573"/>
              <a:gd name="connsiteY1" fmla="*/ 16595 h 3734102"/>
              <a:gd name="connsiteX2" fmla="*/ 9148773 w 9164573"/>
              <a:gd name="connsiteY2" fmla="*/ 3733108 h 3734102"/>
              <a:gd name="connsiteX3" fmla="*/ 4573831 w 9164573"/>
              <a:gd name="connsiteY3" fmla="*/ 3734102 h 3734102"/>
              <a:gd name="connsiteX4" fmla="*/ 4573881 w 9164573"/>
              <a:gd name="connsiteY4" fmla="*/ 3152924 h 3734102"/>
              <a:gd name="connsiteX5" fmla="*/ 1609 w 9164573"/>
              <a:gd name="connsiteY5" fmla="*/ 3151830 h 3734102"/>
              <a:gd name="connsiteX6" fmla="*/ 307 w 9164573"/>
              <a:gd name="connsiteY6" fmla="*/ 0 h 3734102"/>
              <a:gd name="connsiteX0" fmla="*/ 1529 w 9165795"/>
              <a:gd name="connsiteY0" fmla="*/ 0 h 3734102"/>
              <a:gd name="connsiteX1" fmla="*/ 9165701 w 9165795"/>
              <a:gd name="connsiteY1" fmla="*/ 16595 h 3734102"/>
              <a:gd name="connsiteX2" fmla="*/ 9149995 w 9165795"/>
              <a:gd name="connsiteY2" fmla="*/ 3733108 h 3734102"/>
              <a:gd name="connsiteX3" fmla="*/ 4575053 w 9165795"/>
              <a:gd name="connsiteY3" fmla="*/ 3734102 h 3734102"/>
              <a:gd name="connsiteX4" fmla="*/ 4575103 w 9165795"/>
              <a:gd name="connsiteY4" fmla="*/ 3152924 h 3734102"/>
              <a:gd name="connsiteX5" fmla="*/ 0 w 9165795"/>
              <a:gd name="connsiteY5" fmla="*/ 3140506 h 3734102"/>
              <a:gd name="connsiteX6" fmla="*/ 1529 w 9165795"/>
              <a:gd name="connsiteY6" fmla="*/ 0 h 3734102"/>
              <a:gd name="connsiteX0" fmla="*/ 1529 w 9154597"/>
              <a:gd name="connsiteY0" fmla="*/ 391 h 3734493"/>
              <a:gd name="connsiteX1" fmla="*/ 9154377 w 9154597"/>
              <a:gd name="connsiteY1" fmla="*/ 0 h 3734493"/>
              <a:gd name="connsiteX2" fmla="*/ 9149995 w 9154597"/>
              <a:gd name="connsiteY2" fmla="*/ 3733499 h 3734493"/>
              <a:gd name="connsiteX3" fmla="*/ 4575053 w 9154597"/>
              <a:gd name="connsiteY3" fmla="*/ 3734493 h 3734493"/>
              <a:gd name="connsiteX4" fmla="*/ 4575103 w 9154597"/>
              <a:gd name="connsiteY4" fmla="*/ 3153315 h 3734493"/>
              <a:gd name="connsiteX5" fmla="*/ 0 w 9154597"/>
              <a:gd name="connsiteY5" fmla="*/ 3140897 h 3734493"/>
              <a:gd name="connsiteX6" fmla="*/ 1529 w 9154597"/>
              <a:gd name="connsiteY6" fmla="*/ 391 h 3734493"/>
              <a:gd name="connsiteX0" fmla="*/ 1529 w 9154707"/>
              <a:gd name="connsiteY0" fmla="*/ 391 h 3734493"/>
              <a:gd name="connsiteX1" fmla="*/ 9154377 w 9154707"/>
              <a:gd name="connsiteY1" fmla="*/ 0 h 3734493"/>
              <a:gd name="connsiteX2" fmla="*/ 9152826 w 9154707"/>
              <a:gd name="connsiteY2" fmla="*/ 3719344 h 3734493"/>
              <a:gd name="connsiteX3" fmla="*/ 4575053 w 9154707"/>
              <a:gd name="connsiteY3" fmla="*/ 3734493 h 3734493"/>
              <a:gd name="connsiteX4" fmla="*/ 4575103 w 9154707"/>
              <a:gd name="connsiteY4" fmla="*/ 3153315 h 3734493"/>
              <a:gd name="connsiteX5" fmla="*/ 0 w 9154707"/>
              <a:gd name="connsiteY5" fmla="*/ 3140897 h 3734493"/>
              <a:gd name="connsiteX6" fmla="*/ 1529 w 9154707"/>
              <a:gd name="connsiteY6" fmla="*/ 391 h 3734493"/>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4575103 w 9154707"/>
              <a:gd name="connsiteY4" fmla="*/ 3153315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4577934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3601621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3598741 w 9154707"/>
              <a:gd name="connsiteY3" fmla="*/ 3720338 h 3720338"/>
              <a:gd name="connsiteX4" fmla="*/ 3601621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3598741 w 9154707"/>
              <a:gd name="connsiteY3" fmla="*/ 3720338 h 3720338"/>
              <a:gd name="connsiteX4" fmla="*/ 4111449 w 9154707"/>
              <a:gd name="connsiteY4" fmla="*/ 3138702 h 3720338"/>
              <a:gd name="connsiteX5" fmla="*/ 0 w 9154707"/>
              <a:gd name="connsiteY5" fmla="*/ 3140897 h 3720338"/>
              <a:gd name="connsiteX6" fmla="*/ 1529 w 9154707"/>
              <a:gd name="connsiteY6" fmla="*/ 391 h 3720338"/>
              <a:gd name="connsiteX0" fmla="*/ 1529 w 9154707"/>
              <a:gd name="connsiteY0" fmla="*/ 391 h 3719344"/>
              <a:gd name="connsiteX1" fmla="*/ 9154377 w 9154707"/>
              <a:gd name="connsiteY1" fmla="*/ 0 h 3719344"/>
              <a:gd name="connsiteX2" fmla="*/ 9152826 w 9154707"/>
              <a:gd name="connsiteY2" fmla="*/ 3719344 h 3719344"/>
              <a:gd name="connsiteX3" fmla="*/ 4105279 w 9154707"/>
              <a:gd name="connsiteY3" fmla="*/ 3717048 h 3719344"/>
              <a:gd name="connsiteX4" fmla="*/ 4111449 w 9154707"/>
              <a:gd name="connsiteY4" fmla="*/ 3138702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3746 w 9154707"/>
              <a:gd name="connsiteY3" fmla="*/ 3717048 h 3719344"/>
              <a:gd name="connsiteX4" fmla="*/ 4111449 w 9154707"/>
              <a:gd name="connsiteY4" fmla="*/ 3138702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0924 w 9154707"/>
              <a:gd name="connsiteY3" fmla="*/ 3717048 h 3719344"/>
              <a:gd name="connsiteX4" fmla="*/ 4111449 w 9154707"/>
              <a:gd name="connsiteY4" fmla="*/ 3138702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0924 w 9154707"/>
              <a:gd name="connsiteY3" fmla="*/ 3717048 h 3719344"/>
              <a:gd name="connsiteX4" fmla="*/ 4108627 w 9154707"/>
              <a:gd name="connsiteY4" fmla="*/ 3141524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0924 w 9154707"/>
              <a:gd name="connsiteY3" fmla="*/ 3717048 h 3719344"/>
              <a:gd name="connsiteX4" fmla="*/ 4111450 w 9154707"/>
              <a:gd name="connsiteY4" fmla="*/ 3141524 h 3719344"/>
              <a:gd name="connsiteX5" fmla="*/ 0 w 9154707"/>
              <a:gd name="connsiteY5" fmla="*/ 3140897 h 3719344"/>
              <a:gd name="connsiteX6" fmla="*/ 1529 w 9154707"/>
              <a:gd name="connsiteY6" fmla="*/ 391 h 371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4707" h="3719344">
                <a:moveTo>
                  <a:pt x="1529" y="391"/>
                </a:moveTo>
                <a:lnTo>
                  <a:pt x="9154377" y="0"/>
                </a:lnTo>
                <a:cubicBezTo>
                  <a:pt x="9155964" y="1278732"/>
                  <a:pt x="9151239" y="2440612"/>
                  <a:pt x="9152826" y="3719344"/>
                </a:cubicBezTo>
                <a:lnTo>
                  <a:pt x="4110924" y="3717048"/>
                </a:lnTo>
                <a:cubicBezTo>
                  <a:pt x="4112369" y="3628931"/>
                  <a:pt x="4110005" y="3229641"/>
                  <a:pt x="4111450" y="3141524"/>
                </a:cubicBezTo>
                <a:lnTo>
                  <a:pt x="0" y="3140897"/>
                </a:lnTo>
                <a:cubicBezTo>
                  <a:pt x="1445" y="1965221"/>
                  <a:pt x="84" y="1176067"/>
                  <a:pt x="1529" y="391"/>
                </a:cubicBezTo>
                <a:close/>
              </a:path>
            </a:pathLst>
          </a:custGeom>
          <a:pattFill prst="wdUpDiag">
            <a:fgClr>
              <a:schemeClr val="bg1">
                <a:lumMod val="75000"/>
              </a:schemeClr>
            </a:fgClr>
            <a:bgClr>
              <a:schemeClr val="bg1"/>
            </a:bgClr>
          </a:pattFill>
        </p:spPr>
        <p:txBody>
          <a:bodyPr lIns="180000" tIns="180000"/>
          <a:lstStyle>
            <a:lvl1pPr marL="0" indent="0">
              <a:buNone/>
              <a:defRPr sz="2000">
                <a:latin typeface="Arial Narrow" charset="0"/>
                <a:ea typeface="Arial Narrow" charset="0"/>
                <a:cs typeface="Arial Narrow" charset="0"/>
              </a:defRPr>
            </a:lvl1pPr>
          </a:lstStyle>
          <a:p>
            <a:r>
              <a:rPr lang="de-DE" dirty="0" smtClean="0"/>
              <a:t>Bild durch Klicken auf das Symbol einfügen</a:t>
            </a:r>
            <a:endParaRPr lang="de-DE" dirty="0"/>
          </a:p>
        </p:txBody>
      </p:sp>
      <p:sp>
        <p:nvSpPr>
          <p:cNvPr id="9" name="Textplatzhalter 8"/>
          <p:cNvSpPr>
            <a:spLocks noGrp="1"/>
          </p:cNvSpPr>
          <p:nvPr>
            <p:ph type="body" sz="quarter" idx="13" hasCustomPrompt="1"/>
          </p:nvPr>
        </p:nvSpPr>
        <p:spPr>
          <a:xfrm>
            <a:off x="456082" y="4233649"/>
            <a:ext cx="8218866" cy="544645"/>
          </a:xfrm>
          <a:prstGeom prst="rect">
            <a:avLst/>
          </a:prstGeom>
        </p:spPr>
        <p:txBody>
          <a:bodyPr lIns="0" tIns="0" rIns="0" bIns="0">
            <a:noAutofit/>
          </a:bodyPr>
          <a:lstStyle>
            <a:lvl1pPr marL="0" indent="0">
              <a:lnSpc>
                <a:spcPts val="4000"/>
              </a:lnSpc>
              <a:spcBef>
                <a:spcPts val="0"/>
              </a:spcBef>
              <a:buNone/>
              <a:defRPr sz="3600" b="1" cap="all" baseline="0">
                <a:solidFill>
                  <a:schemeClr val="bg2"/>
                </a:solidFill>
                <a:latin typeface="Arial Narrow" charset="0"/>
                <a:ea typeface="Arial Narrow" charset="0"/>
                <a:cs typeface="Arial Narrow" charset="0"/>
              </a:defRPr>
            </a:lvl1pPr>
          </a:lstStyle>
          <a:p>
            <a:pPr lvl="0"/>
            <a:r>
              <a:rPr lang="de-DE" dirty="0" err="1" smtClean="0"/>
              <a:t>titel</a:t>
            </a:r>
            <a:r>
              <a:rPr lang="de-DE" dirty="0" smtClean="0"/>
              <a:t> DURCH KLICKEN BEARBEITEN</a:t>
            </a:r>
          </a:p>
        </p:txBody>
      </p:sp>
      <p:sp>
        <p:nvSpPr>
          <p:cNvPr id="11" name="Textplatzhalter 8"/>
          <p:cNvSpPr>
            <a:spLocks noGrp="1"/>
          </p:cNvSpPr>
          <p:nvPr>
            <p:ph type="body" sz="quarter" idx="14" hasCustomPrompt="1"/>
          </p:nvPr>
        </p:nvSpPr>
        <p:spPr>
          <a:xfrm>
            <a:off x="467566" y="4853838"/>
            <a:ext cx="8209709" cy="534059"/>
          </a:xfrm>
          <a:prstGeom prst="rect">
            <a:avLst/>
          </a:prstGeom>
        </p:spPr>
        <p:txBody>
          <a:bodyPr lIns="0" tIns="0" rIns="0" bIns="0"/>
          <a:lstStyle>
            <a:lvl1pPr marL="0" indent="0">
              <a:lnSpc>
                <a:spcPts val="2100"/>
              </a:lnSpc>
              <a:spcBef>
                <a:spcPts val="0"/>
              </a:spcBef>
              <a:buNone/>
              <a:defRPr sz="2000" b="1" cap="all" baseline="0">
                <a:latin typeface="Arial Narrow" charset="0"/>
                <a:ea typeface="Arial Narrow" charset="0"/>
                <a:cs typeface="Arial Narrow" charset="0"/>
              </a:defRPr>
            </a:lvl1pPr>
          </a:lstStyle>
          <a:p>
            <a:pPr lvl="0"/>
            <a:r>
              <a:rPr lang="de-DE" dirty="0" smtClean="0"/>
              <a:t>Subheadline durch klicken bearbeiten</a:t>
            </a:r>
          </a:p>
        </p:txBody>
      </p:sp>
      <p:sp>
        <p:nvSpPr>
          <p:cNvPr id="13" name="Textplatzhalter 24"/>
          <p:cNvSpPr>
            <a:spLocks noGrp="1"/>
          </p:cNvSpPr>
          <p:nvPr>
            <p:ph type="body" sz="quarter" idx="18" hasCustomPrompt="1"/>
          </p:nvPr>
        </p:nvSpPr>
        <p:spPr>
          <a:xfrm>
            <a:off x="467570" y="3360108"/>
            <a:ext cx="2508548" cy="319415"/>
          </a:xfrm>
          <a:prstGeom prst="rect">
            <a:avLst/>
          </a:prstGeom>
        </p:spPr>
        <p:txBody>
          <a:bodyPr lIns="0" tIns="0" rIns="0" bIns="0"/>
          <a:lstStyle>
            <a:lvl1pPr marL="0" indent="0">
              <a:buNone/>
              <a:defRPr sz="1100">
                <a:latin typeface="Arial Narrow" charset="0"/>
                <a:ea typeface="Arial Narrow" charset="0"/>
                <a:cs typeface="Arial Narrow" charset="0"/>
              </a:defRPr>
            </a:lvl1pPr>
            <a:lvl2pPr>
              <a:defRPr sz="1700"/>
            </a:lvl2pPr>
            <a:lvl3pPr>
              <a:defRPr sz="1700"/>
            </a:lvl3pPr>
            <a:lvl4pPr>
              <a:defRPr sz="1700"/>
            </a:lvl4pPr>
            <a:lvl5pPr>
              <a:defRPr sz="1700"/>
            </a:lvl5pPr>
          </a:lstStyle>
          <a:p>
            <a:pPr lvl="0"/>
            <a:r>
              <a:rPr lang="de-DE" dirty="0" smtClean="0"/>
              <a:t>Abteilung und Datum eingeben</a:t>
            </a:r>
          </a:p>
        </p:txBody>
      </p:sp>
    </p:spTree>
    <p:extLst>
      <p:ext uri="{BB962C8B-B14F-4D97-AF65-F5344CB8AC3E}">
        <p14:creationId xmlns:p14="http://schemas.microsoft.com/office/powerpoint/2010/main" val="411877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atin typeface="Arial Narrow" charset="0"/>
                <a:ea typeface="Arial Narrow" charset="0"/>
                <a:cs typeface="Arial Narrow" charset="0"/>
              </a:defRPr>
            </a:lvl1pPr>
          </a:lstStyle>
          <a:p>
            <a:pPr algn="l"/>
            <a:r>
              <a:rPr lang="de-DE" dirty="0" smtClean="0">
                <a:solidFill>
                  <a:prstClr val="black"/>
                </a:solidFill>
              </a:rPr>
              <a:t>Thema, Abteilung, Datum</a:t>
            </a:r>
            <a:endParaRPr lang="de-DE" dirty="0">
              <a:solidFill>
                <a:prstClr val="black"/>
              </a:solidFill>
            </a:endParaRPr>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Arial Narrow" charset="0"/>
                <a:ea typeface="Arial Narrow" charset="0"/>
                <a:cs typeface="Arial Narrow" charset="0"/>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68313" y="1629877"/>
            <a:ext cx="8208962" cy="4871560"/>
          </a:xfrm>
          <a:prstGeom prst="rect">
            <a:avLst/>
          </a:prstGeom>
        </p:spPr>
        <p:txBody>
          <a:bodyPr lIns="0" tIns="0" rIns="0" bIns="0"/>
          <a:lstStyle>
            <a:lvl1pPr marL="266700" indent="-266700">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1pPr>
            <a:lvl2pPr marL="715963" indent="-284163">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2pPr>
            <a:lvl3pPr marL="1077913" indent="-276225">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3pPr>
            <a:lvl4pPr marL="1431925" indent="-266700">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4pPr>
            <a:lvl5pPr marL="1793875" indent="-266700">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5pPr>
          </a:lstStyle>
          <a:p>
            <a:pPr lvl="0"/>
            <a:r>
              <a:rPr lang="de-DE" dirty="0" smtClean="0"/>
              <a:t>Aufzählung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oliennummernplatzhalter 3"/>
          <p:cNvSpPr>
            <a:spLocks noGrp="1"/>
          </p:cNvSpPr>
          <p:nvPr>
            <p:ph type="sldNum" sz="quarter" idx="11"/>
          </p:nvPr>
        </p:nvSpPr>
        <p:spPr>
          <a:xfrm>
            <a:off x="7934399" y="6615801"/>
            <a:ext cx="2124075" cy="329130"/>
          </a:xfrm>
          <a:prstGeom prst="rect">
            <a:avLst/>
          </a:prstGeom>
        </p:spPr>
        <p:txBody>
          <a:bodyPr/>
          <a:lstStyle>
            <a:lvl1pPr>
              <a:defRPr lang="de-DE" sz="900" kern="1200" dirty="0" smtClean="0">
                <a:solidFill>
                  <a:schemeClr val="tx1"/>
                </a:solidFill>
                <a:latin typeface="Arial Narrow" charset="0"/>
                <a:ea typeface="Arial Narrow" charset="0"/>
                <a:cs typeface="Arial Narrow" charset="0"/>
              </a:defRPr>
            </a:lvl1pPr>
          </a:lstStyle>
          <a:p>
            <a:r>
              <a:rPr lang="da-DK" smtClean="0">
                <a:solidFill>
                  <a:prstClr val="black"/>
                </a:solidFill>
              </a:rPr>
              <a:t>Page </a:t>
            </a:r>
            <a:fld id="{AA807A42-CF27-4B84-8583-18EBE418342E}"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19610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ilder mit Bildunterschriften">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atin typeface="Arial Narrow" charset="0"/>
                <a:ea typeface="Arial Narrow" charset="0"/>
                <a:cs typeface="Arial Narrow" charset="0"/>
              </a:defRPr>
            </a:lvl1pPr>
          </a:lstStyle>
          <a:p>
            <a:pPr algn="l"/>
            <a:r>
              <a:rPr lang="de-DE" smtClean="0">
                <a:solidFill>
                  <a:prstClr val="black"/>
                </a:solidFill>
              </a:rPr>
              <a:t>Thema, Abteilung, Datum</a:t>
            </a:r>
            <a:endParaRPr lang="de-DE" dirty="0">
              <a:solidFill>
                <a:prstClr val="black"/>
              </a:solidFill>
            </a:endParaRPr>
          </a:p>
        </p:txBody>
      </p:sp>
      <p:sp>
        <p:nvSpPr>
          <p:cNvPr id="5" name="Bildplatzhalter 6"/>
          <p:cNvSpPr>
            <a:spLocks noGrp="1"/>
          </p:cNvSpPr>
          <p:nvPr>
            <p:ph type="pic" sz="quarter" idx="14" hasCustomPrompt="1"/>
          </p:nvPr>
        </p:nvSpPr>
        <p:spPr>
          <a:xfrm>
            <a:off x="-1837" y="1697783"/>
            <a:ext cx="4566467" cy="2611438"/>
          </a:xfrm>
          <a:prstGeom prst="rect">
            <a:avLst/>
          </a:prstGeom>
          <a:pattFill prst="wdUpDiag">
            <a:fgClr>
              <a:schemeClr val="bg1">
                <a:lumMod val="75000"/>
              </a:schemeClr>
            </a:fgClr>
            <a:bgClr>
              <a:schemeClr val="bg1"/>
            </a:bgClr>
          </a:pattFill>
        </p:spPr>
        <p:txBody>
          <a:bodyPr/>
          <a:lstStyle>
            <a:lvl1pPr marL="0" indent="0">
              <a:buNone/>
              <a:defRPr sz="1600">
                <a:latin typeface="Arial Narrow" charset="0"/>
                <a:ea typeface="Arial Narrow" charset="0"/>
                <a:cs typeface="Arial Narrow" charset="0"/>
              </a:defRPr>
            </a:lvl1pPr>
          </a:lstStyle>
          <a:p>
            <a:r>
              <a:rPr lang="de-DE" dirty="0" smtClean="0"/>
              <a:t>Bild durch Klicken auf das Symbol einfügen</a:t>
            </a:r>
            <a:endParaRPr lang="de-DE" dirty="0"/>
          </a:p>
        </p:txBody>
      </p:sp>
      <p:sp>
        <p:nvSpPr>
          <p:cNvPr id="6" name="Bildplatzhalter 6"/>
          <p:cNvSpPr>
            <a:spLocks noGrp="1"/>
          </p:cNvSpPr>
          <p:nvPr>
            <p:ph type="pic" sz="quarter" idx="18" hasCustomPrompt="1"/>
          </p:nvPr>
        </p:nvSpPr>
        <p:spPr>
          <a:xfrm>
            <a:off x="4582548" y="1697783"/>
            <a:ext cx="4573588" cy="2611438"/>
          </a:xfrm>
          <a:prstGeom prst="rect">
            <a:avLst/>
          </a:prstGeom>
          <a:pattFill prst="wdUpDiag">
            <a:fgClr>
              <a:schemeClr val="bg1">
                <a:lumMod val="75000"/>
              </a:schemeClr>
            </a:fgClr>
            <a:bgClr>
              <a:schemeClr val="bg1"/>
            </a:bgClr>
          </a:pattFill>
        </p:spPr>
        <p:txBody>
          <a:bodyPr/>
          <a:lstStyle>
            <a:lvl1pPr marL="0" indent="0">
              <a:buNone/>
              <a:defRPr sz="1600">
                <a:latin typeface="Arial Narrow" charset="0"/>
                <a:ea typeface="Arial Narrow" charset="0"/>
                <a:cs typeface="Arial Narrow" charset="0"/>
              </a:defRPr>
            </a:lvl1pPr>
          </a:lstStyle>
          <a:p>
            <a:r>
              <a:rPr lang="de-DE" dirty="0" smtClean="0"/>
              <a:t>Bild durch Klicken auf das Symbol einfügen</a:t>
            </a:r>
            <a:endParaRPr lang="de-DE" dirty="0"/>
          </a:p>
        </p:txBody>
      </p:sp>
      <p:sp>
        <p:nvSpPr>
          <p:cNvPr id="7" name="Textplatzhalter 7"/>
          <p:cNvSpPr>
            <a:spLocks noGrp="1"/>
          </p:cNvSpPr>
          <p:nvPr>
            <p:ph type="body" sz="quarter" idx="15" hasCustomPrompt="1"/>
          </p:nvPr>
        </p:nvSpPr>
        <p:spPr>
          <a:xfrm>
            <a:off x="468313" y="4487291"/>
            <a:ext cx="3924300" cy="2038921"/>
          </a:xfrm>
          <a:prstGeom prst="rect">
            <a:avLst/>
          </a:prstGeom>
        </p:spPr>
        <p:txBody>
          <a:bodyPr lIns="0" tIns="0" rIns="0" bIns="0"/>
          <a:lstStyle>
            <a:lvl1pPr marL="0" indent="0">
              <a:lnSpc>
                <a:spcPct val="100000"/>
              </a:lnSpc>
              <a:spcBef>
                <a:spcPts val="0"/>
              </a:spcBef>
              <a:spcAft>
                <a:spcPts val="0"/>
              </a:spcAft>
              <a:buFontTx/>
              <a:buNone/>
              <a:defRPr sz="1400">
                <a:latin typeface="Arial Narrow" charset="0"/>
                <a:ea typeface="Arial Narrow" charset="0"/>
                <a:cs typeface="Arial Narrow" charset="0"/>
              </a:defRPr>
            </a:lvl1pPr>
            <a:lvl2pPr marL="285750" indent="-285750">
              <a:lnSpc>
                <a:spcPts val="2000"/>
              </a:lnSpc>
              <a:spcBef>
                <a:spcPts val="0"/>
              </a:spcBef>
              <a:spcAft>
                <a:spcPts val="1000"/>
              </a:spcAft>
              <a:buFont typeface="Symbol" pitchFamily="18" charset="2"/>
              <a:buChar char="-"/>
              <a:defRPr sz="1700"/>
            </a:lvl2pPr>
            <a:lvl3pPr marL="633413" indent="-228600">
              <a:lnSpc>
                <a:spcPts val="2000"/>
              </a:lnSpc>
              <a:spcBef>
                <a:spcPts val="0"/>
              </a:spcBef>
              <a:spcAft>
                <a:spcPts val="1000"/>
              </a:spcAft>
              <a:buFont typeface="Symbol" pitchFamily="18" charset="2"/>
              <a:buChar char="-"/>
              <a:defRPr sz="1700"/>
            </a:lvl3pPr>
            <a:lvl4pPr marL="985838" indent="-228600">
              <a:lnSpc>
                <a:spcPts val="2000"/>
              </a:lnSpc>
              <a:spcBef>
                <a:spcPts val="0"/>
              </a:spcBef>
              <a:spcAft>
                <a:spcPts val="1000"/>
              </a:spcAft>
              <a:buFont typeface="Symbol" pitchFamily="18" charset="2"/>
              <a:buChar char="-"/>
              <a:defRPr sz="1700"/>
            </a:lvl4pPr>
            <a:lvl5pPr marL="1349375" indent="-228600">
              <a:lnSpc>
                <a:spcPts val="2000"/>
              </a:lnSpc>
              <a:spcBef>
                <a:spcPts val="0"/>
              </a:spcBef>
              <a:spcAft>
                <a:spcPts val="1000"/>
              </a:spcAft>
              <a:buFont typeface="Symbol" pitchFamily="18" charset="2"/>
              <a:buChar char="-"/>
              <a:defRPr sz="1700"/>
            </a:lvl5pPr>
          </a:lstStyle>
          <a:p>
            <a:pPr lvl="0"/>
            <a:r>
              <a:rPr lang="de-DE" dirty="0" smtClean="0"/>
              <a:t>Bildunterschrift durch Klicken bearbeiten</a:t>
            </a:r>
          </a:p>
        </p:txBody>
      </p:sp>
      <p:sp>
        <p:nvSpPr>
          <p:cNvPr id="8" name="Textplatzhalter 7"/>
          <p:cNvSpPr>
            <a:spLocks noGrp="1"/>
          </p:cNvSpPr>
          <p:nvPr>
            <p:ph type="body" sz="quarter" idx="19" hasCustomPrompt="1"/>
          </p:nvPr>
        </p:nvSpPr>
        <p:spPr>
          <a:xfrm>
            <a:off x="4580490" y="4487291"/>
            <a:ext cx="4028145" cy="2038922"/>
          </a:xfrm>
          <a:prstGeom prst="rect">
            <a:avLst/>
          </a:prstGeom>
        </p:spPr>
        <p:txBody>
          <a:bodyPr lIns="0" tIns="0" rIns="0" bIns="0"/>
          <a:lstStyle>
            <a:lvl1pPr marL="0" indent="0">
              <a:lnSpc>
                <a:spcPct val="100000"/>
              </a:lnSpc>
              <a:spcBef>
                <a:spcPts val="0"/>
              </a:spcBef>
              <a:spcAft>
                <a:spcPts val="0"/>
              </a:spcAft>
              <a:buFontTx/>
              <a:buNone/>
              <a:defRPr sz="1400">
                <a:latin typeface="Arial Narrow" charset="0"/>
                <a:ea typeface="Arial Narrow" charset="0"/>
                <a:cs typeface="Arial Narrow" charset="0"/>
              </a:defRPr>
            </a:lvl1pPr>
            <a:lvl2pPr marL="285750" indent="-285750">
              <a:lnSpc>
                <a:spcPts val="2000"/>
              </a:lnSpc>
              <a:spcBef>
                <a:spcPts val="0"/>
              </a:spcBef>
              <a:spcAft>
                <a:spcPts val="1000"/>
              </a:spcAft>
              <a:buFont typeface="Symbol" pitchFamily="18" charset="2"/>
              <a:buChar char="-"/>
              <a:defRPr sz="1700"/>
            </a:lvl2pPr>
            <a:lvl3pPr marL="633413" indent="-228600">
              <a:lnSpc>
                <a:spcPts val="2000"/>
              </a:lnSpc>
              <a:spcBef>
                <a:spcPts val="0"/>
              </a:spcBef>
              <a:spcAft>
                <a:spcPts val="1000"/>
              </a:spcAft>
              <a:buFont typeface="Symbol" pitchFamily="18" charset="2"/>
              <a:buChar char="-"/>
              <a:defRPr sz="1700"/>
            </a:lvl3pPr>
            <a:lvl4pPr marL="985838" indent="-228600">
              <a:lnSpc>
                <a:spcPts val="2000"/>
              </a:lnSpc>
              <a:spcBef>
                <a:spcPts val="0"/>
              </a:spcBef>
              <a:spcAft>
                <a:spcPts val="1000"/>
              </a:spcAft>
              <a:buFont typeface="Symbol" pitchFamily="18" charset="2"/>
              <a:buChar char="-"/>
              <a:defRPr sz="1700"/>
            </a:lvl4pPr>
            <a:lvl5pPr marL="1349375" indent="-228600">
              <a:lnSpc>
                <a:spcPts val="2000"/>
              </a:lnSpc>
              <a:spcBef>
                <a:spcPts val="0"/>
              </a:spcBef>
              <a:spcAft>
                <a:spcPts val="1000"/>
              </a:spcAft>
              <a:buFont typeface="Symbol" pitchFamily="18" charset="2"/>
              <a:buChar char="-"/>
              <a:defRPr sz="1700"/>
            </a:lvl5pPr>
          </a:lstStyle>
          <a:p>
            <a:pPr lvl="0"/>
            <a:r>
              <a:rPr lang="de-DE" dirty="0" smtClean="0"/>
              <a:t>Bildunterschrift durch Klicken bearbeiten</a:t>
            </a:r>
          </a:p>
        </p:txBody>
      </p:sp>
      <p:sp>
        <p:nvSpPr>
          <p:cNvPr id="9"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Arial Narrow" charset="0"/>
                <a:ea typeface="Arial Narrow" charset="0"/>
                <a:cs typeface="Arial Narrow" charset="0"/>
              </a:defRPr>
            </a:lvl1pPr>
          </a:lstStyle>
          <a:p>
            <a:pPr lvl="0"/>
            <a:r>
              <a:rPr lang="de-DE" dirty="0" smtClean="0"/>
              <a:t>HEADLINE DURCH KLICKEN </a:t>
            </a:r>
            <a:br>
              <a:rPr lang="de-DE" dirty="0" smtClean="0"/>
            </a:br>
            <a:r>
              <a:rPr lang="de-DE" dirty="0" smtClean="0"/>
              <a:t>BEARBEITEN</a:t>
            </a:r>
          </a:p>
        </p:txBody>
      </p:sp>
      <p:sp>
        <p:nvSpPr>
          <p:cNvPr id="11" name="Foliennummernplatzhalter 3"/>
          <p:cNvSpPr>
            <a:spLocks noGrp="1"/>
          </p:cNvSpPr>
          <p:nvPr>
            <p:ph type="sldNum" sz="quarter" idx="11"/>
          </p:nvPr>
        </p:nvSpPr>
        <p:spPr>
          <a:xfrm>
            <a:off x="7934399" y="6615801"/>
            <a:ext cx="2124075" cy="329130"/>
          </a:xfrm>
          <a:prstGeom prst="rect">
            <a:avLst/>
          </a:prstGeom>
        </p:spPr>
        <p:txBody>
          <a:bodyPr/>
          <a:lstStyle>
            <a:lvl1pPr>
              <a:defRPr lang="de-DE" sz="900" kern="1200" dirty="0" smtClean="0">
                <a:solidFill>
                  <a:schemeClr val="tx1"/>
                </a:solidFill>
                <a:latin typeface="Arial Narrow" charset="0"/>
                <a:ea typeface="Arial Narrow" charset="0"/>
                <a:cs typeface="Arial Narrow" charset="0"/>
              </a:defRPr>
            </a:lvl1pPr>
          </a:lstStyle>
          <a:p>
            <a:r>
              <a:rPr lang="da-DK" smtClean="0">
                <a:solidFill>
                  <a:prstClr val="black"/>
                </a:solidFill>
              </a:rPr>
              <a:t>Page </a:t>
            </a:r>
            <a:fld id="{AA807A42-CF27-4B84-8583-18EBE418342E}"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209172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ombifolie weis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atin typeface="Arial Narrow" charset="0"/>
                <a:ea typeface="Arial Narrow" charset="0"/>
                <a:cs typeface="Arial Narrow" charset="0"/>
              </a:defRPr>
            </a:lvl1pPr>
          </a:lstStyle>
          <a:p>
            <a:pPr algn="l"/>
            <a:r>
              <a:rPr lang="de-DE" smtClean="0">
                <a:solidFill>
                  <a:prstClr val="black"/>
                </a:solidFill>
              </a:rPr>
              <a:t>Thema, Abteilung, Datum</a:t>
            </a:r>
            <a:endParaRPr lang="de-DE" dirty="0">
              <a:solidFill>
                <a:prstClr val="black"/>
              </a:solidFill>
            </a:endParaRPr>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Arial Narrow" charset="0"/>
                <a:ea typeface="Arial Narrow" charset="0"/>
                <a:cs typeface="Arial Narrow" charset="0"/>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751387" y="1637401"/>
            <a:ext cx="3925887" cy="4888812"/>
          </a:xfrm>
          <a:prstGeom prst="rect">
            <a:avLst/>
          </a:prstGeom>
        </p:spPr>
        <p:txBody>
          <a:bodyPr lIns="0" tIns="0" rIns="0" bIns="0"/>
          <a:lstStyle>
            <a:lvl1pPr marL="0" indent="0">
              <a:lnSpc>
                <a:spcPct val="100000"/>
              </a:lnSpc>
              <a:spcBef>
                <a:spcPts val="0"/>
              </a:spcBef>
              <a:spcAft>
                <a:spcPts val="1000"/>
              </a:spcAft>
              <a:buFontTx/>
              <a:buNone/>
              <a:defRPr sz="2000">
                <a:latin typeface="Arial Narrow" charset="0"/>
                <a:ea typeface="Arial Narrow" charset="0"/>
                <a:cs typeface="Arial Narrow" charset="0"/>
              </a:defRPr>
            </a:lvl1pPr>
            <a:lvl2pPr marL="200025" indent="-200025">
              <a:lnSpc>
                <a:spcPct val="100000"/>
              </a:lnSpc>
              <a:spcBef>
                <a:spcPts val="0"/>
              </a:spcBef>
              <a:spcAft>
                <a:spcPts val="1000"/>
              </a:spcAft>
              <a:buFont typeface="Symbol" pitchFamily="18" charset="2"/>
              <a:buChar char="-"/>
              <a:defRPr sz="2000">
                <a:latin typeface="Arial Narrow" charset="0"/>
                <a:ea typeface="Arial Narrow" charset="0"/>
                <a:cs typeface="Arial Narrow" charset="0"/>
              </a:defRPr>
            </a:lvl2pPr>
            <a:lvl3pPr marL="452438" indent="-185738">
              <a:lnSpc>
                <a:spcPct val="100000"/>
              </a:lnSpc>
              <a:spcBef>
                <a:spcPts val="0"/>
              </a:spcBef>
              <a:spcAft>
                <a:spcPts val="1000"/>
              </a:spcAft>
              <a:buFont typeface="Symbol" pitchFamily="18" charset="2"/>
              <a:buChar char="-"/>
              <a:defRPr sz="2000">
                <a:latin typeface="Arial Narrow" charset="0"/>
                <a:ea typeface="Arial Narrow" charset="0"/>
                <a:cs typeface="Arial Narrow" charset="0"/>
              </a:defRPr>
            </a:lvl3pPr>
            <a:lvl4pPr marL="719138" indent="-184150">
              <a:lnSpc>
                <a:spcPct val="100000"/>
              </a:lnSpc>
              <a:spcBef>
                <a:spcPts val="0"/>
              </a:spcBef>
              <a:spcAft>
                <a:spcPts val="1000"/>
              </a:spcAft>
              <a:buFont typeface="Symbol" pitchFamily="18" charset="2"/>
              <a:buChar char="-"/>
              <a:defRPr sz="2000">
                <a:latin typeface="Arial Narrow" charset="0"/>
                <a:ea typeface="Arial Narrow" charset="0"/>
                <a:cs typeface="Arial Narrow" charset="0"/>
              </a:defRPr>
            </a:lvl4pPr>
            <a:lvl5pPr marL="985838" indent="-184150">
              <a:lnSpc>
                <a:spcPct val="100000"/>
              </a:lnSpc>
              <a:spcBef>
                <a:spcPts val="0"/>
              </a:spcBef>
              <a:spcAft>
                <a:spcPts val="1000"/>
              </a:spcAft>
              <a:buFont typeface="Symbol" pitchFamily="18" charset="2"/>
              <a:buChar char="-"/>
              <a:defRPr sz="2000">
                <a:latin typeface="Arial Narrow" charset="0"/>
                <a:ea typeface="Arial Narrow" charset="0"/>
                <a:cs typeface="Arial Narrow" charset="0"/>
              </a:defRPr>
            </a:lvl5pPr>
          </a:lstStyle>
          <a:p>
            <a:pPr lvl="0"/>
            <a:r>
              <a:rPr lang="de-DE" dirty="0" smtClean="0"/>
              <a:t>Kleinen Fließtext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Bildplatzhalter 6"/>
          <p:cNvSpPr>
            <a:spLocks noGrp="1"/>
          </p:cNvSpPr>
          <p:nvPr>
            <p:ph type="pic" sz="quarter" idx="15" hasCustomPrompt="1"/>
          </p:nvPr>
        </p:nvSpPr>
        <p:spPr>
          <a:xfrm>
            <a:off x="3" y="1701800"/>
            <a:ext cx="4573586" cy="4824413"/>
          </a:xfrm>
          <a:prstGeom prst="rect">
            <a:avLst/>
          </a:prstGeom>
          <a:pattFill prst="wdUpDiag">
            <a:fgClr>
              <a:schemeClr val="bg1">
                <a:lumMod val="75000"/>
              </a:schemeClr>
            </a:fgClr>
            <a:bgClr>
              <a:schemeClr val="bg1"/>
            </a:bgClr>
          </a:pattFill>
        </p:spPr>
        <p:txBody>
          <a:bodyPr/>
          <a:lstStyle>
            <a:lvl1pPr marL="0" indent="0">
              <a:buNone/>
              <a:defRPr sz="2000">
                <a:latin typeface="Arial Narrow" charset="0"/>
                <a:ea typeface="Arial Narrow" charset="0"/>
                <a:cs typeface="Arial Narrow" charset="0"/>
              </a:defRPr>
            </a:lvl1pPr>
          </a:lstStyle>
          <a:p>
            <a:r>
              <a:rPr lang="de-DE" dirty="0" smtClean="0"/>
              <a:t>Bild durch Klicken auf das Symbol einfügen</a:t>
            </a:r>
            <a:endParaRPr lang="de-DE" dirty="0"/>
          </a:p>
        </p:txBody>
      </p:sp>
      <p:sp>
        <p:nvSpPr>
          <p:cNvPr id="10" name="Foliennummernplatzhalter 3"/>
          <p:cNvSpPr>
            <a:spLocks noGrp="1"/>
          </p:cNvSpPr>
          <p:nvPr>
            <p:ph type="sldNum" sz="quarter" idx="11"/>
          </p:nvPr>
        </p:nvSpPr>
        <p:spPr>
          <a:xfrm>
            <a:off x="7934399" y="6615801"/>
            <a:ext cx="2124075" cy="329130"/>
          </a:xfrm>
          <a:prstGeom prst="rect">
            <a:avLst/>
          </a:prstGeom>
        </p:spPr>
        <p:txBody>
          <a:bodyPr/>
          <a:lstStyle>
            <a:lvl1pPr>
              <a:defRPr lang="de-DE" sz="900" kern="1200" dirty="0" smtClean="0">
                <a:solidFill>
                  <a:schemeClr val="tx1"/>
                </a:solidFill>
                <a:latin typeface="Arial Narrow" charset="0"/>
                <a:ea typeface="Arial Narrow" charset="0"/>
                <a:cs typeface="Arial Narrow" charset="0"/>
              </a:defRPr>
            </a:lvl1pPr>
          </a:lstStyle>
          <a:p>
            <a:r>
              <a:rPr lang="da-DK" smtClean="0">
                <a:solidFill>
                  <a:prstClr val="black"/>
                </a:solidFill>
              </a:rPr>
              <a:t>Page </a:t>
            </a:r>
            <a:fld id="{AA807A42-CF27-4B84-8583-18EBE418342E}"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2083428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a:xfrm>
            <a:off x="468313" y="6526213"/>
            <a:ext cx="2895600" cy="331787"/>
          </a:xfrm>
          <a:prstGeom prst="rect">
            <a:avLst/>
          </a:prstGeom>
        </p:spPr>
        <p:txBody>
          <a:bodyPr vert="horz" lIns="0" tIns="0" rIns="0" bIns="0" rtlCol="0" anchor="ctr"/>
          <a:lstStyle>
            <a:lvl1pPr algn="ctr">
              <a:defRPr sz="900">
                <a:solidFill>
                  <a:schemeClr val="tx1"/>
                </a:solidFill>
                <a:latin typeface="Arial Narrow" charset="0"/>
                <a:ea typeface="Arial Narrow" charset="0"/>
                <a:cs typeface="Arial Narrow" charset="0"/>
              </a:defRPr>
            </a:lvl1pPr>
          </a:lstStyle>
          <a:p>
            <a:pPr algn="l"/>
            <a:r>
              <a:rPr lang="de-DE" dirty="0" smtClean="0">
                <a:solidFill>
                  <a:prstClr val="black"/>
                </a:solidFill>
              </a:rPr>
              <a:t>Thema, Abteilung, Datum</a:t>
            </a:r>
            <a:endParaRPr lang="de-DE" dirty="0">
              <a:solidFill>
                <a:prstClr val="black"/>
              </a:solidFill>
            </a:endParaRPr>
          </a:p>
        </p:txBody>
      </p:sp>
      <p:sp>
        <p:nvSpPr>
          <p:cNvPr id="7" name="Foliennummernplatzhalter 3"/>
          <p:cNvSpPr>
            <a:spLocks noGrp="1"/>
          </p:cNvSpPr>
          <p:nvPr>
            <p:ph type="sldNum" sz="quarter" idx="4"/>
          </p:nvPr>
        </p:nvSpPr>
        <p:spPr>
          <a:xfrm>
            <a:off x="7934399" y="6615801"/>
            <a:ext cx="2124075" cy="329130"/>
          </a:xfrm>
          <a:prstGeom prst="rect">
            <a:avLst/>
          </a:prstGeom>
        </p:spPr>
        <p:txBody>
          <a:bodyPr/>
          <a:lstStyle>
            <a:lvl1pPr>
              <a:defRPr lang="de-DE" sz="900" kern="1200" dirty="0" smtClean="0">
                <a:solidFill>
                  <a:schemeClr val="tx1"/>
                </a:solidFill>
                <a:latin typeface="Arial Narrow" charset="0"/>
                <a:ea typeface="Arial Narrow" charset="0"/>
                <a:cs typeface="Arial Narrow" charset="0"/>
              </a:defRPr>
            </a:lvl1pPr>
          </a:lstStyle>
          <a:p>
            <a:r>
              <a:rPr lang="da-DK" dirty="0" smtClean="0">
                <a:solidFill>
                  <a:prstClr val="black"/>
                </a:solidFill>
              </a:rPr>
              <a:t>Page </a:t>
            </a:r>
            <a:fld id="{AA807A42-CF27-4B84-8583-18EBE418342E}" type="slidenum">
              <a:rPr lang="da-DK" smtClean="0">
                <a:solidFill>
                  <a:prstClr val="black"/>
                </a:solidFill>
              </a:rPr>
              <a:pPr/>
              <a:t>‹#›</a:t>
            </a:fld>
            <a:endParaRPr lang="da-DK" dirty="0">
              <a:solidFill>
                <a:prstClr val="black"/>
              </a:solidFill>
            </a:endParaRPr>
          </a:p>
        </p:txBody>
      </p:sp>
    </p:spTree>
    <p:extLst>
      <p:ext uri="{BB962C8B-B14F-4D97-AF65-F5344CB8AC3E}">
        <p14:creationId xmlns:p14="http://schemas.microsoft.com/office/powerpoint/2010/main" val="3356156278"/>
      </p:ext>
    </p:extLst>
  </p:cSld>
  <p:clrMap bg1="lt1" tx1="dk1" bg2="lt2" tx2="dk2" accent1="accent1" accent2="accent2" accent3="accent3" accent4="accent4" accent5="accent5" accent6="accent6" hlink="hlink" folHlink="folHlink"/>
  <p:sldLayoutIdLst>
    <p:sldLayoutId id="2147483756" r:id="rId1"/>
    <p:sldLayoutId id="2147483762" r:id="rId2"/>
    <p:sldLayoutId id="2147483766" r:id="rId3"/>
    <p:sldLayoutId id="2147483767" r:id="rId4"/>
  </p:sldLayoutIdLst>
  <p:hf hdr="0" dt="0"/>
  <p:txStyles>
    <p:titleStyle>
      <a:lvl1pPr algn="l" defTabSz="914400" rtl="0" eaLnBrk="1" latinLnBrk="0" hangingPunct="1">
        <a:lnSpc>
          <a:spcPts val="3400"/>
        </a:lnSpc>
        <a:spcBef>
          <a:spcPct val="0"/>
        </a:spcBef>
        <a:buNone/>
        <a:defRPr sz="2800" b="1"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 y="4804171"/>
            <a:ext cx="9143999" cy="2053828"/>
          </a:xfrm>
          <a:prstGeom prst="rect">
            <a:avLst/>
          </a:prstGeom>
        </p:spPr>
      </p:pic>
      <p:sp>
        <p:nvSpPr>
          <p:cNvPr id="3" name="Textplatzhalter 2"/>
          <p:cNvSpPr>
            <a:spLocks noGrp="1"/>
          </p:cNvSpPr>
          <p:nvPr>
            <p:ph type="body" sz="quarter" idx="13"/>
          </p:nvPr>
        </p:nvSpPr>
        <p:spPr>
          <a:xfrm>
            <a:off x="456082" y="4437112"/>
            <a:ext cx="8364390" cy="544645"/>
          </a:xfrm>
        </p:spPr>
        <p:txBody>
          <a:bodyPr/>
          <a:lstStyle/>
          <a:p>
            <a:pPr>
              <a:lnSpc>
                <a:spcPct val="100000"/>
              </a:lnSpc>
            </a:pPr>
            <a:r>
              <a:rPr lang="de-DE" sz="4400" dirty="0" err="1" smtClean="0">
                <a:latin typeface="Helvetica Neue Condensed" charset="0"/>
                <a:ea typeface="Helvetica Neue Condensed" charset="0"/>
                <a:cs typeface="Helvetica Neue Condensed" charset="0"/>
              </a:rPr>
              <a:t>Energy</a:t>
            </a:r>
            <a:r>
              <a:rPr lang="de-DE" sz="4400" dirty="0" smtClean="0">
                <a:latin typeface="Helvetica Neue Condensed" charset="0"/>
                <a:ea typeface="Helvetica Neue Condensed" charset="0"/>
                <a:cs typeface="Helvetica Neue Condensed" charset="0"/>
              </a:rPr>
              <a:t> </a:t>
            </a:r>
            <a:r>
              <a:rPr lang="de-DE" sz="4400" dirty="0" err="1" smtClean="0">
                <a:latin typeface="Helvetica Neue Condensed" charset="0"/>
                <a:ea typeface="Helvetica Neue Condensed" charset="0"/>
                <a:cs typeface="Helvetica Neue Condensed" charset="0"/>
              </a:rPr>
              <a:t>storage</a:t>
            </a:r>
            <a:r>
              <a:rPr lang="de-DE" sz="4400" dirty="0" smtClean="0">
                <a:latin typeface="Helvetica Neue Condensed" charset="0"/>
                <a:ea typeface="Helvetica Neue Condensed" charset="0"/>
                <a:cs typeface="Helvetica Neue Condensed" charset="0"/>
              </a:rPr>
              <a:t> </a:t>
            </a:r>
            <a:r>
              <a:rPr lang="de-DE" sz="4400" dirty="0" err="1" smtClean="0">
                <a:latin typeface="Helvetica Neue Condensed" charset="0"/>
                <a:ea typeface="Helvetica Neue Condensed" charset="0"/>
                <a:cs typeface="Helvetica Neue Condensed" charset="0"/>
              </a:rPr>
              <a:t>systems</a:t>
            </a:r>
            <a:endParaRPr lang="de-DE" sz="4400" dirty="0" smtClean="0">
              <a:latin typeface="Helvetica Neue Condensed" charset="0"/>
              <a:ea typeface="Helvetica Neue Condensed" charset="0"/>
              <a:cs typeface="Helvetica Neue Condensed" charset="0"/>
            </a:endParaRPr>
          </a:p>
        </p:txBody>
      </p:sp>
      <p:sp>
        <p:nvSpPr>
          <p:cNvPr id="4" name="Text Placeholder 3"/>
          <p:cNvSpPr>
            <a:spLocks noGrp="1"/>
          </p:cNvSpPr>
          <p:nvPr>
            <p:ph type="body" sz="quarter" idx="18"/>
          </p:nvPr>
        </p:nvSpPr>
        <p:spPr/>
        <p:txBody>
          <a:bodyPr/>
          <a:lstStyle/>
          <a:p>
            <a:r>
              <a:rPr lang="en-US" dirty="0" smtClean="0"/>
              <a:t>Date</a:t>
            </a:r>
            <a:endParaRPr lang="en-US" dirty="0"/>
          </a:p>
        </p:txBody>
      </p:sp>
      <p:sp>
        <p:nvSpPr>
          <p:cNvPr id="14" name="Rechteck 13"/>
          <p:cNvSpPr/>
          <p:nvPr/>
        </p:nvSpPr>
        <p:spPr>
          <a:xfrm>
            <a:off x="380815" y="5228225"/>
            <a:ext cx="8439657" cy="444308"/>
          </a:xfrm>
          <a:prstGeom prst="rect">
            <a:avLst/>
          </a:prstGeom>
        </p:spPr>
        <p:txBody>
          <a:bodyPr wrap="square" lIns="91398" tIns="45698" rIns="91398" bIns="45698">
            <a:spAutoFit/>
          </a:bodyPr>
          <a:lstStyle/>
          <a:p>
            <a:pPr>
              <a:lnSpc>
                <a:spcPts val="2600"/>
              </a:lnSpc>
              <a:spcBef>
                <a:spcPts val="1200"/>
              </a:spcBef>
              <a:buSzPct val="100000"/>
              <a:tabLst>
                <a:tab pos="8517632" algn="r"/>
              </a:tabLst>
            </a:pPr>
            <a:r>
              <a:rPr lang="en-US" altLang="de-DE" sz="3600" b="1" cap="all" dirty="0" smtClean="0">
                <a:solidFill>
                  <a:prstClr val="black"/>
                </a:solidFill>
                <a:latin typeface="Arial Narrow" charset="0"/>
                <a:ea typeface="Arial Narrow" charset="0"/>
                <a:cs typeface="Arial Narrow" charset="0"/>
              </a:rPr>
              <a:t>AN</a:t>
            </a:r>
            <a:r>
              <a:rPr lang="en-US" altLang="de-DE" sz="3200" b="1" cap="all" dirty="0" smtClean="0">
                <a:solidFill>
                  <a:prstClr val="black"/>
                </a:solidFill>
                <a:latin typeface="Arial Narrow" charset="0"/>
                <a:ea typeface="Arial Narrow" charset="0"/>
                <a:cs typeface="Arial Narrow" charset="0"/>
              </a:rPr>
              <a:t> </a:t>
            </a:r>
            <a:r>
              <a:rPr lang="en-US" altLang="de-DE" sz="3600" b="1" cap="all" dirty="0" smtClean="0">
                <a:solidFill>
                  <a:prstClr val="black"/>
                </a:solidFill>
                <a:latin typeface="Arial Narrow" charset="0"/>
                <a:ea typeface="Arial Narrow" charset="0"/>
                <a:cs typeface="Arial Narrow" charset="0"/>
              </a:rPr>
              <a:t>introduction</a:t>
            </a:r>
            <a:endParaRPr lang="en-US" altLang="de-DE" sz="3200" b="1" dirty="0" smtClean="0">
              <a:solidFill>
                <a:prstClr val="black"/>
              </a:solidFill>
              <a:latin typeface="Arial Narrow" charset="0"/>
              <a:ea typeface="Arial Narrow" charset="0"/>
              <a:cs typeface="Arial Narrow" charset="0"/>
            </a:endParaRPr>
          </a:p>
        </p:txBody>
      </p:sp>
      <p:sp>
        <p:nvSpPr>
          <p:cNvPr id="47" name="Sechseck 46"/>
          <p:cNvSpPr/>
          <p:nvPr/>
        </p:nvSpPr>
        <p:spPr>
          <a:xfrm>
            <a:off x="2476323" y="1808784"/>
            <a:ext cx="270036" cy="270036"/>
          </a:xfrm>
          <a:prstGeom prst="hexagon">
            <a:avLst/>
          </a:prstGeom>
          <a:solidFill>
            <a:srgbClr val="FFE666">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48" name="Sechseck 47"/>
          <p:cNvSpPr/>
          <p:nvPr/>
        </p:nvSpPr>
        <p:spPr>
          <a:xfrm>
            <a:off x="2527125" y="2036485"/>
            <a:ext cx="270036" cy="270036"/>
          </a:xfrm>
          <a:prstGeom prst="hexagon">
            <a:avLst/>
          </a:prstGeom>
          <a:solidFill>
            <a:srgbClr val="FFF5C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pic>
        <p:nvPicPr>
          <p:cNvPr id="8" name="Picture 2"/>
          <p:cNvPicPr>
            <a:picLocks noChangeAspect="1" noChangeArrowheads="1"/>
          </p:cNvPicPr>
          <p:nvPr/>
        </p:nvPicPr>
        <p:blipFill rotWithShape="1">
          <a:blip r:embed="rId4" cstate="print"/>
          <a:srcRect t="8189" b="21860"/>
          <a:stretch/>
        </p:blipFill>
        <p:spPr bwMode="auto">
          <a:xfrm>
            <a:off x="0" y="-27384"/>
            <a:ext cx="9144000" cy="3456384"/>
          </a:xfrm>
          <a:prstGeom prst="rect">
            <a:avLst/>
          </a:prstGeom>
          <a:noFill/>
          <a:ln w="9525">
            <a:noFill/>
            <a:miter lim="800000"/>
            <a:headEnd/>
            <a:tailEnd/>
          </a:ln>
        </p:spPr>
      </p:pic>
      <p:sp>
        <p:nvSpPr>
          <p:cNvPr id="6" name="Rectangle 5"/>
          <p:cNvSpPr/>
          <p:nvPr/>
        </p:nvSpPr>
        <p:spPr>
          <a:xfrm>
            <a:off x="0" y="3429000"/>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7591428"/>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sp>
        <p:nvSpPr>
          <p:cNvPr id="6" name="Rectangle 5"/>
          <p:cNvSpPr/>
          <p:nvPr/>
        </p:nvSpPr>
        <p:spPr>
          <a:xfrm>
            <a:off x="0" y="0"/>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559959"/>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3" name="Rectangle 12"/>
          <p:cNvSpPr/>
          <p:nvPr/>
        </p:nvSpPr>
        <p:spPr>
          <a:xfrm>
            <a:off x="494064" y="864000"/>
            <a:ext cx="8263076" cy="6401753"/>
          </a:xfrm>
          <a:prstGeom prst="rect">
            <a:avLst/>
          </a:prstGeom>
        </p:spPr>
        <p:txBody>
          <a:bodyPr wrap="square" numCol="2" spcCol="252000">
            <a:spAutoFit/>
          </a:bodyPr>
          <a:lstStyle/>
          <a:p>
            <a:pPr>
              <a:lnSpc>
                <a:spcPts val="2200"/>
              </a:lnSpc>
              <a:spcAft>
                <a:spcPts val="600"/>
              </a:spcAft>
            </a:pPr>
            <a:r>
              <a:rPr lang="en-AU" b="1" dirty="0">
                <a:latin typeface="Arial Narrow" panose="020B0606020202030204" pitchFamily="34" charset="0"/>
                <a:cs typeface="Arial" panose="020B0604020202020204" pitchFamily="34" charset="0"/>
              </a:rPr>
              <a:t>Grid energy storage (Process)</a:t>
            </a:r>
          </a:p>
          <a:p>
            <a:pPr>
              <a:lnSpc>
                <a:spcPts val="2200"/>
              </a:lnSpc>
              <a:spcAft>
                <a:spcPts val="600"/>
              </a:spcAft>
            </a:pPr>
            <a:r>
              <a:rPr lang="en-AU" sz="1400" dirty="0" smtClean="0">
                <a:latin typeface="Arial" panose="020B0604020202020204" pitchFamily="34" charset="0"/>
                <a:cs typeface="Arial" panose="020B0604020202020204" pitchFamily="34" charset="0"/>
              </a:rPr>
              <a:t>When </a:t>
            </a:r>
            <a:r>
              <a:rPr lang="en-AU" sz="1400" dirty="0">
                <a:latin typeface="Arial" panose="020B0604020202020204" pitchFamily="34" charset="0"/>
                <a:cs typeface="Arial" panose="020B0604020202020204" pitchFamily="34" charset="0"/>
              </a:rPr>
              <a:t>it is cheaper (usually at night), electricity is used to cool air from the atmosphere to -195 °C using the Claude Cycle to the point where it liquefies. The liquid air, which takes up one-thousandth of the volume of the gas, can be kept for a long time in a large vacuum flask at atmospheric pressure. At times of high demand for electricity, the liquid air is pumped at high pressure into a heat exchanger, which acts as a boiler. Air from the atmosphere at ambient temperature, or hot water from an industrial heat source, is used to heat the liquid and turn it back into a gas. The massive increase in volume and pressure from this is used to drive a turbine to generate </a:t>
            </a:r>
            <a:r>
              <a:rPr lang="en-AU" sz="1400" dirty="0" smtClean="0">
                <a:latin typeface="Arial" panose="020B0604020202020204" pitchFamily="34" charset="0"/>
                <a:cs typeface="Arial" panose="020B0604020202020204" pitchFamily="34" charset="0"/>
              </a:rPr>
              <a:t>electricity</a:t>
            </a:r>
          </a:p>
          <a:p>
            <a:pPr>
              <a:lnSpc>
                <a:spcPts val="2200"/>
              </a:lnSpc>
              <a:spcAft>
                <a:spcPts val="600"/>
              </a:spcAft>
            </a:pPr>
            <a:r>
              <a:rPr lang="en-AU" b="1" dirty="0">
                <a:latin typeface="Arial Narrow" panose="020B0606020202030204" pitchFamily="34" charset="0"/>
                <a:cs typeface="Arial" panose="020B0604020202020204" pitchFamily="34" charset="0"/>
              </a:rPr>
              <a:t>Pilot plant</a:t>
            </a:r>
          </a:p>
          <a:p>
            <a:pPr>
              <a:lnSpc>
                <a:spcPts val="2200"/>
              </a:lnSpc>
              <a:spcAft>
                <a:spcPts val="600"/>
              </a:spcAft>
            </a:pPr>
            <a:r>
              <a:rPr lang="en-AU" sz="1400" dirty="0" smtClean="0">
                <a:latin typeface="Arial" panose="020B0604020202020204" pitchFamily="34" charset="0"/>
                <a:cs typeface="Arial" panose="020B0604020202020204" pitchFamily="34" charset="0"/>
              </a:rPr>
              <a:t>A </a:t>
            </a:r>
            <a:r>
              <a:rPr lang="en-AU" sz="1400" dirty="0">
                <a:latin typeface="Arial" panose="020B0604020202020204" pitchFamily="34" charset="0"/>
                <a:cs typeface="Arial" panose="020B0604020202020204" pitchFamily="34" charset="0"/>
              </a:rPr>
              <a:t>300 kW, 2.5MWh storage capacity pilot cryogenic energy system developed </a:t>
            </a:r>
            <a:r>
              <a:rPr lang="en-AU" sz="1400" dirty="0" smtClean="0">
                <a:latin typeface="Arial" panose="020B0604020202020204" pitchFamily="34" charset="0"/>
                <a:cs typeface="Arial" panose="020B0604020202020204" pitchFamily="34" charset="0"/>
              </a:rPr>
              <a:t>by</a:t>
            </a:r>
          </a:p>
          <a:p>
            <a:pPr>
              <a:lnSpc>
                <a:spcPts val="2200"/>
              </a:lnSpc>
              <a:spcAft>
                <a:spcPts val="600"/>
              </a:spcAft>
            </a:pPr>
            <a:endParaRPr lang="en-AU" sz="1400" dirty="0">
              <a:latin typeface="Arial" panose="020B0604020202020204" pitchFamily="34" charset="0"/>
              <a:cs typeface="Arial" panose="020B0604020202020204" pitchFamily="34" charset="0"/>
            </a:endParaRPr>
          </a:p>
          <a:p>
            <a:pPr>
              <a:lnSpc>
                <a:spcPts val="2200"/>
              </a:lnSpc>
              <a:spcAft>
                <a:spcPts val="600"/>
              </a:spcAft>
            </a:pPr>
            <a:endParaRPr lang="en-AU" sz="1400" dirty="0" smtClean="0">
              <a:latin typeface="Arial" panose="020B0604020202020204" pitchFamily="34" charset="0"/>
              <a:cs typeface="Arial" panose="020B0604020202020204" pitchFamily="34" charset="0"/>
            </a:endParaRPr>
          </a:p>
          <a:p>
            <a:pPr>
              <a:lnSpc>
                <a:spcPts val="2200"/>
              </a:lnSpc>
              <a:spcAft>
                <a:spcPts val="600"/>
              </a:spcAft>
            </a:pPr>
            <a:r>
              <a:rPr lang="en-AU" sz="1400" dirty="0" smtClean="0">
                <a:latin typeface="Arial" panose="020B0604020202020204" pitchFamily="34" charset="0"/>
                <a:cs typeface="Arial" panose="020B0604020202020204" pitchFamily="34" charset="0"/>
              </a:rPr>
              <a:t>researchers </a:t>
            </a:r>
            <a:r>
              <a:rPr lang="en-AU" sz="1400" dirty="0">
                <a:latin typeface="Arial" panose="020B0604020202020204" pitchFamily="34" charset="0"/>
                <a:cs typeface="Arial" panose="020B0604020202020204" pitchFamily="34" charset="0"/>
              </a:rPr>
              <a:t>at the University of Leeds and </a:t>
            </a:r>
            <a:r>
              <a:rPr lang="en-AU" sz="1400" dirty="0" err="1">
                <a:latin typeface="Arial" panose="020B0604020202020204" pitchFamily="34" charset="0"/>
                <a:cs typeface="Arial" panose="020B0604020202020204" pitchFamily="34" charset="0"/>
              </a:rPr>
              <a:t>Highview</a:t>
            </a:r>
            <a:r>
              <a:rPr lang="en-AU" sz="1400" dirty="0">
                <a:latin typeface="Arial" panose="020B0604020202020204" pitchFamily="34" charset="0"/>
                <a:cs typeface="Arial" panose="020B0604020202020204" pitchFamily="34" charset="0"/>
              </a:rPr>
              <a:t> Power Storage, that uses liquid air (with the CO2 and water removed as they would turn solid at the storage temperature) as the energy store, and low-grade waste heat to boost the thermal re-expansion of the air, has been operating at a 80MW biomass power station in Slough, UK, since 2010. The efficiency is less than 15% because of low efficiency hardware components used, but the engineers are targeting an efficiency of about 60 percent for the next generation of CES based on operation experiences of this system.</a:t>
            </a:r>
          </a:p>
          <a:p>
            <a:pPr>
              <a:lnSpc>
                <a:spcPts val="2200"/>
              </a:lnSpc>
              <a:spcAft>
                <a:spcPts val="600"/>
              </a:spcAft>
            </a:pPr>
            <a:r>
              <a:rPr lang="en-AU" sz="1400" dirty="0" smtClean="0">
                <a:latin typeface="Arial" panose="020B0604020202020204" pitchFamily="34" charset="0"/>
                <a:cs typeface="Arial" panose="020B0604020202020204" pitchFamily="34" charset="0"/>
              </a:rPr>
              <a:t>The </a:t>
            </a:r>
            <a:r>
              <a:rPr lang="en-AU" sz="1400" dirty="0">
                <a:latin typeface="Arial" panose="020B0604020202020204" pitchFamily="34" charset="0"/>
                <a:cs typeface="Arial" panose="020B0604020202020204" pitchFamily="34" charset="0"/>
              </a:rPr>
              <a:t>system is based on proven technology, used safely in many industrial processes, and does not require any particularly rare elements or expensive components to manufacture. Dr Tim Fox, the head of Energy at the </a:t>
            </a:r>
            <a:r>
              <a:rPr lang="en-AU" sz="1400" dirty="0" err="1">
                <a:latin typeface="Arial" panose="020B0604020202020204" pitchFamily="34" charset="0"/>
                <a:cs typeface="Arial" panose="020B0604020202020204" pitchFamily="34" charset="0"/>
              </a:rPr>
              <a:t>IMechE</a:t>
            </a:r>
            <a:r>
              <a:rPr lang="en-AU" sz="1400" dirty="0">
                <a:latin typeface="Arial" panose="020B0604020202020204" pitchFamily="34" charset="0"/>
                <a:cs typeface="Arial" panose="020B0604020202020204" pitchFamily="34" charset="0"/>
              </a:rPr>
              <a:t> says "it uses standard industrial components...., it will last for decades, and it can be fixed with a spanner."</a:t>
            </a:r>
          </a:p>
          <a:p>
            <a:pPr>
              <a:lnSpc>
                <a:spcPts val="2200"/>
              </a:lnSpc>
              <a:spcAft>
                <a:spcPts val="600"/>
              </a:spcAft>
            </a:pP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403505"/>
            <a:ext cx="8217588" cy="505495"/>
          </a:xfrm>
        </p:spPr>
        <p:txBody>
          <a:bodyPr/>
          <a:lstStyle/>
          <a:p>
            <a:r>
              <a:rPr lang="en-AU" dirty="0"/>
              <a:t>Thermal Energy </a:t>
            </a:r>
          </a:p>
        </p:txBody>
      </p:sp>
    </p:spTree>
    <p:extLst>
      <p:ext uri="{BB962C8B-B14F-4D97-AF65-F5344CB8AC3E}">
        <p14:creationId xmlns:p14="http://schemas.microsoft.com/office/powerpoint/2010/main" val="6871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1944000"/>
            <a:ext cx="8379456" cy="1820178"/>
          </a:xfrm>
          <a:prstGeom prst="rect">
            <a:avLst/>
          </a:prstGeom>
        </p:spPr>
        <p:txBody>
          <a:bodyPr wrap="square" numCol="2" spcCol="360000">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A fuel cell is a device that converts the chemical energy from a fuel into electricity through a chemical reaction of positively charged hydrogen ions with oxygen or another oxidizing agent. Fuel cells are different from batteries in that they require a continuous source of fuel and oxygen or air to sustain the chemical reaction, whereas in a battery the chemicals present in the battery react with each other to generate an electromotive force. Fuel cells can produce electricity continuously for as long as these inputs are supplied.</a:t>
            </a:r>
          </a:p>
        </p:txBody>
      </p:sp>
      <p:sp>
        <p:nvSpPr>
          <p:cNvPr id="14" name="Textplatzhalter 3"/>
          <p:cNvSpPr>
            <a:spLocks noGrp="1"/>
          </p:cNvSpPr>
          <p:nvPr>
            <p:ph type="body" sz="quarter" idx="13"/>
          </p:nvPr>
        </p:nvSpPr>
        <p:spPr>
          <a:xfrm>
            <a:off x="539552" y="1411337"/>
            <a:ext cx="8217588" cy="505495"/>
          </a:xfrm>
        </p:spPr>
        <p:txBody>
          <a:bodyPr/>
          <a:lstStyle/>
          <a:p>
            <a:r>
              <a:rPr lang="en-AU" dirty="0"/>
              <a:t>Chemical Energy: Fuel Cell </a:t>
            </a:r>
            <a:r>
              <a:rPr lang="en-AU" dirty="0" smtClean="0"/>
              <a:t>	</a:t>
            </a:r>
            <a:endParaRPr lang="en-AU" dirty="0"/>
          </a:p>
        </p:txBody>
      </p:sp>
      <p:graphicFrame>
        <p:nvGraphicFramePr>
          <p:cNvPr id="2" name="Table 1"/>
          <p:cNvGraphicFramePr>
            <a:graphicFrameLocks noGrp="1"/>
          </p:cNvGraphicFramePr>
          <p:nvPr>
            <p:extLst>
              <p:ext uri="{D42A27DB-BD31-4B8C-83A1-F6EECF244321}">
                <p14:modId xmlns:p14="http://schemas.microsoft.com/office/powerpoint/2010/main" val="1668736065"/>
              </p:ext>
            </p:extLst>
          </p:nvPr>
        </p:nvGraphicFramePr>
        <p:xfrm>
          <a:off x="567000" y="4522515"/>
          <a:ext cx="8127588" cy="1894840"/>
        </p:xfrm>
        <a:graphic>
          <a:graphicData uri="http://schemas.openxmlformats.org/drawingml/2006/table">
            <a:tbl>
              <a:tblPr firstRow="1" bandRow="1">
                <a:tableStyleId>{7DF18680-E054-41AD-8BC1-D1AEF772440D}</a:tableStyleId>
              </a:tblPr>
              <a:tblGrid>
                <a:gridCol w="1774093">
                  <a:extLst>
                    <a:ext uri="{9D8B030D-6E8A-4147-A177-3AD203B41FA5}">
                      <a16:colId xmlns:a16="http://schemas.microsoft.com/office/drawing/2014/main" val="2538689655"/>
                    </a:ext>
                  </a:extLst>
                </a:gridCol>
                <a:gridCol w="661808">
                  <a:extLst>
                    <a:ext uri="{9D8B030D-6E8A-4147-A177-3AD203B41FA5}">
                      <a16:colId xmlns:a16="http://schemas.microsoft.com/office/drawing/2014/main" val="1128475242"/>
                    </a:ext>
                  </a:extLst>
                </a:gridCol>
                <a:gridCol w="1147134">
                  <a:extLst>
                    <a:ext uri="{9D8B030D-6E8A-4147-A177-3AD203B41FA5}">
                      <a16:colId xmlns:a16="http://schemas.microsoft.com/office/drawing/2014/main" val="1379584195"/>
                    </a:ext>
                  </a:extLst>
                </a:gridCol>
                <a:gridCol w="1147134">
                  <a:extLst>
                    <a:ext uri="{9D8B030D-6E8A-4147-A177-3AD203B41FA5}">
                      <a16:colId xmlns:a16="http://schemas.microsoft.com/office/drawing/2014/main" val="660750809"/>
                    </a:ext>
                  </a:extLst>
                </a:gridCol>
                <a:gridCol w="1191255">
                  <a:extLst>
                    <a:ext uri="{9D8B030D-6E8A-4147-A177-3AD203B41FA5}">
                      <a16:colId xmlns:a16="http://schemas.microsoft.com/office/drawing/2014/main" val="3683270272"/>
                    </a:ext>
                  </a:extLst>
                </a:gridCol>
                <a:gridCol w="1147134">
                  <a:extLst>
                    <a:ext uri="{9D8B030D-6E8A-4147-A177-3AD203B41FA5}">
                      <a16:colId xmlns:a16="http://schemas.microsoft.com/office/drawing/2014/main" val="2302257461"/>
                    </a:ext>
                  </a:extLst>
                </a:gridCol>
                <a:gridCol w="1059030">
                  <a:extLst>
                    <a:ext uri="{9D8B030D-6E8A-4147-A177-3AD203B41FA5}">
                      <a16:colId xmlns:a16="http://schemas.microsoft.com/office/drawing/2014/main" val="2643301413"/>
                    </a:ext>
                  </a:extLst>
                </a:gridCol>
              </a:tblGrid>
              <a:tr h="370840">
                <a:tc>
                  <a:txBody>
                    <a:bodyPr/>
                    <a:lstStyle/>
                    <a:p>
                      <a:pPr algn="ctr"/>
                      <a:r>
                        <a:rPr lang="en-AU" sz="1050" dirty="0" smtClean="0">
                          <a:latin typeface="Arial" panose="020B0604020202020204" pitchFamily="34" charset="0"/>
                          <a:cs typeface="Arial" panose="020B0604020202020204" pitchFamily="34" charset="0"/>
                        </a:rPr>
                        <a:t>Vehicle</a:t>
                      </a:r>
                      <a:endParaRPr lang="en-AU" sz="105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Model Year</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Combined Fuel Economy</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City</a:t>
                      </a:r>
                      <a:br>
                        <a:rPr lang="en-AU" sz="1050" dirty="0" smtClean="0">
                          <a:latin typeface="Arial" panose="020B0604020202020204" pitchFamily="34" charset="0"/>
                          <a:cs typeface="Arial" panose="020B0604020202020204" pitchFamily="34" charset="0"/>
                        </a:rPr>
                      </a:br>
                      <a:r>
                        <a:rPr lang="en-AU" sz="1050" dirty="0" smtClean="0">
                          <a:latin typeface="Arial" panose="020B0604020202020204" pitchFamily="34" charset="0"/>
                          <a:cs typeface="Arial" panose="020B0604020202020204" pitchFamily="34" charset="0"/>
                        </a:rPr>
                        <a:t>Fuel Economy</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Highway</a:t>
                      </a:r>
                      <a:br>
                        <a:rPr lang="en-AU" sz="1050" dirty="0" smtClean="0">
                          <a:latin typeface="Arial" panose="020B0604020202020204" pitchFamily="34" charset="0"/>
                          <a:cs typeface="Arial" panose="020B0604020202020204" pitchFamily="34" charset="0"/>
                        </a:rPr>
                      </a:br>
                      <a:r>
                        <a:rPr lang="en-AU" sz="1050" dirty="0" smtClean="0">
                          <a:latin typeface="Arial" panose="020B0604020202020204" pitchFamily="34" charset="0"/>
                          <a:cs typeface="Arial" panose="020B0604020202020204" pitchFamily="34" charset="0"/>
                        </a:rPr>
                        <a:t>Fuel</a:t>
                      </a:r>
                      <a:r>
                        <a:rPr lang="en-AU" sz="1050" baseline="0" dirty="0" smtClean="0">
                          <a:latin typeface="Arial" panose="020B0604020202020204" pitchFamily="34" charset="0"/>
                          <a:cs typeface="Arial" panose="020B0604020202020204" pitchFamily="34" charset="0"/>
                        </a:rPr>
                        <a:t> Economy</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Range</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Annual </a:t>
                      </a:r>
                      <a:br>
                        <a:rPr lang="en-AU" sz="1050" dirty="0" smtClean="0">
                          <a:latin typeface="Arial" panose="020B0604020202020204" pitchFamily="34" charset="0"/>
                          <a:cs typeface="Arial" panose="020B0604020202020204" pitchFamily="34" charset="0"/>
                        </a:rPr>
                      </a:br>
                      <a:r>
                        <a:rPr lang="en-AU" sz="1050" dirty="0" smtClean="0">
                          <a:latin typeface="Arial" panose="020B0604020202020204" pitchFamily="34" charset="0"/>
                          <a:cs typeface="Arial" panose="020B0604020202020204" pitchFamily="34" charset="0"/>
                        </a:rPr>
                        <a:t>Fuel</a:t>
                      </a:r>
                      <a:r>
                        <a:rPr lang="en-AU" sz="1050" baseline="0" dirty="0" smtClean="0">
                          <a:latin typeface="Arial" panose="020B0604020202020204" pitchFamily="34" charset="0"/>
                          <a:cs typeface="Arial" panose="020B0604020202020204" pitchFamily="34" charset="0"/>
                        </a:rPr>
                        <a:t> Cost</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B w="38100" cmpd="sng">
                      <a:noFill/>
                    </a:lnB>
                  </a:tcPr>
                </a:tc>
                <a:extLst>
                  <a:ext uri="{0D108BD9-81ED-4DB2-BD59-A6C34878D82A}">
                    <a16:rowId xmlns:a16="http://schemas.microsoft.com/office/drawing/2014/main" val="53293215"/>
                  </a:ext>
                </a:extLst>
              </a:tr>
              <a:tr h="370840">
                <a:tc>
                  <a:txBody>
                    <a:bodyPr/>
                    <a:lstStyle/>
                    <a:p>
                      <a:r>
                        <a:rPr lang="en-AU" sz="1000" b="1" dirty="0" smtClean="0">
                          <a:latin typeface="Arial" panose="020B0604020202020204" pitchFamily="34" charset="0"/>
                          <a:cs typeface="Arial" panose="020B0604020202020204" pitchFamily="34" charset="0"/>
                        </a:rPr>
                        <a:t>Honda FCX</a:t>
                      </a:r>
                      <a:r>
                        <a:rPr lang="en-AU" sz="1000" b="1" baseline="0" dirty="0" smtClean="0">
                          <a:latin typeface="Arial" panose="020B0604020202020204" pitchFamily="34" charset="0"/>
                          <a:cs typeface="Arial" panose="020B0604020202020204" pitchFamily="34" charset="0"/>
                        </a:rPr>
                        <a:t> Clarity</a:t>
                      </a:r>
                      <a:endParaRPr lang="en-AU" sz="1000" b="1"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2014</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59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58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60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231 mi</a:t>
                      </a:r>
                      <a:r>
                        <a:rPr lang="en-AU" sz="1000" baseline="0" dirty="0" smtClean="0">
                          <a:latin typeface="Arial" panose="020B0604020202020204" pitchFamily="34" charset="0"/>
                          <a:cs typeface="Arial" panose="020B0604020202020204" pitchFamily="34" charset="0"/>
                        </a:rPr>
                        <a:t> (372 km)</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NA</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38100" cmpd="sng">
                      <a:noFill/>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8595778"/>
                  </a:ext>
                </a:extLst>
              </a:tr>
              <a:tr h="370840">
                <a:tc>
                  <a:txBody>
                    <a:bodyPr/>
                    <a:lstStyle/>
                    <a:p>
                      <a:r>
                        <a:rPr lang="en-AU" sz="1000" b="1" dirty="0" smtClean="0">
                          <a:latin typeface="Arial" panose="020B0604020202020204" pitchFamily="34" charset="0"/>
                          <a:cs typeface="Arial" panose="020B0604020202020204" pitchFamily="34" charset="0"/>
                        </a:rPr>
                        <a:t>Hyundai</a:t>
                      </a:r>
                      <a:r>
                        <a:rPr lang="en-AU" sz="1000" b="1" baseline="0" dirty="0" smtClean="0">
                          <a:latin typeface="Arial" panose="020B0604020202020204" pitchFamily="34" charset="0"/>
                          <a:cs typeface="Arial" panose="020B0604020202020204" pitchFamily="34" charset="0"/>
                        </a:rPr>
                        <a:t> </a:t>
                      </a:r>
                      <a:r>
                        <a:rPr lang="en-AU" sz="1000" b="1" baseline="0" dirty="0" err="1" smtClean="0">
                          <a:latin typeface="Arial" panose="020B0604020202020204" pitchFamily="34" charset="0"/>
                          <a:cs typeface="Arial" panose="020B0604020202020204" pitchFamily="34" charset="0"/>
                        </a:rPr>
                        <a:t>Tuscon</a:t>
                      </a:r>
                      <a:r>
                        <a:rPr lang="en-AU" sz="1000" b="1" baseline="0" dirty="0" smtClean="0">
                          <a:latin typeface="Arial" panose="020B0604020202020204" pitchFamily="34" charset="0"/>
                          <a:cs typeface="Arial" panose="020B0604020202020204" pitchFamily="34" charset="0"/>
                        </a:rPr>
                        <a:t> Fuel Cell</a:t>
                      </a:r>
                      <a:endParaRPr lang="en-AU" sz="1000" b="1"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2016</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50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49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51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265 mi (426 km)</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US$1,700</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426268"/>
                  </a:ext>
                </a:extLst>
              </a:tr>
              <a:tr h="370840">
                <a:tc>
                  <a:txBody>
                    <a:bodyPr/>
                    <a:lstStyle/>
                    <a:p>
                      <a:r>
                        <a:rPr lang="en-AU" sz="1000" b="1" dirty="0" smtClean="0">
                          <a:latin typeface="Arial" panose="020B0604020202020204" pitchFamily="34" charset="0"/>
                          <a:cs typeface="Arial" panose="020B0604020202020204" pitchFamily="34" charset="0"/>
                        </a:rPr>
                        <a:t>Toyota</a:t>
                      </a:r>
                      <a:r>
                        <a:rPr lang="en-AU" sz="1000" b="1" baseline="0" dirty="0" smtClean="0">
                          <a:latin typeface="Arial" panose="020B0604020202020204" pitchFamily="34" charset="0"/>
                          <a:cs typeface="Arial" panose="020B0604020202020204" pitchFamily="34" charset="0"/>
                        </a:rPr>
                        <a:t> </a:t>
                      </a:r>
                      <a:r>
                        <a:rPr lang="en-AU" sz="1000" b="1" baseline="0" dirty="0" err="1" smtClean="0">
                          <a:latin typeface="Arial" panose="020B0604020202020204" pitchFamily="34" charset="0"/>
                          <a:cs typeface="Arial" panose="020B0604020202020204" pitchFamily="34" charset="0"/>
                        </a:rPr>
                        <a:t>Mirai</a:t>
                      </a:r>
                      <a:endParaRPr lang="en-AU" sz="1000" b="1"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2016</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66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66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66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321 mi (502 km)</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US$1,250</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40772855"/>
                  </a:ext>
                </a:extLst>
              </a:tr>
              <a:tr h="370840">
                <a:tc gridSpan="7">
                  <a:txBody>
                    <a:bodyPr/>
                    <a:lstStyle/>
                    <a:p>
                      <a:r>
                        <a:rPr lang="en-AU" sz="900" dirty="0" smtClean="0">
                          <a:solidFill>
                            <a:schemeClr val="bg1"/>
                          </a:solidFill>
                          <a:latin typeface="Arial" panose="020B0604020202020204" pitchFamily="34" charset="0"/>
                          <a:cs typeface="Arial" panose="020B0604020202020204" pitchFamily="34" charset="0"/>
                        </a:rPr>
                        <a:t>Notes: One kg</a:t>
                      </a:r>
                      <a:r>
                        <a:rPr lang="en-AU" sz="900" baseline="0" dirty="0" smtClean="0">
                          <a:solidFill>
                            <a:schemeClr val="bg1"/>
                          </a:solidFill>
                          <a:latin typeface="Arial" panose="020B0604020202020204" pitchFamily="34" charset="0"/>
                          <a:cs typeface="Arial" panose="020B0604020202020204" pitchFamily="34" charset="0"/>
                        </a:rPr>
                        <a:t> of hydrogen is rough equivalent to one U.S. gallon of gasoline.</a:t>
                      </a:r>
                      <a:endParaRPr lang="en-AU" sz="900" dirty="0">
                        <a:solidFill>
                          <a:schemeClr val="bg1"/>
                        </a:solidFill>
                        <a:latin typeface="Arial" panose="020B0604020202020204" pitchFamily="34" charset="0"/>
                        <a:cs typeface="Arial" panose="020B0604020202020204" pitchFamily="34" charset="0"/>
                      </a:endParaRPr>
                    </a:p>
                  </a:txBody>
                  <a:tcPr anchor="ctr">
                    <a:lnT w="12700" cmpd="sng">
                      <a:noFill/>
                    </a:lnT>
                    <a:solidFill>
                      <a:srgbClr val="F88D2C"/>
                    </a:solidFill>
                  </a:tcP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0105607"/>
                  </a:ext>
                </a:extLst>
              </a:tr>
            </a:tbl>
          </a:graphicData>
        </a:graphic>
      </p:graphicFrame>
      <p:sp>
        <p:nvSpPr>
          <p:cNvPr id="9" name="Rectangle 8"/>
          <p:cNvSpPr/>
          <p:nvPr/>
        </p:nvSpPr>
        <p:spPr>
          <a:xfrm>
            <a:off x="567000" y="3968115"/>
            <a:ext cx="8125200" cy="554400"/>
          </a:xfrm>
          <a:prstGeom prst="rect">
            <a:avLst/>
          </a:prstGeom>
          <a:solidFill>
            <a:srgbClr val="F88D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spcAft>
                <a:spcPts val="1800"/>
              </a:spcAft>
            </a:pPr>
            <a:r>
              <a:rPr lang="en-AU" sz="1050" b="1" dirty="0">
                <a:solidFill>
                  <a:schemeClr val="bg1"/>
                </a:solidFill>
                <a:latin typeface="Arial" panose="020B0604020202020204" pitchFamily="34" charset="0"/>
                <a:cs typeface="Arial" panose="020B0604020202020204" pitchFamily="34" charset="0"/>
              </a:rPr>
              <a:t>Comparison of fuel economy express in </a:t>
            </a:r>
            <a:r>
              <a:rPr lang="en-AU" sz="1050" b="1" dirty="0" err="1">
                <a:solidFill>
                  <a:schemeClr val="bg1"/>
                </a:solidFill>
                <a:latin typeface="Arial" panose="020B0604020202020204" pitchFamily="34" charset="0"/>
                <a:cs typeface="Arial" panose="020B0604020202020204" pitchFamily="34" charset="0"/>
              </a:rPr>
              <a:t>MPGe</a:t>
            </a:r>
            <a:r>
              <a:rPr lang="en-AU" sz="1050" b="1" dirty="0">
                <a:solidFill>
                  <a:schemeClr val="bg1"/>
                </a:solidFill>
                <a:latin typeface="Arial" panose="020B0604020202020204" pitchFamily="34" charset="0"/>
                <a:cs typeface="Arial" panose="020B0604020202020204" pitchFamily="34" charset="0"/>
              </a:rPr>
              <a:t> for </a:t>
            </a:r>
            <a:r>
              <a:rPr lang="en-AU" sz="1050" b="1" dirty="0">
                <a:solidFill>
                  <a:schemeClr val="accent2">
                    <a:lumMod val="20000"/>
                    <a:lumOff val="80000"/>
                  </a:schemeClr>
                </a:solidFill>
                <a:latin typeface="Arial" panose="020B0604020202020204" pitchFamily="34" charset="0"/>
                <a:cs typeface="Arial" panose="020B0604020202020204" pitchFamily="34" charset="0"/>
              </a:rPr>
              <a:t>hydrogen</a:t>
            </a:r>
            <a:r>
              <a:rPr lang="en-AU" sz="1050" b="1" dirty="0">
                <a:solidFill>
                  <a:schemeClr val="bg1"/>
                </a:solidFill>
                <a:latin typeface="Arial" panose="020B0604020202020204" pitchFamily="34" charset="0"/>
                <a:cs typeface="Arial" panose="020B0604020202020204" pitchFamily="34" charset="0"/>
              </a:rPr>
              <a:t> fuel cell vehicles</a:t>
            </a:r>
            <a:br>
              <a:rPr lang="en-AU" sz="1050" b="1" dirty="0">
                <a:solidFill>
                  <a:schemeClr val="bg1"/>
                </a:solidFill>
                <a:latin typeface="Arial" panose="020B0604020202020204" pitchFamily="34" charset="0"/>
                <a:cs typeface="Arial" panose="020B0604020202020204" pitchFamily="34" charset="0"/>
              </a:rPr>
            </a:br>
            <a:r>
              <a:rPr lang="en-AU" sz="1050" b="1" dirty="0">
                <a:solidFill>
                  <a:schemeClr val="bg1"/>
                </a:solidFill>
                <a:latin typeface="Arial" panose="020B0604020202020204" pitchFamily="34" charset="0"/>
                <a:cs typeface="Arial" panose="020B0604020202020204" pitchFamily="34" charset="0"/>
              </a:rPr>
              <a:t>Available for leasing in California and rated by the </a:t>
            </a:r>
            <a:r>
              <a:rPr lang="en-AU" sz="1050" b="1" dirty="0">
                <a:solidFill>
                  <a:schemeClr val="accent2">
                    <a:lumMod val="20000"/>
                    <a:lumOff val="80000"/>
                  </a:schemeClr>
                </a:solidFill>
                <a:latin typeface="Arial" panose="020B0604020202020204" pitchFamily="34" charset="0"/>
                <a:cs typeface="Arial" panose="020B0604020202020204" pitchFamily="34" charset="0"/>
              </a:rPr>
              <a:t>U.S. Environmental Protection Agency</a:t>
            </a:r>
            <a:r>
              <a:rPr lang="en-AU" sz="1050" b="1" dirty="0">
                <a:solidFill>
                  <a:schemeClr val="bg1"/>
                </a:solidFill>
                <a:latin typeface="Arial" panose="020B0604020202020204" pitchFamily="34" charset="0"/>
                <a:cs typeface="Arial" panose="020B0604020202020204" pitchFamily="34" charset="0"/>
              </a:rPr>
              <a:t> as of August </a:t>
            </a:r>
            <a:r>
              <a:rPr lang="en-AU" sz="1050" b="1" dirty="0" smtClean="0">
                <a:solidFill>
                  <a:schemeClr val="bg1"/>
                </a:solidFill>
                <a:latin typeface="Arial" panose="020B0604020202020204" pitchFamily="34" charset="0"/>
                <a:cs typeface="Arial" panose="020B0604020202020204" pitchFamily="34" charset="0"/>
              </a:rPr>
              <a:t>2015 </a:t>
            </a:r>
            <a:r>
              <a:rPr lang="en-AU" sz="1050" b="1" baseline="30000" dirty="0" smtClean="0">
                <a:solidFill>
                  <a:schemeClr val="bg1"/>
                </a:solidFill>
                <a:latin typeface="Arial" panose="020B0604020202020204" pitchFamily="34" charset="0"/>
                <a:cs typeface="Arial" panose="020B0604020202020204" pitchFamily="34" charset="0"/>
              </a:rPr>
              <a:t>[23]</a:t>
            </a:r>
            <a:endParaRPr lang="en-AU" sz="1050" b="1"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17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1944000"/>
            <a:ext cx="5004456" cy="938719"/>
          </a:xfrm>
          <a:prstGeom prst="rect">
            <a:avLst/>
          </a:prstGeom>
        </p:spPr>
        <p:txBody>
          <a:bodyPr wrap="square" numCol="1" spcCol="360000">
            <a:spAutoFit/>
          </a:bodyPr>
          <a:lstStyle/>
          <a:p>
            <a:pPr>
              <a:lnSpc>
                <a:spcPts val="2200"/>
              </a:lnSpc>
              <a:spcAft>
                <a:spcPts val="600"/>
              </a:spcAft>
            </a:pPr>
            <a:r>
              <a:rPr lang="en-AU" sz="1400" dirty="0" smtClean="0">
                <a:latin typeface="Arial" panose="020B0604020202020204" pitchFamily="34" charset="0"/>
                <a:cs typeface="Arial" panose="020B0604020202020204" pitchFamily="34" charset="0"/>
              </a:rPr>
              <a:t>Fuel </a:t>
            </a:r>
            <a:r>
              <a:rPr lang="en-AU" sz="1400" dirty="0">
                <a:latin typeface="Arial" panose="020B0604020202020204" pitchFamily="34" charset="0"/>
                <a:cs typeface="Arial" panose="020B0604020202020204" pitchFamily="34" charset="0"/>
              </a:rPr>
              <a:t>cells for use in cars will never be commercially viable because of the inefficiency of producing, transporting and storing hydrogen and the flammability of the </a:t>
            </a:r>
            <a:r>
              <a:rPr lang="en-AU" sz="1400" dirty="0" smtClean="0">
                <a:latin typeface="Arial" panose="020B0604020202020204" pitchFamily="34" charset="0"/>
                <a:cs typeface="Arial" panose="020B0604020202020204" pitchFamily="34" charset="0"/>
              </a:rPr>
              <a:t>gas.</a:t>
            </a: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1411337"/>
            <a:ext cx="8217588" cy="505495"/>
          </a:xfrm>
        </p:spPr>
        <p:txBody>
          <a:bodyPr/>
          <a:lstStyle/>
          <a:p>
            <a:r>
              <a:rPr lang="en-AU" dirty="0"/>
              <a:t>Chemical Energy: Fuel Cell </a:t>
            </a:r>
            <a:r>
              <a:rPr lang="en-AU" dirty="0" smtClean="0"/>
              <a:t>	</a:t>
            </a:r>
            <a:endParaRPr lang="en-AU" dirty="0"/>
          </a:p>
        </p:txBody>
      </p:sp>
      <p:pic>
        <p:nvPicPr>
          <p:cNvPr id="12" name="Bild 5"/>
          <p:cNvPicPr>
            <a:picLocks noChangeAspect="1"/>
          </p:cNvPicPr>
          <p:nvPr/>
        </p:nvPicPr>
        <p:blipFill rotWithShape="1">
          <a:blip r:embed="rId4"/>
          <a:srcRect l="21358" t="51941" r="18701" b="2504"/>
          <a:stretch/>
        </p:blipFill>
        <p:spPr>
          <a:xfrm>
            <a:off x="5067000" y="3159000"/>
            <a:ext cx="3650056" cy="3060001"/>
          </a:xfrm>
          <a:prstGeom prst="rect">
            <a:avLst/>
          </a:prstGeom>
        </p:spPr>
      </p:pic>
      <p:pic>
        <p:nvPicPr>
          <p:cNvPr id="13" name="Bild 5"/>
          <p:cNvPicPr>
            <a:picLocks noChangeAspect="1"/>
          </p:cNvPicPr>
          <p:nvPr/>
        </p:nvPicPr>
        <p:blipFill rotWithShape="1">
          <a:blip r:embed="rId4"/>
          <a:srcRect l="15044" t="2321" r="12275" b="52927"/>
          <a:stretch/>
        </p:blipFill>
        <p:spPr>
          <a:xfrm>
            <a:off x="432000" y="3296289"/>
            <a:ext cx="4365000" cy="2964676"/>
          </a:xfrm>
          <a:prstGeom prst="rect">
            <a:avLst/>
          </a:prstGeom>
        </p:spPr>
      </p:pic>
    </p:spTree>
    <p:extLst>
      <p:ext uri="{BB962C8B-B14F-4D97-AF65-F5344CB8AC3E}">
        <p14:creationId xmlns:p14="http://schemas.microsoft.com/office/powerpoint/2010/main" val="52402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1944000"/>
            <a:ext cx="3654456" cy="4401205"/>
          </a:xfrm>
          <a:prstGeom prst="rect">
            <a:avLst/>
          </a:prstGeom>
        </p:spPr>
        <p:txBody>
          <a:bodyPr wrap="square" numCol="1" spcCol="360000">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Sensible heat thermal storage is achieved by heating a bulk material (sodium, molten salt, pressurized water, etc.) that does not change states during the accumulation phase; the heat is then recovered to produce water </a:t>
            </a:r>
            <a:r>
              <a:rPr lang="en-AU" sz="1400" dirty="0" err="1">
                <a:latin typeface="Arial" panose="020B0604020202020204" pitchFamily="34" charset="0"/>
                <a:cs typeface="Arial" panose="020B0604020202020204" pitchFamily="34" charset="0"/>
              </a:rPr>
              <a:t>vapor</a:t>
            </a:r>
            <a:r>
              <a:rPr lang="en-AU" sz="1400" dirty="0">
                <a:latin typeface="Arial" panose="020B0604020202020204" pitchFamily="34" charset="0"/>
                <a:cs typeface="Arial" panose="020B0604020202020204" pitchFamily="34" charset="0"/>
              </a:rPr>
              <a:t>, which drives a turbo-alternator system.  </a:t>
            </a:r>
          </a:p>
          <a:p>
            <a:pPr>
              <a:lnSpc>
                <a:spcPts val="2200"/>
              </a:lnSpc>
              <a:spcAft>
                <a:spcPts val="600"/>
              </a:spcAft>
            </a:pPr>
            <a:r>
              <a:rPr lang="en-AU" sz="1400" dirty="0">
                <a:latin typeface="Arial" panose="020B0604020202020204" pitchFamily="34" charset="0"/>
                <a:cs typeface="Arial" panose="020B0604020202020204" pitchFamily="34" charset="0"/>
              </a:rPr>
              <a:t>The use of molten salt in the Themis station in France has made it possible to store heat economically and simplify the regulation of the solar panel (Fig. 5.)[8]. This system was designed to store 40,000 kWh of thermal energy, equivalent to almost 1 day of average sunlight, in 550 tonnes of fused electrolyte [8]. </a:t>
            </a:r>
          </a:p>
        </p:txBody>
      </p:sp>
      <p:sp>
        <p:nvSpPr>
          <p:cNvPr id="14" name="Textplatzhalter 3"/>
          <p:cNvSpPr>
            <a:spLocks noGrp="1"/>
          </p:cNvSpPr>
          <p:nvPr>
            <p:ph type="body" sz="quarter" idx="13"/>
          </p:nvPr>
        </p:nvSpPr>
        <p:spPr>
          <a:xfrm>
            <a:off x="539552" y="1411337"/>
            <a:ext cx="8217588" cy="505495"/>
          </a:xfrm>
        </p:spPr>
        <p:txBody>
          <a:bodyPr/>
          <a:lstStyle/>
          <a:p>
            <a:r>
              <a:rPr lang="en-AU" dirty="0"/>
              <a:t>Sensible Heat Thermal storage</a:t>
            </a:r>
          </a:p>
        </p:txBody>
      </p:sp>
      <p:pic>
        <p:nvPicPr>
          <p:cNvPr id="2" name="Picture 1"/>
          <p:cNvPicPr>
            <a:picLocks noChangeAspect="1"/>
          </p:cNvPicPr>
          <p:nvPr/>
        </p:nvPicPr>
        <p:blipFill>
          <a:blip r:embed="rId4"/>
          <a:stretch>
            <a:fillRect/>
          </a:stretch>
        </p:blipFill>
        <p:spPr>
          <a:xfrm>
            <a:off x="4274905" y="2799000"/>
            <a:ext cx="4437095" cy="2792363"/>
          </a:xfrm>
          <a:prstGeom prst="rect">
            <a:avLst/>
          </a:prstGeom>
        </p:spPr>
      </p:pic>
    </p:spTree>
    <p:extLst>
      <p:ext uri="{BB962C8B-B14F-4D97-AF65-F5344CB8AC3E}">
        <p14:creationId xmlns:p14="http://schemas.microsoft.com/office/powerpoint/2010/main" val="246080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4" name="Textplatzhalter 3"/>
          <p:cNvSpPr>
            <a:spLocks noGrp="1"/>
          </p:cNvSpPr>
          <p:nvPr>
            <p:ph type="body" sz="quarter" idx="13"/>
          </p:nvPr>
        </p:nvSpPr>
        <p:spPr>
          <a:xfrm>
            <a:off x="539552" y="1411337"/>
            <a:ext cx="8217588" cy="505495"/>
          </a:xfrm>
        </p:spPr>
        <p:txBody>
          <a:bodyPr/>
          <a:lstStyle/>
          <a:p>
            <a:r>
              <a:rPr lang="en-AU" dirty="0"/>
              <a:t>Worldwide installed storage capacity</a:t>
            </a:r>
          </a:p>
        </p:txBody>
      </p:sp>
      <p:pic>
        <p:nvPicPr>
          <p:cNvPr id="9" name="Picture 8"/>
          <p:cNvPicPr>
            <a:picLocks noChangeAspect="1"/>
          </p:cNvPicPr>
          <p:nvPr/>
        </p:nvPicPr>
        <p:blipFill rotWithShape="1">
          <a:blip r:embed="rId4"/>
          <a:srcRect l="16683" t="18890" r="8945" b="13506"/>
          <a:stretch/>
        </p:blipFill>
        <p:spPr>
          <a:xfrm>
            <a:off x="1960250" y="2349000"/>
            <a:ext cx="5223501" cy="2835000"/>
          </a:xfrm>
          <a:prstGeom prst="rect">
            <a:avLst/>
          </a:prstGeom>
        </p:spPr>
      </p:pic>
      <p:sp>
        <p:nvSpPr>
          <p:cNvPr id="4" name="Rectangle 3"/>
          <p:cNvSpPr/>
          <p:nvPr/>
        </p:nvSpPr>
        <p:spPr>
          <a:xfrm>
            <a:off x="1962000" y="5634000"/>
            <a:ext cx="5220000" cy="49500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latin typeface="Arial" panose="020B0604020202020204" pitchFamily="34" charset="0"/>
                <a:cs typeface="Arial" panose="020B0604020202020204" pitchFamily="34" charset="0"/>
              </a:rPr>
              <a:t>Figure </a:t>
            </a:r>
            <a:r>
              <a:rPr lang="en-AU" sz="1100" b="1" dirty="0" smtClean="0">
                <a:solidFill>
                  <a:schemeClr val="tx1"/>
                </a:solidFill>
                <a:latin typeface="Arial" panose="020B0604020202020204" pitchFamily="34" charset="0"/>
                <a:cs typeface="Arial" panose="020B0604020202020204" pitchFamily="34" charset="0"/>
              </a:rPr>
              <a:t>1 </a:t>
            </a:r>
          </a:p>
          <a:p>
            <a:r>
              <a:rPr lang="en-AU" sz="1100" b="1" dirty="0" smtClean="0">
                <a:solidFill>
                  <a:schemeClr val="tx1"/>
                </a:solidFill>
                <a:latin typeface="Arial" panose="020B0604020202020204" pitchFamily="34" charset="0"/>
                <a:cs typeface="Arial" panose="020B0604020202020204" pitchFamily="34" charset="0"/>
              </a:rPr>
              <a:t>Worldwide Installed Storage Capacity for Electrical Energy</a:t>
            </a:r>
            <a:endParaRPr lang="en-AU"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74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4" name="Textplatzhalter 3"/>
          <p:cNvSpPr>
            <a:spLocks noGrp="1"/>
          </p:cNvSpPr>
          <p:nvPr>
            <p:ph type="body" sz="quarter" idx="13"/>
          </p:nvPr>
        </p:nvSpPr>
        <p:spPr>
          <a:xfrm>
            <a:off x="287594" y="1411337"/>
            <a:ext cx="8604886" cy="505495"/>
          </a:xfrm>
        </p:spPr>
        <p:txBody>
          <a:bodyPr/>
          <a:lstStyle/>
          <a:p>
            <a:pPr algn="ctr"/>
            <a:r>
              <a:rPr lang="en-AU" dirty="0"/>
              <a:t>Comparison of energy storage technologies</a:t>
            </a:r>
          </a:p>
        </p:txBody>
      </p:sp>
      <p:graphicFrame>
        <p:nvGraphicFramePr>
          <p:cNvPr id="11" name="Table 10"/>
          <p:cNvGraphicFramePr>
            <a:graphicFrameLocks noGrp="1"/>
          </p:cNvGraphicFramePr>
          <p:nvPr>
            <p:extLst>
              <p:ext uri="{D42A27DB-BD31-4B8C-83A1-F6EECF244321}">
                <p14:modId xmlns:p14="http://schemas.microsoft.com/office/powerpoint/2010/main" val="2739111312"/>
              </p:ext>
            </p:extLst>
          </p:nvPr>
        </p:nvGraphicFramePr>
        <p:xfrm>
          <a:off x="611800" y="1916830"/>
          <a:ext cx="7992648" cy="3940870"/>
        </p:xfrm>
        <a:graphic>
          <a:graphicData uri="http://schemas.openxmlformats.org/drawingml/2006/table">
            <a:tbl>
              <a:tblPr firstRow="1" bandRow="1">
                <a:tableStyleId>{7DF18680-E054-41AD-8BC1-D1AEF772440D}</a:tableStyleId>
              </a:tblPr>
              <a:tblGrid>
                <a:gridCol w="990050">
                  <a:extLst>
                    <a:ext uri="{9D8B030D-6E8A-4147-A177-3AD203B41FA5}">
                      <a16:colId xmlns:a16="http://schemas.microsoft.com/office/drawing/2014/main" val="20000"/>
                    </a:ext>
                  </a:extLst>
                </a:gridCol>
                <a:gridCol w="990050">
                  <a:extLst>
                    <a:ext uri="{9D8B030D-6E8A-4147-A177-3AD203B41FA5}">
                      <a16:colId xmlns:a16="http://schemas.microsoft.com/office/drawing/2014/main" val="20001"/>
                    </a:ext>
                  </a:extLst>
                </a:gridCol>
                <a:gridCol w="990050">
                  <a:extLst>
                    <a:ext uri="{9D8B030D-6E8A-4147-A177-3AD203B41FA5}">
                      <a16:colId xmlns:a16="http://schemas.microsoft.com/office/drawing/2014/main" val="20002"/>
                    </a:ext>
                  </a:extLst>
                </a:gridCol>
                <a:gridCol w="990050">
                  <a:extLst>
                    <a:ext uri="{9D8B030D-6E8A-4147-A177-3AD203B41FA5}">
                      <a16:colId xmlns:a16="http://schemas.microsoft.com/office/drawing/2014/main" val="20003"/>
                    </a:ext>
                  </a:extLst>
                </a:gridCol>
                <a:gridCol w="990050">
                  <a:extLst>
                    <a:ext uri="{9D8B030D-6E8A-4147-A177-3AD203B41FA5}">
                      <a16:colId xmlns:a16="http://schemas.microsoft.com/office/drawing/2014/main" val="20004"/>
                    </a:ext>
                  </a:extLst>
                </a:gridCol>
                <a:gridCol w="990050">
                  <a:extLst>
                    <a:ext uri="{9D8B030D-6E8A-4147-A177-3AD203B41FA5}">
                      <a16:colId xmlns:a16="http://schemas.microsoft.com/office/drawing/2014/main" val="1373298129"/>
                    </a:ext>
                  </a:extLst>
                </a:gridCol>
                <a:gridCol w="990050">
                  <a:extLst>
                    <a:ext uri="{9D8B030D-6E8A-4147-A177-3AD203B41FA5}">
                      <a16:colId xmlns:a16="http://schemas.microsoft.com/office/drawing/2014/main" val="2727719745"/>
                    </a:ext>
                  </a:extLst>
                </a:gridCol>
                <a:gridCol w="1062298">
                  <a:extLst>
                    <a:ext uri="{9D8B030D-6E8A-4147-A177-3AD203B41FA5}">
                      <a16:colId xmlns:a16="http://schemas.microsoft.com/office/drawing/2014/main" val="3037515286"/>
                    </a:ext>
                  </a:extLst>
                </a:gridCol>
              </a:tblGrid>
              <a:tr h="216000">
                <a:tc>
                  <a:txBody>
                    <a:bodyPr/>
                    <a:lstStyle/>
                    <a:p>
                      <a:endParaRPr lang="en-US" sz="400" dirty="0">
                        <a:latin typeface="Arial" panose="020B0604020202020204" pitchFamily="34" charset="0"/>
                        <a:cs typeface="Arial" panose="020B0604020202020204" pitchFamily="34" charset="0"/>
                      </a:endParaRPr>
                    </a:p>
                  </a:txBody>
                  <a:tcPr>
                    <a:lnB w="6350" cap="flat" cmpd="sng" algn="ctr">
                      <a:solidFill>
                        <a:schemeClr val="bg1"/>
                      </a:solidFill>
                      <a:prstDash val="solid"/>
                      <a:round/>
                      <a:headEnd type="none" w="med" len="med"/>
                      <a:tailEnd type="none" w="med" len="med"/>
                    </a:lnB>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0" dirty="0" smtClean="0">
                          <a:latin typeface="Arial" panose="020B0604020202020204" pitchFamily="34" charset="0"/>
                          <a:cs typeface="Arial" panose="020B0604020202020204" pitchFamily="34" charset="0"/>
                        </a:rPr>
                        <a:t>Mechanical Storage</a:t>
                      </a:r>
                    </a:p>
                  </a:txBody>
                  <a:tcPr anchor="ctr">
                    <a:lnB w="6350" cap="flat" cmpd="sng" algn="ctr">
                      <a:solidFill>
                        <a:schemeClr val="bg1"/>
                      </a:solidFill>
                      <a:prstDash val="solid"/>
                      <a:round/>
                      <a:headEnd type="none" w="med" len="med"/>
                      <a:tailEnd type="none" w="med" len="med"/>
                    </a:lnB>
                    <a:solidFill>
                      <a:schemeClr val="accent5">
                        <a:alpha val="50000"/>
                      </a:schemeClr>
                    </a:solidFill>
                  </a:tcPr>
                </a:tc>
                <a:tc hMerge="1">
                  <a:txBody>
                    <a:bodyPr/>
                    <a:lstStyle/>
                    <a:p>
                      <a:endParaRPr lang="en-US" sz="700" dirty="0">
                        <a:latin typeface="Arial" panose="020B0604020202020204" pitchFamily="34" charset="0"/>
                        <a:cs typeface="Arial" panose="020B0604020202020204" pitchFamily="34" charset="0"/>
                      </a:endParaRPr>
                    </a:p>
                  </a:txBody>
                  <a:tcPr/>
                </a:tc>
                <a:tc hMerge="1">
                  <a:txBody>
                    <a:bodyPr/>
                    <a:lstStyle/>
                    <a:p>
                      <a:endParaRPr lang="en-US" sz="700" dirty="0">
                        <a:latin typeface="Arial" panose="020B0604020202020204" pitchFamily="34" charset="0"/>
                        <a:cs typeface="Arial" panose="020B0604020202020204" pitchFamily="34" charset="0"/>
                      </a:endParaRPr>
                    </a:p>
                  </a:txBody>
                  <a:tcPr anchor="ctr"/>
                </a:tc>
                <a:tc hMerge="1">
                  <a:txBody>
                    <a:bodyPr/>
                    <a:lstStyle/>
                    <a:p>
                      <a:endParaRPr lang="en-US" sz="700" dirty="0">
                        <a:latin typeface="Arial" panose="020B0604020202020204" pitchFamily="34" charset="0"/>
                        <a:cs typeface="Arial" panose="020B0604020202020204" pitchFamily="34" charset="0"/>
                      </a:endParaRPr>
                    </a:p>
                  </a:txBody>
                  <a:tcPr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0" dirty="0" smtClean="0">
                          <a:latin typeface="Arial" panose="020B0604020202020204" pitchFamily="34" charset="0"/>
                          <a:cs typeface="Arial" panose="020B0604020202020204" pitchFamily="34" charset="0"/>
                        </a:rPr>
                        <a:t>Electrical Storage</a:t>
                      </a:r>
                    </a:p>
                  </a:txBody>
                  <a:tcPr anchor="ctr">
                    <a:lnB w="6350" cap="flat" cmpd="sng" algn="ctr">
                      <a:solidFill>
                        <a:schemeClr val="bg1"/>
                      </a:solidFill>
                      <a:prstDash val="solid"/>
                      <a:round/>
                      <a:headEnd type="none" w="med" len="med"/>
                      <a:tailEnd type="none" w="med" len="med"/>
                    </a:lnB>
                    <a:solidFill>
                      <a:schemeClr val="accent5">
                        <a:alpha val="50000"/>
                      </a:schemeClr>
                    </a:solidFill>
                  </a:tcPr>
                </a:tc>
                <a:tc hMerge="1">
                  <a:txBody>
                    <a:bodyPr/>
                    <a:lstStyle/>
                    <a:p>
                      <a:endParaRPr lang="en-US" sz="700" dirty="0">
                        <a:latin typeface="Arial" panose="020B0604020202020204" pitchFamily="34" charset="0"/>
                        <a:cs typeface="Arial" panose="020B0604020202020204" pitchFamily="34" charset="0"/>
                      </a:endParaRPr>
                    </a:p>
                  </a:txBody>
                  <a:tcPr anchor="ctr"/>
                </a:tc>
                <a:tc hMerge="1">
                  <a:txBody>
                    <a:bodyPr/>
                    <a:lstStyle/>
                    <a:p>
                      <a:endParaRPr lang="en-US" sz="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77180893"/>
                  </a:ext>
                </a:extLst>
              </a:tr>
              <a:tr h="310406">
                <a:tc>
                  <a:txBody>
                    <a:bodyPr/>
                    <a:lstStyle/>
                    <a:p>
                      <a:endParaRPr lang="en-US" sz="4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CAES</a:t>
                      </a:r>
                      <a:r>
                        <a:rPr lang="en-US" sz="700" b="1" baseline="0" dirty="0" smtClean="0">
                          <a:solidFill>
                            <a:schemeClr val="bg1"/>
                          </a:solidFill>
                          <a:latin typeface="Arial" panose="020B0604020202020204" pitchFamily="34" charset="0"/>
                          <a:cs typeface="Arial" panose="020B0604020202020204" pitchFamily="34" charset="0"/>
                        </a:rPr>
                        <a:t> underground</a:t>
                      </a:r>
                      <a:endParaRPr lang="en-US" sz="7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CAES aboveground</a:t>
                      </a:r>
                      <a:endParaRPr lang="en-US" sz="700" b="1" dirty="0">
                        <a:solidFill>
                          <a:schemeClr val="bg1"/>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Pumped Hydro</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is-IS" sz="700" b="1" dirty="0" smtClean="0">
                          <a:solidFill>
                            <a:schemeClr val="bg1"/>
                          </a:solidFill>
                          <a:latin typeface="Arial" panose="020B0604020202020204" pitchFamily="34" charset="0"/>
                          <a:cs typeface="Arial" panose="020B0604020202020204" pitchFamily="34" charset="0"/>
                        </a:rPr>
                        <a:t>Flywheels</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Capacitor</a:t>
                      </a:r>
                      <a:endParaRPr lang="en-US" sz="700" b="1" dirty="0">
                        <a:solidFill>
                          <a:schemeClr val="bg1"/>
                        </a:solidFill>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err="1" smtClean="0">
                          <a:solidFill>
                            <a:schemeClr val="bg1"/>
                          </a:solidFill>
                          <a:latin typeface="Arial" panose="020B0604020202020204" pitchFamily="34" charset="0"/>
                          <a:cs typeface="Arial" panose="020B0604020202020204" pitchFamily="34" charset="0"/>
                        </a:rPr>
                        <a:t>Supercapcitor</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SMES</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F19100"/>
                    </a:solidFill>
                  </a:tcPr>
                </a:tc>
                <a:extLst>
                  <a:ext uri="{0D108BD9-81ED-4DB2-BD59-A6C34878D82A}">
                    <a16:rowId xmlns:a16="http://schemas.microsoft.com/office/drawing/2014/main" val="10000"/>
                  </a:ext>
                </a:extLst>
              </a:tr>
              <a:tr h="217284">
                <a:tc>
                  <a:txBody>
                    <a:bodyPr/>
                    <a:lstStyle/>
                    <a:p>
                      <a:r>
                        <a:rPr lang="en-US" sz="700" b="1" dirty="0" smtClean="0">
                          <a:solidFill>
                            <a:srgbClr val="503000"/>
                          </a:solidFill>
                        </a:rPr>
                        <a:t>Efficiency (%)</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70-89</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75-85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93-95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60-65</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90-95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95-98</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17284">
                <a:tc>
                  <a:txBody>
                    <a:bodyPr/>
                    <a:lstStyle/>
                    <a:p>
                      <a:r>
                        <a:rPr lang="en-US" sz="700" b="1" dirty="0" smtClean="0">
                          <a:solidFill>
                            <a:srgbClr val="503000"/>
                          </a:solidFill>
                        </a:rPr>
                        <a:t>Capacity</a:t>
                      </a:r>
                      <a:r>
                        <a:rPr lang="en-US" sz="700" b="1" baseline="0" dirty="0" smtClean="0">
                          <a:solidFill>
                            <a:srgbClr val="503000"/>
                          </a:solidFill>
                        </a:rPr>
                        <a:t> (MW)</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5-400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3-15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100-5000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0.25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0.05</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0.3</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0.1-10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10406">
                <a:tc>
                  <a:txBody>
                    <a:bodyPr/>
                    <a:lstStyle/>
                    <a:p>
                      <a:r>
                        <a:rPr lang="en-US" sz="700" b="1" dirty="0" smtClean="0">
                          <a:solidFill>
                            <a:srgbClr val="503000"/>
                          </a:solidFill>
                        </a:rPr>
                        <a:t>Energy Density (</a:t>
                      </a:r>
                      <a:r>
                        <a:rPr lang="en-US" sz="700" b="1" dirty="0" err="1" smtClean="0">
                          <a:solidFill>
                            <a:srgbClr val="503000"/>
                          </a:solidFill>
                        </a:rPr>
                        <a:t>wh</a:t>
                      </a:r>
                      <a:r>
                        <a:rPr lang="en-US" sz="700" b="1" dirty="0" smtClean="0">
                          <a:solidFill>
                            <a:srgbClr val="503000"/>
                          </a:solidFill>
                        </a:rPr>
                        <a:t>/kg)</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30-60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0.5-1.5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10-30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0.05-5</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2.5-15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0.5-5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10406">
                <a:tc>
                  <a:txBody>
                    <a:bodyPr/>
                    <a:lstStyle/>
                    <a:p>
                      <a:r>
                        <a:rPr lang="is-IS" sz="700" b="1" dirty="0" smtClean="0">
                          <a:solidFill>
                            <a:srgbClr val="503000"/>
                          </a:solidFill>
                        </a:rPr>
                        <a:t>Rune Time (ms/s/m/h)</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1-24+h</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2-4h</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1-24+h</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ms-15 m</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ms-60 m</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ms-60 m</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ms-8 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17284">
                <a:tc>
                  <a:txBody>
                    <a:bodyPr/>
                    <a:lstStyle/>
                    <a:p>
                      <a:r>
                        <a:rPr lang="en-US" sz="700" b="1" dirty="0" smtClean="0">
                          <a:solidFill>
                            <a:srgbClr val="503000"/>
                          </a:solidFill>
                        </a:rPr>
                        <a:t>Capital ($/kW)</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800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600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350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400</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17284">
                <a:tc>
                  <a:txBody>
                    <a:bodyPr/>
                    <a:lstStyle/>
                    <a:p>
                      <a:r>
                        <a:rPr lang="en-US" sz="700" b="1" dirty="0" smtClean="0">
                          <a:solidFill>
                            <a:srgbClr val="503000"/>
                          </a:solidFill>
                        </a:rPr>
                        <a:t>Capital ($|/kWh)</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1000</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17284">
                <a:tc>
                  <a:txBody>
                    <a:bodyPr/>
                    <a:lstStyle/>
                    <a:p>
                      <a:r>
                        <a:rPr lang="en-US" sz="700" b="1" dirty="0" smtClean="0">
                          <a:solidFill>
                            <a:srgbClr val="503000"/>
                          </a:solidFill>
                        </a:rPr>
                        <a:t>Response Time</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Fast</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Fast</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Fast</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Fast (&lt;4ms)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Fast </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Fast </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Fast (&lt;3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3881783"/>
                  </a:ext>
                </a:extLst>
              </a:tr>
              <a:tr h="217284">
                <a:tc>
                  <a:txBody>
                    <a:bodyPr/>
                    <a:lstStyle/>
                    <a:p>
                      <a:r>
                        <a:rPr lang="en-US" sz="700" b="1" dirty="0" smtClean="0">
                          <a:solidFill>
                            <a:srgbClr val="503000"/>
                          </a:solidFill>
                        </a:rPr>
                        <a:t>Lifetime (Years)</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20-40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20-40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40-60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0342814"/>
                  </a:ext>
                </a:extLst>
              </a:tr>
              <a:tr h="217284">
                <a:tc>
                  <a:txBody>
                    <a:bodyPr/>
                    <a:lstStyle/>
                    <a:p>
                      <a:r>
                        <a:rPr lang="en-US" sz="700" b="1" dirty="0" smtClean="0">
                          <a:solidFill>
                            <a:srgbClr val="503000"/>
                          </a:solidFill>
                          <a:latin typeface="Arial" panose="020B0604020202020204" pitchFamily="34" charset="0"/>
                          <a:cs typeface="Arial" panose="020B0604020202020204" pitchFamily="34" charset="0"/>
                        </a:rPr>
                        <a:t>Lifetime</a:t>
                      </a:r>
                      <a:r>
                        <a:rPr lang="en-US" sz="700" b="1" baseline="0" dirty="0" smtClean="0">
                          <a:solidFill>
                            <a:srgbClr val="503000"/>
                          </a:solidFill>
                          <a:latin typeface="Arial" panose="020B0604020202020204" pitchFamily="34" charset="0"/>
                          <a:cs typeface="Arial" panose="020B0604020202020204" pitchFamily="34" charset="0"/>
                        </a:rPr>
                        <a:t> cycles</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&gt;13,000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&gt;13,000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&gt;13,000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&gt;100,000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&gt;50,000</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&gt;100,000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&gt;100,000</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7226387"/>
                  </a:ext>
                </a:extLst>
              </a:tr>
              <a:tr h="310406">
                <a:tc>
                  <a:txBody>
                    <a:bodyPr/>
                    <a:lstStyle/>
                    <a:p>
                      <a:r>
                        <a:rPr lang="en-US" sz="700" b="1" dirty="0" smtClean="0">
                          <a:solidFill>
                            <a:srgbClr val="503000"/>
                          </a:solidFill>
                        </a:rPr>
                        <a:t>Self discharge </a:t>
                      </a:r>
                      <a:br>
                        <a:rPr lang="en-US" sz="700" b="1" dirty="0" smtClean="0">
                          <a:solidFill>
                            <a:srgbClr val="503000"/>
                          </a:solidFill>
                        </a:rPr>
                      </a:br>
                      <a:r>
                        <a:rPr lang="en-US" sz="700" b="1" dirty="0" smtClean="0">
                          <a:solidFill>
                            <a:srgbClr val="503000"/>
                          </a:solidFill>
                        </a:rPr>
                        <a:t>(per day)</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Small</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40%</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20-40%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10-15%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2046079"/>
                  </a:ext>
                </a:extLst>
              </a:tr>
              <a:tr h="217284">
                <a:tc>
                  <a:txBody>
                    <a:bodyPr/>
                    <a:lstStyle/>
                    <a:p>
                      <a:r>
                        <a:rPr lang="en-US" sz="700" b="1" dirty="0" smtClean="0">
                          <a:solidFill>
                            <a:srgbClr val="503000"/>
                          </a:solidFill>
                        </a:rPr>
                        <a:t>Maturity</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Commercial</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Developed</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Mature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Demonstration</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Developed</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Developed</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8303985"/>
                  </a:ext>
                </a:extLst>
              </a:tr>
              <a:tr h="217284">
                <a:tc>
                  <a:txBody>
                    <a:bodyPr/>
                    <a:lstStyle/>
                    <a:p>
                      <a:r>
                        <a:rPr lang="en-US" sz="700" b="1" dirty="0" smtClean="0">
                          <a:solidFill>
                            <a:srgbClr val="503000"/>
                          </a:solidFill>
                        </a:rPr>
                        <a:t>Charge</a:t>
                      </a:r>
                      <a:r>
                        <a:rPr lang="en-US" sz="700" b="1" baseline="0" dirty="0" smtClean="0">
                          <a:solidFill>
                            <a:srgbClr val="503000"/>
                          </a:solidFill>
                        </a:rPr>
                        <a:t> time</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Hours</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Hours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Hours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Minutes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Seconds</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Seconds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Minutes to hours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505689"/>
                  </a:ext>
                </a:extLst>
              </a:tr>
              <a:tr h="310406">
                <a:tc>
                  <a:txBody>
                    <a:bodyPr/>
                    <a:lstStyle/>
                    <a:p>
                      <a:r>
                        <a:rPr lang="en-US" sz="700" b="1" dirty="0" smtClean="0">
                          <a:solidFill>
                            <a:srgbClr val="503000"/>
                          </a:solidFill>
                        </a:rPr>
                        <a:t>Environmental Impact</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Large</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Large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Benign</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Moderate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51338170"/>
                  </a:ext>
                </a:extLst>
              </a:tr>
              <a:tr h="217284">
                <a:tc>
                  <a:txBody>
                    <a:bodyPr/>
                    <a:lstStyle/>
                    <a:p>
                      <a:r>
                        <a:rPr lang="en-US" sz="700" b="1" dirty="0" smtClean="0">
                          <a:solidFill>
                            <a:srgbClr val="503000"/>
                          </a:solidFill>
                        </a:rPr>
                        <a:t>Thermal Needs</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Cooling</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Cooling</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None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Liquid nitrogen</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None</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None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Liquid helium</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06688604"/>
                  </a:ext>
                </a:extLst>
              </a:tr>
            </a:tbl>
          </a:graphicData>
        </a:graphic>
      </p:graphicFrame>
      <p:pic>
        <p:nvPicPr>
          <p:cNvPr id="18" name="Bild 1"/>
          <p:cNvPicPr>
            <a:picLocks noChangeAspect="1"/>
          </p:cNvPicPr>
          <p:nvPr/>
        </p:nvPicPr>
        <p:blipFill rotWithShape="1">
          <a:blip r:embed="rId4"/>
          <a:srcRect l="3499" t="13489"/>
          <a:stretch/>
        </p:blipFill>
        <p:spPr>
          <a:xfrm>
            <a:off x="837000" y="7589126"/>
            <a:ext cx="6360497" cy="2588043"/>
          </a:xfrm>
          <a:prstGeom prst="rect">
            <a:avLst/>
          </a:prstGeom>
        </p:spPr>
      </p:pic>
      <p:sp>
        <p:nvSpPr>
          <p:cNvPr id="19" name="Rectangle 18"/>
          <p:cNvSpPr/>
          <p:nvPr/>
        </p:nvSpPr>
        <p:spPr>
          <a:xfrm>
            <a:off x="1962000" y="6224402"/>
            <a:ext cx="5220000" cy="264938"/>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smtClean="0">
                <a:solidFill>
                  <a:schemeClr val="tx1"/>
                </a:solidFill>
                <a:latin typeface="Arial" panose="020B0604020202020204" pitchFamily="34" charset="0"/>
                <a:cs typeface="Arial" panose="020B0604020202020204" pitchFamily="34" charset="0"/>
              </a:rPr>
              <a:t>Table 1.1 - Summary </a:t>
            </a:r>
            <a:r>
              <a:rPr lang="en-AU" sz="1050" b="1" dirty="0">
                <a:solidFill>
                  <a:schemeClr val="tx1"/>
                </a:solidFill>
                <a:latin typeface="Arial" panose="020B0604020202020204" pitchFamily="34" charset="0"/>
                <a:cs typeface="Arial" panose="020B0604020202020204" pitchFamily="34" charset="0"/>
              </a:rPr>
              <a:t>of energy storage technologies</a:t>
            </a:r>
          </a:p>
        </p:txBody>
      </p:sp>
    </p:spTree>
    <p:extLst>
      <p:ext uri="{BB962C8B-B14F-4D97-AF65-F5344CB8AC3E}">
        <p14:creationId xmlns:p14="http://schemas.microsoft.com/office/powerpoint/2010/main" val="11680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pic>
        <p:nvPicPr>
          <p:cNvPr id="18" name="Bild 1"/>
          <p:cNvPicPr>
            <a:picLocks noChangeAspect="1"/>
          </p:cNvPicPr>
          <p:nvPr/>
        </p:nvPicPr>
        <p:blipFill rotWithShape="1">
          <a:blip r:embed="rId4"/>
          <a:srcRect l="3499" t="13489"/>
          <a:stretch/>
        </p:blipFill>
        <p:spPr>
          <a:xfrm>
            <a:off x="837000" y="7589126"/>
            <a:ext cx="6360497" cy="2588043"/>
          </a:xfrm>
          <a:prstGeom prst="rect">
            <a:avLst/>
          </a:prstGeom>
        </p:spPr>
      </p:pic>
      <p:sp>
        <p:nvSpPr>
          <p:cNvPr id="19" name="Textplatzhalter 3"/>
          <p:cNvSpPr>
            <a:spLocks noGrp="1"/>
          </p:cNvSpPr>
          <p:nvPr>
            <p:ph type="body" sz="quarter" idx="13"/>
          </p:nvPr>
        </p:nvSpPr>
        <p:spPr>
          <a:xfrm>
            <a:off x="287594" y="1411337"/>
            <a:ext cx="8604886" cy="505495"/>
          </a:xfrm>
        </p:spPr>
        <p:txBody>
          <a:bodyPr/>
          <a:lstStyle/>
          <a:p>
            <a:pPr algn="ctr"/>
            <a:r>
              <a:rPr lang="en-AU" dirty="0"/>
              <a:t>Comparison of energy storage technologies</a:t>
            </a:r>
          </a:p>
        </p:txBody>
      </p:sp>
      <p:sp>
        <p:nvSpPr>
          <p:cNvPr id="21" name="Rectangle 20"/>
          <p:cNvSpPr/>
          <p:nvPr/>
        </p:nvSpPr>
        <p:spPr>
          <a:xfrm>
            <a:off x="1962000" y="6224402"/>
            <a:ext cx="5220000" cy="264938"/>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smtClean="0">
                <a:solidFill>
                  <a:schemeClr val="tx1"/>
                </a:solidFill>
                <a:latin typeface="Arial" panose="020B0604020202020204" pitchFamily="34" charset="0"/>
                <a:cs typeface="Arial" panose="020B0604020202020204" pitchFamily="34" charset="0"/>
              </a:rPr>
              <a:t>Table 1.2 - Summary </a:t>
            </a:r>
            <a:r>
              <a:rPr lang="en-AU" sz="1050" b="1" dirty="0">
                <a:solidFill>
                  <a:schemeClr val="tx1"/>
                </a:solidFill>
                <a:latin typeface="Arial" panose="020B0604020202020204" pitchFamily="34" charset="0"/>
                <a:cs typeface="Arial" panose="020B0604020202020204" pitchFamily="34" charset="0"/>
              </a:rPr>
              <a:t>of energy storage technologies</a:t>
            </a:r>
          </a:p>
        </p:txBody>
      </p:sp>
      <p:graphicFrame>
        <p:nvGraphicFramePr>
          <p:cNvPr id="23" name="Table 22"/>
          <p:cNvGraphicFramePr>
            <a:graphicFrameLocks noGrp="1"/>
          </p:cNvGraphicFramePr>
          <p:nvPr>
            <p:extLst>
              <p:ext uri="{D42A27DB-BD31-4B8C-83A1-F6EECF244321}">
                <p14:modId xmlns:p14="http://schemas.microsoft.com/office/powerpoint/2010/main" val="3254583079"/>
              </p:ext>
            </p:extLst>
          </p:nvPr>
        </p:nvGraphicFramePr>
        <p:xfrm>
          <a:off x="614096" y="1926864"/>
          <a:ext cx="7982720" cy="3878400"/>
        </p:xfrm>
        <a:graphic>
          <a:graphicData uri="http://schemas.openxmlformats.org/drawingml/2006/table">
            <a:tbl>
              <a:tblPr firstRow="1" bandRow="1">
                <a:tableStyleId>{7DF18680-E054-41AD-8BC1-D1AEF772440D}</a:tableStyleId>
              </a:tblPr>
              <a:tblGrid>
                <a:gridCol w="997840">
                  <a:extLst>
                    <a:ext uri="{9D8B030D-6E8A-4147-A177-3AD203B41FA5}">
                      <a16:colId xmlns:a16="http://schemas.microsoft.com/office/drawing/2014/main" val="20000"/>
                    </a:ext>
                  </a:extLst>
                </a:gridCol>
                <a:gridCol w="997840">
                  <a:extLst>
                    <a:ext uri="{9D8B030D-6E8A-4147-A177-3AD203B41FA5}">
                      <a16:colId xmlns:a16="http://schemas.microsoft.com/office/drawing/2014/main" val="1470658113"/>
                    </a:ext>
                  </a:extLst>
                </a:gridCol>
                <a:gridCol w="997840">
                  <a:extLst>
                    <a:ext uri="{9D8B030D-6E8A-4147-A177-3AD203B41FA5}">
                      <a16:colId xmlns:a16="http://schemas.microsoft.com/office/drawing/2014/main" val="3091765485"/>
                    </a:ext>
                  </a:extLst>
                </a:gridCol>
                <a:gridCol w="997840">
                  <a:extLst>
                    <a:ext uri="{9D8B030D-6E8A-4147-A177-3AD203B41FA5}">
                      <a16:colId xmlns:a16="http://schemas.microsoft.com/office/drawing/2014/main" val="4040731562"/>
                    </a:ext>
                  </a:extLst>
                </a:gridCol>
                <a:gridCol w="997840">
                  <a:extLst>
                    <a:ext uri="{9D8B030D-6E8A-4147-A177-3AD203B41FA5}">
                      <a16:colId xmlns:a16="http://schemas.microsoft.com/office/drawing/2014/main" val="3045747775"/>
                    </a:ext>
                  </a:extLst>
                </a:gridCol>
                <a:gridCol w="997840">
                  <a:extLst>
                    <a:ext uri="{9D8B030D-6E8A-4147-A177-3AD203B41FA5}">
                      <a16:colId xmlns:a16="http://schemas.microsoft.com/office/drawing/2014/main" val="2658859353"/>
                    </a:ext>
                  </a:extLst>
                </a:gridCol>
                <a:gridCol w="997840">
                  <a:extLst>
                    <a:ext uri="{9D8B030D-6E8A-4147-A177-3AD203B41FA5}">
                      <a16:colId xmlns:a16="http://schemas.microsoft.com/office/drawing/2014/main" val="1738728189"/>
                    </a:ext>
                  </a:extLst>
                </a:gridCol>
                <a:gridCol w="997840">
                  <a:extLst>
                    <a:ext uri="{9D8B030D-6E8A-4147-A177-3AD203B41FA5}">
                      <a16:colId xmlns:a16="http://schemas.microsoft.com/office/drawing/2014/main" val="2420142022"/>
                    </a:ext>
                  </a:extLst>
                </a:gridCol>
              </a:tblGrid>
              <a:tr h="216000">
                <a:tc>
                  <a:txBody>
                    <a:bodyPr/>
                    <a:lstStyle/>
                    <a:p>
                      <a:endParaRPr lang="en-US" sz="400" dirty="0">
                        <a:latin typeface="Arial" panose="020B0604020202020204" pitchFamily="34" charset="0"/>
                        <a:cs typeface="Arial" panose="020B0604020202020204" pitchFamily="34" charset="0"/>
                      </a:endParaRPr>
                    </a:p>
                  </a:txBody>
                  <a:tcPr>
                    <a:lnB w="6350" cap="flat" cmpd="sng" algn="ctr">
                      <a:solidFill>
                        <a:schemeClr val="bg1"/>
                      </a:solidFill>
                      <a:prstDash val="solid"/>
                      <a:round/>
                      <a:headEnd type="none" w="med" len="med"/>
                      <a:tailEnd type="none" w="med" len="med"/>
                    </a:lnB>
                    <a:noFill/>
                  </a:tcPr>
                </a:tc>
                <a:tc gridSpan="2">
                  <a:txBody>
                    <a:bodyPr/>
                    <a:lstStyle/>
                    <a:p>
                      <a:pPr algn="ctr"/>
                      <a:r>
                        <a:rPr lang="en-US" sz="800" b="0" dirty="0" smtClean="0">
                          <a:latin typeface="Arial" panose="020B0604020202020204" pitchFamily="34" charset="0"/>
                          <a:cs typeface="Arial" panose="020B0604020202020204" pitchFamily="34" charset="0"/>
                        </a:rPr>
                        <a:t>Thermal Storage</a:t>
                      </a:r>
                      <a:endParaRPr lang="en-US" sz="800" b="0" dirty="0">
                        <a:latin typeface="Arial" panose="020B0604020202020204" pitchFamily="34" charset="0"/>
                        <a:cs typeface="Arial" panose="020B0604020202020204" pitchFamily="34" charset="0"/>
                      </a:endParaRPr>
                    </a:p>
                  </a:txBody>
                  <a:tcPr anchor="ctr">
                    <a:lnB w="6350" cap="flat" cmpd="sng" algn="ctr">
                      <a:solidFill>
                        <a:schemeClr val="bg1"/>
                      </a:solidFill>
                      <a:prstDash val="solid"/>
                      <a:round/>
                      <a:headEnd type="none" w="med" len="med"/>
                      <a:tailEnd type="none" w="med" len="med"/>
                    </a:lnB>
                    <a:solidFill>
                      <a:schemeClr val="accent5">
                        <a:alpha val="50000"/>
                      </a:schemeClr>
                    </a:solidFill>
                  </a:tcPr>
                </a:tc>
                <a:tc hMerge="1">
                  <a:txBody>
                    <a:bodyPr/>
                    <a:lstStyle/>
                    <a:p>
                      <a:endParaRPr lang="en-US" sz="400" dirty="0">
                        <a:latin typeface="Arial" panose="020B0604020202020204" pitchFamily="34" charset="0"/>
                        <a:cs typeface="Arial" panose="020B0604020202020204" pitchFamily="34" charset="0"/>
                      </a:endParaRPr>
                    </a:p>
                  </a:txBody>
                  <a:tcPr/>
                </a:tc>
                <a:tc gridSpan="5">
                  <a:txBody>
                    <a:bodyPr/>
                    <a:lstStyle/>
                    <a:p>
                      <a:pPr algn="ctr"/>
                      <a:r>
                        <a:rPr lang="en-US" sz="800" b="0" dirty="0" smtClean="0">
                          <a:latin typeface="Arial" panose="020B0604020202020204" pitchFamily="34" charset="0"/>
                          <a:cs typeface="Arial" panose="020B0604020202020204" pitchFamily="34" charset="0"/>
                        </a:rPr>
                        <a:t>Chemical Storage</a:t>
                      </a:r>
                      <a:endParaRPr lang="en-US" sz="800" b="0" dirty="0">
                        <a:latin typeface="Arial" panose="020B0604020202020204" pitchFamily="34" charset="0"/>
                        <a:cs typeface="Arial" panose="020B0604020202020204" pitchFamily="34" charset="0"/>
                      </a:endParaRPr>
                    </a:p>
                  </a:txBody>
                  <a:tcPr anchor="ctr">
                    <a:lnB w="6350" cap="flat" cmpd="sng" algn="ctr">
                      <a:solidFill>
                        <a:schemeClr val="bg1"/>
                      </a:solidFill>
                      <a:prstDash val="solid"/>
                      <a:round/>
                      <a:headEnd type="none" w="med" len="med"/>
                      <a:tailEnd type="none" w="med" len="med"/>
                    </a:lnB>
                    <a:solidFill>
                      <a:schemeClr val="accent5">
                        <a:alpha val="50000"/>
                      </a:schemeClr>
                    </a:solidFill>
                  </a:tcPr>
                </a:tc>
                <a:tc hMerge="1">
                  <a:txBody>
                    <a:bodyPr/>
                    <a:lstStyle/>
                    <a:p>
                      <a:endParaRPr lang="en-US" sz="400" dirty="0">
                        <a:latin typeface="Arial" panose="020B0604020202020204" pitchFamily="34" charset="0"/>
                        <a:cs typeface="Arial" panose="020B0604020202020204" pitchFamily="34" charset="0"/>
                      </a:endParaRPr>
                    </a:p>
                  </a:txBody>
                  <a:tcPr/>
                </a:tc>
                <a:tc hMerge="1">
                  <a:txBody>
                    <a:bodyPr/>
                    <a:lstStyle/>
                    <a:p>
                      <a:endParaRPr lang="en-US" sz="400" dirty="0">
                        <a:latin typeface="Arial" panose="020B0604020202020204" pitchFamily="34" charset="0"/>
                        <a:cs typeface="Arial" panose="020B0604020202020204" pitchFamily="34" charset="0"/>
                      </a:endParaRPr>
                    </a:p>
                  </a:txBody>
                  <a:tcPr/>
                </a:tc>
                <a:tc hMerge="1">
                  <a:txBody>
                    <a:bodyPr/>
                    <a:lstStyle/>
                    <a:p>
                      <a:endParaRPr lang="en-US" sz="400" dirty="0">
                        <a:latin typeface="Arial" panose="020B0604020202020204" pitchFamily="34" charset="0"/>
                        <a:cs typeface="Arial" panose="020B0604020202020204" pitchFamily="34" charset="0"/>
                      </a:endParaRPr>
                    </a:p>
                  </a:txBody>
                  <a:tcPr/>
                </a:tc>
                <a:tc hMerge="1">
                  <a:txBody>
                    <a:bodyPr/>
                    <a:lstStyle/>
                    <a:p>
                      <a:endParaRPr lang="en-US" sz="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6752885"/>
                  </a:ext>
                </a:extLst>
              </a:tr>
              <a:tr h="309600">
                <a:tc>
                  <a:txBody>
                    <a:bodyPr/>
                    <a:lstStyle/>
                    <a:p>
                      <a:endParaRPr lang="en-US" sz="400" dirty="0">
                        <a:solidFill>
                          <a:schemeClr val="bg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CES</a:t>
                      </a:r>
                      <a:endParaRPr lang="en-US" sz="7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HT-TES</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err="1" smtClean="0">
                          <a:solidFill>
                            <a:schemeClr val="bg1"/>
                          </a:solidFill>
                        </a:rPr>
                        <a:t>Pb</a:t>
                      </a:r>
                      <a:r>
                        <a:rPr lang="en-US" sz="700" b="1" dirty="0" smtClean="0">
                          <a:solidFill>
                            <a:schemeClr val="bg1"/>
                          </a:solidFill>
                        </a:rPr>
                        <a:t>-acid battery</a:t>
                      </a:r>
                      <a:endParaRPr lang="en-US" sz="700" b="1" dirty="0">
                        <a:solidFill>
                          <a:schemeClr val="bg1"/>
                        </a:solidFill>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Na-S Battery</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Ni-CD Battery</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Li-ion Battery</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Fuel Cells</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F19100"/>
                    </a:solidFill>
                  </a:tcPr>
                </a:tc>
                <a:extLst>
                  <a:ext uri="{0D108BD9-81ED-4DB2-BD59-A6C34878D82A}">
                    <a16:rowId xmlns:a16="http://schemas.microsoft.com/office/drawing/2014/main" val="10000"/>
                  </a:ext>
                </a:extLst>
              </a:tr>
              <a:tr h="208755">
                <a:tc>
                  <a:txBody>
                    <a:bodyPr/>
                    <a:lstStyle/>
                    <a:p>
                      <a:r>
                        <a:rPr lang="en-US" sz="700" b="1" dirty="0" smtClean="0">
                          <a:solidFill>
                            <a:srgbClr val="683E00"/>
                          </a:solidFill>
                        </a:rPr>
                        <a:t>Efficiency (%)</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40-50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30-60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70-90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80-90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60-65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85-90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20-50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208755">
                <a:tc>
                  <a:txBody>
                    <a:bodyPr/>
                    <a:lstStyle/>
                    <a:p>
                      <a:r>
                        <a:rPr lang="en-US" sz="700" b="1" dirty="0" smtClean="0">
                          <a:solidFill>
                            <a:srgbClr val="683E00"/>
                          </a:solidFill>
                        </a:rPr>
                        <a:t>Capacity</a:t>
                      </a:r>
                      <a:r>
                        <a:rPr lang="en-US" sz="700" b="1" baseline="0" dirty="0" smtClean="0">
                          <a:solidFill>
                            <a:srgbClr val="683E00"/>
                          </a:solidFill>
                        </a:rPr>
                        <a:t> (MW)</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0.1-300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0-60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0-40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0.05-8</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0-40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0.1</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0-50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92079">
                <a:tc>
                  <a:txBody>
                    <a:bodyPr/>
                    <a:lstStyle/>
                    <a:p>
                      <a:r>
                        <a:rPr lang="en-US" sz="700" b="1" dirty="0" smtClean="0">
                          <a:solidFill>
                            <a:srgbClr val="683E00"/>
                          </a:solidFill>
                        </a:rPr>
                        <a:t>Energy Density (</a:t>
                      </a:r>
                      <a:r>
                        <a:rPr lang="en-US" sz="700" b="1" dirty="0" err="1" smtClean="0">
                          <a:solidFill>
                            <a:srgbClr val="683E00"/>
                          </a:solidFill>
                        </a:rPr>
                        <a:t>wh</a:t>
                      </a:r>
                      <a:r>
                        <a:rPr lang="en-US" sz="700" b="1" dirty="0" smtClean="0">
                          <a:solidFill>
                            <a:srgbClr val="683E00"/>
                          </a:solidFill>
                        </a:rPr>
                        <a:t>/kg)</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150-250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80-200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30-50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150-240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50-75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72-200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800-10,000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08755">
                <a:tc>
                  <a:txBody>
                    <a:bodyPr/>
                    <a:lstStyle/>
                    <a:p>
                      <a:r>
                        <a:rPr lang="is-IS" sz="700" b="1" dirty="0" smtClean="0">
                          <a:solidFill>
                            <a:srgbClr val="683E00"/>
                          </a:solidFill>
                        </a:rPr>
                        <a:t>Rune Time (ms/s/m/h)</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1-8h</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1-24+h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s-h</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s-h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s-h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m-h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1-24+h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08755">
                <a:tc>
                  <a:txBody>
                    <a:bodyPr/>
                    <a:lstStyle/>
                    <a:p>
                      <a:r>
                        <a:rPr lang="en-US" sz="700" b="1" dirty="0" smtClean="0">
                          <a:solidFill>
                            <a:srgbClr val="683E00"/>
                          </a:solidFill>
                        </a:rPr>
                        <a:t>Capital ($/kW)</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300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4000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10,000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08755">
                <a:tc>
                  <a:txBody>
                    <a:bodyPr/>
                    <a:lstStyle/>
                    <a:p>
                      <a:r>
                        <a:rPr lang="en-US" sz="700" b="1" dirty="0" smtClean="0">
                          <a:solidFill>
                            <a:srgbClr val="683E00"/>
                          </a:solidFill>
                        </a:rPr>
                        <a:t>Capital ($|/kWh)</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60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400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2500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208755">
                <a:tc>
                  <a:txBody>
                    <a:bodyPr/>
                    <a:lstStyle/>
                    <a:p>
                      <a:r>
                        <a:rPr lang="en-US" sz="700" b="1" dirty="0" smtClean="0">
                          <a:solidFill>
                            <a:srgbClr val="683E00"/>
                          </a:solidFill>
                        </a:rPr>
                        <a:t>Response Time</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Fast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Fast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Fast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Fast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Good (&lt;1s)</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3881783"/>
                  </a:ext>
                </a:extLst>
              </a:tr>
              <a:tr h="208755">
                <a:tc>
                  <a:txBody>
                    <a:bodyPr/>
                    <a:lstStyle/>
                    <a:p>
                      <a:r>
                        <a:rPr lang="en-US" sz="700" b="1" dirty="0" smtClean="0">
                          <a:solidFill>
                            <a:srgbClr val="683E00"/>
                          </a:solidFill>
                        </a:rPr>
                        <a:t>Lifetime (Years)</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20-40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5-15</a:t>
                      </a:r>
                    </a:p>
                  </a:txBody>
                  <a:tcPr>
                    <a:lnL w="635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5-15</a:t>
                      </a: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10-15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10-20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5-15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5-15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650342814"/>
                  </a:ext>
                </a:extLst>
              </a:tr>
              <a:tr h="208755">
                <a:tc>
                  <a:txBody>
                    <a:bodyPr/>
                    <a:lstStyle/>
                    <a:p>
                      <a:r>
                        <a:rPr lang="en-US" sz="700" b="1" dirty="0" smtClean="0">
                          <a:solidFill>
                            <a:srgbClr val="683E00"/>
                          </a:solidFill>
                          <a:latin typeface="Arial" panose="020B0604020202020204" pitchFamily="34" charset="0"/>
                          <a:cs typeface="Arial" panose="020B0604020202020204" pitchFamily="34" charset="0"/>
                        </a:rPr>
                        <a:t>Lifetime</a:t>
                      </a:r>
                      <a:r>
                        <a:rPr lang="en-US" sz="700" b="1" baseline="0" dirty="0" smtClean="0">
                          <a:solidFill>
                            <a:srgbClr val="683E00"/>
                          </a:solidFill>
                          <a:latin typeface="Arial" panose="020B0604020202020204" pitchFamily="34" charset="0"/>
                          <a:cs typeface="Arial" panose="020B0604020202020204" pitchFamily="34" charset="0"/>
                        </a:rPr>
                        <a:t> cycles</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&gt;13,000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&gt;13,000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2000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4500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4500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&gt;1000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37226387"/>
                  </a:ext>
                </a:extLst>
              </a:tr>
              <a:tr h="208755">
                <a:tc>
                  <a:txBody>
                    <a:bodyPr/>
                    <a:lstStyle/>
                    <a:p>
                      <a:r>
                        <a:rPr lang="en-US" sz="700" b="1" dirty="0" smtClean="0">
                          <a:solidFill>
                            <a:srgbClr val="683E00"/>
                          </a:solidFill>
                        </a:rPr>
                        <a:t>Self discharge </a:t>
                      </a:r>
                      <a:br>
                        <a:rPr lang="en-US" sz="700" b="1" dirty="0" smtClean="0">
                          <a:solidFill>
                            <a:srgbClr val="683E00"/>
                          </a:solidFill>
                        </a:rPr>
                      </a:br>
                      <a:r>
                        <a:rPr lang="en-US" sz="700" b="1" dirty="0" smtClean="0">
                          <a:solidFill>
                            <a:srgbClr val="683E00"/>
                          </a:solidFill>
                        </a:rPr>
                        <a:t>(per day)</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0.5-1%</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0.05-1%</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0.1-0.3%</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~20%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0.2-0.6%</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0.1-0.3%</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Almost zero</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02046079"/>
                  </a:ext>
                </a:extLst>
              </a:tr>
              <a:tr h="208755">
                <a:tc>
                  <a:txBody>
                    <a:bodyPr/>
                    <a:lstStyle/>
                    <a:p>
                      <a:r>
                        <a:rPr lang="en-US" sz="700" b="1" dirty="0" smtClean="0">
                          <a:solidFill>
                            <a:srgbClr val="683E00"/>
                          </a:solidFill>
                        </a:rPr>
                        <a:t>Maturity</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Developing</a:t>
                      </a: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Developed</a:t>
                      </a: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Mature</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Commercial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Commercial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Demonstration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Developing</a:t>
                      </a: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58303985"/>
                  </a:ext>
                </a:extLst>
              </a:tr>
              <a:tr h="208755">
                <a:tc>
                  <a:txBody>
                    <a:bodyPr/>
                    <a:lstStyle/>
                    <a:p>
                      <a:r>
                        <a:rPr lang="en-US" sz="700" b="1" dirty="0" smtClean="0">
                          <a:solidFill>
                            <a:srgbClr val="683E00"/>
                          </a:solidFill>
                        </a:rPr>
                        <a:t>Charge</a:t>
                      </a:r>
                      <a:r>
                        <a:rPr lang="en-US" sz="700" b="1" baseline="0" dirty="0" smtClean="0">
                          <a:solidFill>
                            <a:srgbClr val="683E00"/>
                          </a:solidFill>
                        </a:rPr>
                        <a:t> time</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Hours</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L w="635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77505689"/>
                  </a:ext>
                </a:extLst>
              </a:tr>
              <a:tr h="208755">
                <a:tc>
                  <a:txBody>
                    <a:bodyPr/>
                    <a:lstStyle/>
                    <a:p>
                      <a:r>
                        <a:rPr lang="en-US" sz="700" b="1" dirty="0" smtClean="0">
                          <a:solidFill>
                            <a:srgbClr val="683E00"/>
                          </a:solidFill>
                        </a:rPr>
                        <a:t>Environmental Impact</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Benign</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51338170"/>
                  </a:ext>
                </a:extLst>
              </a:tr>
              <a:tr h="208755">
                <a:tc>
                  <a:txBody>
                    <a:bodyPr/>
                    <a:lstStyle/>
                    <a:p>
                      <a:r>
                        <a:rPr lang="en-US" sz="700" b="1" dirty="0" smtClean="0">
                          <a:solidFill>
                            <a:srgbClr val="683E00"/>
                          </a:solidFill>
                        </a:rPr>
                        <a:t>Thermal Needs</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Thermal store</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Thermal store</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Air</a:t>
                      </a:r>
                      <a:r>
                        <a:rPr lang="en-US" sz="800" baseline="0" dirty="0" smtClean="0">
                          <a:latin typeface="Arial" panose="020B0604020202020204" pitchFamily="34" charset="0"/>
                          <a:cs typeface="Arial" panose="020B0604020202020204" pitchFamily="34" charset="0"/>
                        </a:rPr>
                        <a:t> conditioning</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Heating</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Air</a:t>
                      </a:r>
                      <a:r>
                        <a:rPr lang="en-US" sz="800" baseline="0" dirty="0" smtClean="0">
                          <a:latin typeface="Arial" panose="020B0604020202020204" pitchFamily="34" charset="0"/>
                          <a:cs typeface="Arial" panose="020B0604020202020204" pitchFamily="34" charset="0"/>
                        </a:rPr>
                        <a:t> conditioning</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Air</a:t>
                      </a:r>
                      <a:r>
                        <a:rPr lang="en-US" sz="800" baseline="0" dirty="0" smtClean="0">
                          <a:latin typeface="Arial" panose="020B0604020202020204" pitchFamily="34" charset="0"/>
                          <a:cs typeface="Arial" panose="020B0604020202020204" pitchFamily="34" charset="0"/>
                        </a:rPr>
                        <a:t> conditioning</a:t>
                      </a:r>
                      <a:endParaRPr lang="en-US" sz="800" dirty="0" smtClean="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Varies</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6688604"/>
                  </a:ext>
                </a:extLst>
              </a:tr>
            </a:tbl>
          </a:graphicData>
        </a:graphic>
      </p:graphicFrame>
    </p:spTree>
    <p:extLst>
      <p:ext uri="{BB962C8B-B14F-4D97-AF65-F5344CB8AC3E}">
        <p14:creationId xmlns:p14="http://schemas.microsoft.com/office/powerpoint/2010/main" val="155853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4" name="Textplatzhalter 3"/>
          <p:cNvSpPr>
            <a:spLocks noGrp="1"/>
          </p:cNvSpPr>
          <p:nvPr>
            <p:ph type="body" sz="quarter" idx="13"/>
          </p:nvPr>
        </p:nvSpPr>
        <p:spPr>
          <a:xfrm>
            <a:off x="539552" y="1411337"/>
            <a:ext cx="8217588" cy="505495"/>
          </a:xfrm>
        </p:spPr>
        <p:txBody>
          <a:bodyPr/>
          <a:lstStyle/>
          <a:p>
            <a:pPr algn="ctr"/>
            <a:r>
              <a:rPr lang="en-AU" dirty="0" smtClean="0"/>
              <a:t>Storage Techniques</a:t>
            </a:r>
            <a:endParaRPr lang="en-AU" dirty="0"/>
          </a:p>
          <a:p>
            <a:r>
              <a:rPr lang="en-AU" dirty="0" smtClean="0"/>
              <a:t>	</a:t>
            </a:r>
            <a:endParaRPr lang="en-AU" dirty="0"/>
          </a:p>
        </p:txBody>
      </p:sp>
      <p:sp>
        <p:nvSpPr>
          <p:cNvPr id="16" name="Rectangle 15"/>
          <p:cNvSpPr/>
          <p:nvPr/>
        </p:nvSpPr>
        <p:spPr>
          <a:xfrm>
            <a:off x="1007604" y="6381328"/>
            <a:ext cx="7164796" cy="259079"/>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tx1"/>
                </a:solidFill>
                <a:latin typeface="Arial" panose="020B0604020202020204" pitchFamily="34" charset="0"/>
                <a:cs typeface="Arial" panose="020B0604020202020204" pitchFamily="34" charset="0"/>
              </a:rPr>
              <a:t>Figure </a:t>
            </a:r>
            <a:r>
              <a:rPr lang="en-AU" sz="1050" b="1" dirty="0" smtClean="0">
                <a:solidFill>
                  <a:schemeClr val="tx1"/>
                </a:solidFill>
                <a:latin typeface="Arial" panose="020B0604020202020204" pitchFamily="34" charset="0"/>
                <a:cs typeface="Arial" panose="020B0604020202020204" pitchFamily="34" charset="0"/>
              </a:rPr>
              <a:t>24 – Distribution of storage techniques as a function of investment costs per unit of energy [10].</a:t>
            </a:r>
            <a:endParaRPr lang="en-AU" sz="1050" b="1" dirty="0">
              <a:solidFill>
                <a:schemeClr val="tx1"/>
              </a:solidFill>
              <a:latin typeface="Arial" panose="020B0604020202020204" pitchFamily="34" charset="0"/>
              <a:cs typeface="Arial" panose="020B0604020202020204" pitchFamily="34" charset="0"/>
            </a:endParaRPr>
          </a:p>
        </p:txBody>
      </p:sp>
      <p:cxnSp>
        <p:nvCxnSpPr>
          <p:cNvPr id="3" name="Straight Connector 2"/>
          <p:cNvCxnSpPr/>
          <p:nvPr/>
        </p:nvCxnSpPr>
        <p:spPr>
          <a:xfrm>
            <a:off x="2411756" y="1988840"/>
            <a:ext cx="4" cy="358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11760" y="5571848"/>
            <a:ext cx="43204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411760" y="3183175"/>
            <a:ext cx="43204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411756" y="1988840"/>
            <a:ext cx="4320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67744" y="5589907"/>
            <a:ext cx="420308" cy="261610"/>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43" name="TextBox 42"/>
          <p:cNvSpPr txBox="1"/>
          <p:nvPr/>
        </p:nvSpPr>
        <p:spPr>
          <a:xfrm>
            <a:off x="4283968" y="5589907"/>
            <a:ext cx="522900"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1,000</a:t>
            </a:r>
            <a:endParaRPr lang="en-AU" sz="1050" dirty="0">
              <a:latin typeface="Arial" panose="020B0604020202020204" pitchFamily="34" charset="0"/>
              <a:cs typeface="Arial" panose="020B0604020202020204" pitchFamily="34" charset="0"/>
            </a:endParaRPr>
          </a:p>
        </p:txBody>
      </p:sp>
      <p:sp>
        <p:nvSpPr>
          <p:cNvPr id="44" name="TextBox 43"/>
          <p:cNvSpPr txBox="1"/>
          <p:nvPr/>
        </p:nvSpPr>
        <p:spPr>
          <a:xfrm>
            <a:off x="5392859" y="5589907"/>
            <a:ext cx="522900"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3,000</a:t>
            </a:r>
            <a:endParaRPr lang="en-AU" sz="1050" baseline="30000" dirty="0">
              <a:latin typeface="Arial" panose="020B0604020202020204" pitchFamily="34" charset="0"/>
              <a:cs typeface="Arial" panose="020B0604020202020204" pitchFamily="34" charset="0"/>
            </a:endParaRPr>
          </a:p>
        </p:txBody>
      </p:sp>
      <p:sp>
        <p:nvSpPr>
          <p:cNvPr id="45" name="TextBox 44"/>
          <p:cNvSpPr txBox="1"/>
          <p:nvPr/>
        </p:nvSpPr>
        <p:spPr>
          <a:xfrm>
            <a:off x="6228184" y="5589907"/>
            <a:ext cx="598241"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10,000</a:t>
            </a:r>
            <a:endParaRPr lang="en-AU" sz="1050" baseline="30000" dirty="0">
              <a:latin typeface="Arial" panose="020B0604020202020204" pitchFamily="34" charset="0"/>
              <a:cs typeface="Arial" panose="020B0604020202020204" pitchFamily="34" charset="0"/>
            </a:endParaRPr>
          </a:p>
        </p:txBody>
      </p:sp>
      <p:sp>
        <p:nvSpPr>
          <p:cNvPr id="47" name="TextBox 46"/>
          <p:cNvSpPr txBox="1"/>
          <p:nvPr/>
        </p:nvSpPr>
        <p:spPr>
          <a:xfrm>
            <a:off x="1835696" y="1966006"/>
            <a:ext cx="598241"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10,000</a:t>
            </a:r>
            <a:endParaRPr lang="en-AU" sz="1050" dirty="0">
              <a:latin typeface="Arial" panose="020B0604020202020204" pitchFamily="34" charset="0"/>
              <a:cs typeface="Arial" panose="020B0604020202020204" pitchFamily="34" charset="0"/>
            </a:endParaRPr>
          </a:p>
        </p:txBody>
      </p:sp>
      <p:sp>
        <p:nvSpPr>
          <p:cNvPr id="48" name="TextBox 47"/>
          <p:cNvSpPr txBox="1"/>
          <p:nvPr/>
        </p:nvSpPr>
        <p:spPr>
          <a:xfrm rot="16200000">
            <a:off x="-447686" y="3624689"/>
            <a:ext cx="3748255" cy="430887"/>
          </a:xfrm>
          <a:prstGeom prst="rect">
            <a:avLst/>
          </a:prstGeom>
          <a:noFill/>
        </p:spPr>
        <p:txBody>
          <a:bodyPr wrap="square" rtlCol="0">
            <a:spAutoFit/>
          </a:bodyPr>
          <a:lstStyle/>
          <a:p>
            <a:pPr algn="ctr"/>
            <a:r>
              <a:rPr lang="en-AU" sz="1100" b="1" dirty="0" smtClean="0">
                <a:latin typeface="Arial" panose="020B0604020202020204" pitchFamily="34" charset="0"/>
                <a:cs typeface="Arial" panose="020B0604020202020204" pitchFamily="34" charset="0"/>
              </a:rPr>
              <a:t>Capital Cost per Unit Energy – 5kWh-output (Cost/capacity/efficiency</a:t>
            </a:r>
            <a:r>
              <a:rPr lang="en-AU" sz="1100" b="1" dirty="0">
                <a:latin typeface="Arial" panose="020B0604020202020204" pitchFamily="34" charset="0"/>
                <a:cs typeface="Arial" panose="020B0604020202020204" pitchFamily="34" charset="0"/>
              </a:rPr>
              <a:t>)</a:t>
            </a:r>
          </a:p>
        </p:txBody>
      </p:sp>
      <p:sp>
        <p:nvSpPr>
          <p:cNvPr id="49" name="TextBox 48"/>
          <p:cNvSpPr txBox="1"/>
          <p:nvPr/>
        </p:nvSpPr>
        <p:spPr>
          <a:xfrm>
            <a:off x="3340122" y="5931888"/>
            <a:ext cx="2491388" cy="261610"/>
          </a:xfrm>
          <a:prstGeom prst="rect">
            <a:avLst/>
          </a:prstGeom>
          <a:noFill/>
        </p:spPr>
        <p:txBody>
          <a:bodyPr wrap="none" rtlCol="0">
            <a:spAutoFit/>
          </a:bodyPr>
          <a:lstStyle/>
          <a:p>
            <a:pPr algn="ctr"/>
            <a:r>
              <a:rPr lang="en-AU" sz="1100" b="1" dirty="0" smtClean="0">
                <a:latin typeface="Arial" panose="020B0604020202020204" pitchFamily="34" charset="0"/>
                <a:cs typeface="Arial" panose="020B0604020202020204" pitchFamily="34" charset="0"/>
              </a:rPr>
              <a:t>Capital Cost per Unit Power - $/kW</a:t>
            </a:r>
            <a:endParaRPr lang="en-AU" sz="1100" b="1" dirty="0">
              <a:latin typeface="Arial" panose="020B0604020202020204" pitchFamily="34" charset="0"/>
              <a:cs typeface="Arial" panose="020B0604020202020204" pitchFamily="34" charset="0"/>
            </a:endParaRPr>
          </a:p>
        </p:txBody>
      </p:sp>
      <p:sp>
        <p:nvSpPr>
          <p:cNvPr id="54" name="Rectangle 53"/>
          <p:cNvSpPr/>
          <p:nvPr/>
        </p:nvSpPr>
        <p:spPr>
          <a:xfrm>
            <a:off x="2414400" y="1989993"/>
            <a:ext cx="1545458" cy="402370"/>
          </a:xfrm>
          <a:prstGeom prst="rect">
            <a:avLst/>
          </a:prstGeom>
          <a:solidFill>
            <a:srgbClr val="307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High Power</a:t>
            </a:r>
          </a:p>
          <a:p>
            <a:pPr algn="ctr"/>
            <a:r>
              <a:rPr lang="en-AU" sz="800" b="1" dirty="0" smtClean="0"/>
              <a:t>E.C. Capacitors</a:t>
            </a:r>
            <a:endParaRPr lang="en-AU" sz="800" b="1" dirty="0"/>
          </a:p>
        </p:txBody>
      </p:sp>
      <p:sp>
        <p:nvSpPr>
          <p:cNvPr id="56" name="Rectangle 55"/>
          <p:cNvSpPr/>
          <p:nvPr/>
        </p:nvSpPr>
        <p:spPr>
          <a:xfrm>
            <a:off x="5608972" y="2498317"/>
            <a:ext cx="1123268" cy="678655"/>
          </a:xfrm>
          <a:prstGeom prst="rect">
            <a:avLst/>
          </a:prstGeom>
          <a:solidFill>
            <a:srgbClr val="FA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800" b="1" dirty="0" smtClean="0"/>
              <a:t>Long Duration</a:t>
            </a:r>
          </a:p>
          <a:p>
            <a:pPr algn="r"/>
            <a:r>
              <a:rPr lang="en-AU" sz="800" b="1" dirty="0" smtClean="0"/>
              <a:t>Flywheels</a:t>
            </a:r>
            <a:endParaRPr lang="en-AU" sz="800" b="1" dirty="0"/>
          </a:p>
        </p:txBody>
      </p:sp>
      <p:sp>
        <p:nvSpPr>
          <p:cNvPr id="34" name="TextBox 33"/>
          <p:cNvSpPr txBox="1"/>
          <p:nvPr/>
        </p:nvSpPr>
        <p:spPr>
          <a:xfrm>
            <a:off x="2098589" y="5382191"/>
            <a:ext cx="335348"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a:t>
            </a:r>
            <a:endParaRPr lang="en-AU" sz="1050" dirty="0">
              <a:latin typeface="Arial" panose="020B0604020202020204" pitchFamily="34" charset="0"/>
              <a:cs typeface="Arial" panose="020B0604020202020204" pitchFamily="34" charset="0"/>
            </a:endParaRPr>
          </a:p>
        </p:txBody>
      </p:sp>
      <p:sp>
        <p:nvSpPr>
          <p:cNvPr id="37" name="TextBox 36"/>
          <p:cNvSpPr txBox="1"/>
          <p:nvPr/>
        </p:nvSpPr>
        <p:spPr>
          <a:xfrm>
            <a:off x="2023247" y="4243724"/>
            <a:ext cx="410690"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39" name="TextBox 38"/>
          <p:cNvSpPr txBox="1"/>
          <p:nvPr/>
        </p:nvSpPr>
        <p:spPr>
          <a:xfrm>
            <a:off x="1911037" y="3049680"/>
            <a:ext cx="522900"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1,000</a:t>
            </a:r>
            <a:endParaRPr lang="en-AU" sz="1050" dirty="0">
              <a:latin typeface="Arial" panose="020B0604020202020204" pitchFamily="34" charset="0"/>
              <a:cs typeface="Arial" panose="020B0604020202020204" pitchFamily="34" charset="0"/>
            </a:endParaRPr>
          </a:p>
        </p:txBody>
      </p:sp>
      <p:cxnSp>
        <p:nvCxnSpPr>
          <p:cNvPr id="9" name="Straight Connector 8"/>
          <p:cNvCxnSpPr/>
          <p:nvPr/>
        </p:nvCxnSpPr>
        <p:spPr>
          <a:xfrm rot="5400000" flipV="1">
            <a:off x="3464881" y="5543834"/>
            <a:ext cx="54000" cy="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4175956" y="4149080"/>
            <a:ext cx="955269" cy="518893"/>
          </a:xfrm>
          <a:prstGeom prst="rect">
            <a:avLst/>
          </a:prstGeom>
          <a:solidFill>
            <a:srgbClr val="4BD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AU" sz="800" b="1" dirty="0" smtClean="0"/>
              <a:t>Pumped</a:t>
            </a:r>
          </a:p>
          <a:p>
            <a:pPr algn="r"/>
            <a:r>
              <a:rPr lang="en-AU" sz="800" b="1" dirty="0" smtClean="0"/>
              <a:t>Hydro</a:t>
            </a:r>
            <a:endParaRPr lang="en-AU" sz="800" b="1" dirty="0"/>
          </a:p>
        </p:txBody>
      </p:sp>
      <p:sp>
        <p:nvSpPr>
          <p:cNvPr id="55" name="Rectangle 54"/>
          <p:cNvSpPr/>
          <p:nvPr/>
        </p:nvSpPr>
        <p:spPr>
          <a:xfrm>
            <a:off x="4044281" y="4378385"/>
            <a:ext cx="491715" cy="566591"/>
          </a:xfrm>
          <a:prstGeom prst="rect">
            <a:avLst/>
          </a:prstGeom>
          <a:solidFill>
            <a:srgbClr val="C1D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b="1" dirty="0" smtClean="0"/>
          </a:p>
          <a:p>
            <a:pPr algn="ctr"/>
            <a:r>
              <a:rPr lang="en-AU" sz="800" b="1" dirty="0" smtClean="0"/>
              <a:t>CAES</a:t>
            </a:r>
            <a:endParaRPr lang="en-AU" sz="800" b="1" dirty="0"/>
          </a:p>
        </p:txBody>
      </p:sp>
      <p:cxnSp>
        <p:nvCxnSpPr>
          <p:cNvPr id="62" name="Straight Connector 61"/>
          <p:cNvCxnSpPr/>
          <p:nvPr/>
        </p:nvCxnSpPr>
        <p:spPr>
          <a:xfrm flipH="1" flipV="1">
            <a:off x="2411760" y="4377511"/>
            <a:ext cx="4320480"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283968" y="3393662"/>
            <a:ext cx="1387317" cy="937043"/>
          </a:xfrm>
          <a:prstGeom prst="rect">
            <a:avLst/>
          </a:prstGeom>
          <a:solidFill>
            <a:srgbClr val="03A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AU" sz="900" b="1" dirty="0" smtClean="0"/>
              <a:t>Flow Batteries</a:t>
            </a:r>
            <a:endParaRPr lang="en-AU" sz="900" b="1" dirty="0"/>
          </a:p>
        </p:txBody>
      </p:sp>
      <p:sp>
        <p:nvSpPr>
          <p:cNvPr id="65" name="TextBox 64"/>
          <p:cNvSpPr txBox="1"/>
          <p:nvPr/>
        </p:nvSpPr>
        <p:spPr>
          <a:xfrm>
            <a:off x="3297214" y="5609967"/>
            <a:ext cx="410690"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300</a:t>
            </a:r>
            <a:endParaRPr lang="en-AU" sz="1050" dirty="0">
              <a:latin typeface="Arial" panose="020B0604020202020204" pitchFamily="34" charset="0"/>
              <a:cs typeface="Arial" panose="020B0604020202020204" pitchFamily="34" charset="0"/>
            </a:endParaRPr>
          </a:p>
        </p:txBody>
      </p:sp>
      <p:cxnSp>
        <p:nvCxnSpPr>
          <p:cNvPr id="66" name="Straight Connector 65"/>
          <p:cNvCxnSpPr/>
          <p:nvPr/>
        </p:nvCxnSpPr>
        <p:spPr>
          <a:xfrm rot="5400000" flipV="1">
            <a:off x="5625122" y="5543838"/>
            <a:ext cx="54000" cy="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796847" y="2667258"/>
            <a:ext cx="1118912" cy="720200"/>
          </a:xfrm>
          <a:prstGeom prst="rect">
            <a:avLst/>
          </a:prstGeom>
          <a:solidFill>
            <a:srgbClr val="FFF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solidFill>
                  <a:schemeClr val="accent2">
                    <a:lumMod val="50000"/>
                  </a:schemeClr>
                </a:solidFill>
              </a:rPr>
              <a:t>Li-ion</a:t>
            </a:r>
            <a:endParaRPr lang="en-AU" sz="900" b="1" dirty="0">
              <a:solidFill>
                <a:schemeClr val="accent2">
                  <a:lumMod val="50000"/>
                </a:schemeClr>
              </a:solidFill>
            </a:endParaRPr>
          </a:p>
        </p:txBody>
      </p:sp>
      <p:sp>
        <p:nvSpPr>
          <p:cNvPr id="52" name="Rectangle 51"/>
          <p:cNvSpPr/>
          <p:nvPr/>
        </p:nvSpPr>
        <p:spPr>
          <a:xfrm>
            <a:off x="4608004" y="3181745"/>
            <a:ext cx="992159" cy="835072"/>
          </a:xfrm>
          <a:prstGeom prst="rect">
            <a:avLst/>
          </a:prstGeom>
          <a:solidFill>
            <a:srgbClr val="F46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err="1" smtClean="0"/>
              <a:t>NaS</a:t>
            </a:r>
            <a:endParaRPr lang="en-AU" sz="900" b="1" dirty="0" smtClean="0"/>
          </a:p>
          <a:p>
            <a:pPr algn="ctr"/>
            <a:r>
              <a:rPr lang="en-AU" sz="900" b="1" dirty="0" smtClean="0"/>
              <a:t>Battery</a:t>
            </a:r>
            <a:endParaRPr lang="en-AU" sz="900" b="1" dirty="0"/>
          </a:p>
        </p:txBody>
      </p:sp>
      <p:sp>
        <p:nvSpPr>
          <p:cNvPr id="67" name="Rectangle 66"/>
          <p:cNvSpPr/>
          <p:nvPr/>
        </p:nvSpPr>
        <p:spPr>
          <a:xfrm>
            <a:off x="3068958" y="3969060"/>
            <a:ext cx="1106998" cy="402370"/>
          </a:xfrm>
          <a:prstGeom prst="rect">
            <a:avLst/>
          </a:prstGeom>
          <a:solidFill>
            <a:srgbClr val="307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Long Duration</a:t>
            </a:r>
          </a:p>
          <a:p>
            <a:pPr algn="ctr"/>
            <a:r>
              <a:rPr lang="en-AU" sz="800" b="1" dirty="0" smtClean="0"/>
              <a:t>E.C. Capacitors</a:t>
            </a:r>
            <a:endParaRPr lang="en-AU" sz="800" b="1" dirty="0"/>
          </a:p>
        </p:txBody>
      </p:sp>
      <p:sp>
        <p:nvSpPr>
          <p:cNvPr id="63" name="Rectangle 62"/>
          <p:cNvSpPr/>
          <p:nvPr/>
        </p:nvSpPr>
        <p:spPr>
          <a:xfrm>
            <a:off x="3419872" y="3070759"/>
            <a:ext cx="973906" cy="953453"/>
          </a:xfrm>
          <a:prstGeom prst="rect">
            <a:avLst/>
          </a:prstGeom>
          <a:solidFill>
            <a:srgbClr val="37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b="1" dirty="0" smtClean="0">
              <a:latin typeface="Arial" panose="020B0604020202020204" pitchFamily="34" charset="0"/>
              <a:cs typeface="Arial" panose="020B0604020202020204" pitchFamily="34" charset="0"/>
            </a:endParaRPr>
          </a:p>
          <a:p>
            <a:pPr algn="ctr"/>
            <a:r>
              <a:rPr lang="en-AU" sz="800" b="1" dirty="0" smtClean="0">
                <a:latin typeface="Arial" panose="020B0604020202020204" pitchFamily="34" charset="0"/>
                <a:cs typeface="Arial" panose="020B0604020202020204" pitchFamily="34" charset="0"/>
              </a:rPr>
              <a:t>Lead-Acid</a:t>
            </a:r>
          </a:p>
          <a:p>
            <a:pPr algn="ctr"/>
            <a:r>
              <a:rPr lang="en-AU" sz="800" b="1" dirty="0" smtClean="0">
                <a:latin typeface="Arial" panose="020B0604020202020204" pitchFamily="34" charset="0"/>
                <a:cs typeface="Arial" panose="020B0604020202020204" pitchFamily="34" charset="0"/>
              </a:rPr>
              <a:t>Batteries</a:t>
            </a:r>
            <a:endParaRPr lang="en-AU" sz="800" b="1" dirty="0">
              <a:latin typeface="Arial" panose="020B0604020202020204" pitchFamily="34" charset="0"/>
              <a:cs typeface="Arial" panose="020B0604020202020204" pitchFamily="34" charset="0"/>
            </a:endParaRPr>
          </a:p>
        </p:txBody>
      </p:sp>
      <p:sp>
        <p:nvSpPr>
          <p:cNvPr id="51" name="Rectangle 50"/>
          <p:cNvSpPr/>
          <p:nvPr/>
        </p:nvSpPr>
        <p:spPr>
          <a:xfrm>
            <a:off x="4499992" y="4667111"/>
            <a:ext cx="792047" cy="447538"/>
          </a:xfrm>
          <a:prstGeom prst="rect">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Metal-Air</a:t>
            </a:r>
          </a:p>
          <a:p>
            <a:pPr algn="ctr"/>
            <a:r>
              <a:rPr lang="en-AU" sz="800" b="1" dirty="0" smtClean="0"/>
              <a:t>Batteries</a:t>
            </a:r>
            <a:endParaRPr lang="en-AU" sz="800" b="1" dirty="0"/>
          </a:p>
        </p:txBody>
      </p:sp>
      <p:sp>
        <p:nvSpPr>
          <p:cNvPr id="69" name="Rectangle 68"/>
          <p:cNvSpPr/>
          <p:nvPr/>
        </p:nvSpPr>
        <p:spPr>
          <a:xfrm>
            <a:off x="3261403" y="2394371"/>
            <a:ext cx="871152" cy="288439"/>
          </a:xfrm>
          <a:prstGeom prst="rect">
            <a:avLst/>
          </a:prstGeom>
          <a:solidFill>
            <a:srgbClr val="A56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High Power</a:t>
            </a:r>
          </a:p>
          <a:p>
            <a:pPr algn="ctr"/>
            <a:r>
              <a:rPr lang="en-AU" sz="800" b="1" dirty="0" smtClean="0"/>
              <a:t>Fly Wheels</a:t>
            </a:r>
            <a:endParaRPr lang="en-AU" sz="800" b="1" dirty="0"/>
          </a:p>
        </p:txBody>
      </p:sp>
      <p:sp>
        <p:nvSpPr>
          <p:cNvPr id="70" name="Rectangle 69"/>
          <p:cNvSpPr/>
          <p:nvPr/>
        </p:nvSpPr>
        <p:spPr>
          <a:xfrm>
            <a:off x="5688124" y="3269494"/>
            <a:ext cx="594248" cy="447538"/>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b="1" dirty="0" smtClean="0"/>
              <a:t>Zinc-Air</a:t>
            </a:r>
          </a:p>
          <a:p>
            <a:pPr algn="ctr"/>
            <a:r>
              <a:rPr lang="en-AU" sz="700" b="1" dirty="0" smtClean="0"/>
              <a:t>Batteries</a:t>
            </a:r>
            <a:endParaRPr lang="en-AU" sz="700" b="1" dirty="0"/>
          </a:p>
        </p:txBody>
      </p:sp>
      <p:cxnSp>
        <p:nvCxnSpPr>
          <p:cNvPr id="20" name="Straight Connector 19"/>
          <p:cNvCxnSpPr/>
          <p:nvPr/>
        </p:nvCxnSpPr>
        <p:spPr>
          <a:xfrm>
            <a:off x="6732240" y="1988840"/>
            <a:ext cx="0" cy="3582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616116" y="3681028"/>
            <a:ext cx="740908" cy="200055"/>
          </a:xfrm>
          <a:prstGeom prst="rect">
            <a:avLst/>
          </a:prstGeom>
          <a:noFill/>
        </p:spPr>
        <p:txBody>
          <a:bodyPr wrap="none" rtlCol="0">
            <a:spAutoFit/>
          </a:bodyPr>
          <a:lstStyle/>
          <a:p>
            <a:r>
              <a:rPr lang="en-AU" sz="700" dirty="0" smtClean="0">
                <a:latin typeface="Arial" panose="020B0604020202020204" pitchFamily="34" charset="0"/>
                <a:cs typeface="Arial" panose="020B0604020202020204" pitchFamily="34" charset="0"/>
              </a:rPr>
              <a:t>Rechargeable</a:t>
            </a:r>
            <a:endParaRPr lang="en-AU" sz="1100" dirty="0">
              <a:latin typeface="Arial" panose="020B0604020202020204" pitchFamily="34" charset="0"/>
              <a:cs typeface="Arial" panose="020B0604020202020204" pitchFamily="34" charset="0"/>
            </a:endParaRPr>
          </a:p>
        </p:txBody>
      </p:sp>
      <p:cxnSp>
        <p:nvCxnSpPr>
          <p:cNvPr id="18" name="Straight Connector 17"/>
          <p:cNvCxnSpPr/>
          <p:nvPr/>
        </p:nvCxnSpPr>
        <p:spPr>
          <a:xfrm>
            <a:off x="4572001" y="1988840"/>
            <a:ext cx="0" cy="362297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103948" y="2829333"/>
            <a:ext cx="709745" cy="576071"/>
          </a:xfrm>
          <a:prstGeom prst="rect">
            <a:avLst/>
          </a:prstGeom>
          <a:solidFill>
            <a:srgbClr val="CE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Ni-Cd</a:t>
            </a:r>
            <a:endParaRPr lang="en-AU" sz="800" b="1" dirty="0"/>
          </a:p>
        </p:txBody>
      </p:sp>
      <p:sp>
        <p:nvSpPr>
          <p:cNvPr id="72" name="TextBox 71"/>
          <p:cNvSpPr txBox="1"/>
          <p:nvPr/>
        </p:nvSpPr>
        <p:spPr>
          <a:xfrm>
            <a:off x="2447764" y="5013173"/>
            <a:ext cx="1350050" cy="307777"/>
          </a:xfrm>
          <a:prstGeom prst="rect">
            <a:avLst/>
          </a:prstGeom>
          <a:noFill/>
        </p:spPr>
        <p:txBody>
          <a:bodyPr wrap="none" rtlCol="0">
            <a:spAutoFit/>
          </a:bodyPr>
          <a:lstStyle/>
          <a:p>
            <a:pPr algn="ctr"/>
            <a:r>
              <a:rPr lang="en-AU" sz="700" b="1" dirty="0" smtClean="0">
                <a:latin typeface="Arial" panose="020B0604020202020204" pitchFamily="34" charset="0"/>
                <a:cs typeface="Arial" panose="020B0604020202020204" pitchFamily="34" charset="0"/>
              </a:rPr>
              <a:t>Better for UPS and </a:t>
            </a:r>
          </a:p>
          <a:p>
            <a:pPr algn="ctr"/>
            <a:r>
              <a:rPr lang="en-AU" sz="700" b="1" dirty="0" smtClean="0">
                <a:latin typeface="Arial" panose="020B0604020202020204" pitchFamily="34" charset="0"/>
                <a:cs typeface="Arial" panose="020B0604020202020204" pitchFamily="34" charset="0"/>
              </a:rPr>
              <a:t>Power Quality Applications</a:t>
            </a:r>
            <a:endParaRPr lang="en-AU" sz="1100" b="1" dirty="0">
              <a:latin typeface="Arial" panose="020B0604020202020204" pitchFamily="34" charset="0"/>
              <a:cs typeface="Arial" panose="020B0604020202020204" pitchFamily="34" charset="0"/>
            </a:endParaRPr>
          </a:p>
        </p:txBody>
      </p:sp>
      <p:grpSp>
        <p:nvGrpSpPr>
          <p:cNvPr id="32" name="Group 31"/>
          <p:cNvGrpSpPr/>
          <p:nvPr/>
        </p:nvGrpSpPr>
        <p:grpSpPr>
          <a:xfrm>
            <a:off x="2530738" y="5406152"/>
            <a:ext cx="1078646" cy="3068"/>
            <a:chOff x="2620848" y="5334147"/>
            <a:chExt cx="1078646" cy="3068"/>
          </a:xfrm>
        </p:grpSpPr>
        <p:cxnSp>
          <p:nvCxnSpPr>
            <p:cNvPr id="15" name="Straight Arrow Connector 14"/>
            <p:cNvCxnSpPr/>
            <p:nvPr/>
          </p:nvCxnSpPr>
          <p:spPr>
            <a:xfrm flipH="1">
              <a:off x="2620848" y="5334226"/>
              <a:ext cx="504000" cy="2989"/>
            </a:xfrm>
            <a:prstGeom prst="straightConnector1">
              <a:avLst/>
            </a:prstGeom>
            <a:ln w="47625">
              <a:solidFill>
                <a:schemeClr val="tx1"/>
              </a:solidFill>
              <a:prstDash val="solid"/>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203848" y="5334226"/>
              <a:ext cx="180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3467563" y="5334226"/>
              <a:ext cx="108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3663494" y="5334147"/>
              <a:ext cx="36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rot="16200000">
            <a:off x="2017987" y="3932259"/>
            <a:ext cx="1078646" cy="3068"/>
            <a:chOff x="2620848" y="5334147"/>
            <a:chExt cx="1078646" cy="3068"/>
          </a:xfrm>
        </p:grpSpPr>
        <p:cxnSp>
          <p:nvCxnSpPr>
            <p:cNvPr id="77" name="Straight Arrow Connector 76"/>
            <p:cNvCxnSpPr/>
            <p:nvPr/>
          </p:nvCxnSpPr>
          <p:spPr>
            <a:xfrm flipH="1">
              <a:off x="2620848" y="5334226"/>
              <a:ext cx="504000" cy="2989"/>
            </a:xfrm>
            <a:prstGeom prst="straightConnector1">
              <a:avLst/>
            </a:prstGeom>
            <a:ln w="47625">
              <a:solidFill>
                <a:schemeClr val="tx1"/>
              </a:solidFill>
              <a:prstDash val="solid"/>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3203848" y="5334226"/>
              <a:ext cx="180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3467563" y="5334226"/>
              <a:ext cx="108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3663494" y="5334147"/>
              <a:ext cx="36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rot="16200000">
            <a:off x="2176632" y="3580788"/>
            <a:ext cx="1297150" cy="415498"/>
          </a:xfrm>
          <a:prstGeom prst="rect">
            <a:avLst/>
          </a:prstGeom>
          <a:noFill/>
        </p:spPr>
        <p:txBody>
          <a:bodyPr wrap="none" rtlCol="0">
            <a:spAutoFit/>
          </a:bodyPr>
          <a:lstStyle/>
          <a:p>
            <a:pPr algn="ctr"/>
            <a:r>
              <a:rPr lang="en-AU" sz="700" b="1" dirty="0" smtClean="0">
                <a:latin typeface="Arial" panose="020B0604020202020204" pitchFamily="34" charset="0"/>
                <a:cs typeface="Arial" panose="020B0604020202020204" pitchFamily="34" charset="0"/>
              </a:rPr>
              <a:t>Better for </a:t>
            </a:r>
          </a:p>
          <a:p>
            <a:pPr algn="ctr"/>
            <a:r>
              <a:rPr lang="en-AU" sz="700" b="1" dirty="0" smtClean="0">
                <a:latin typeface="Arial" panose="020B0604020202020204" pitchFamily="34" charset="0"/>
                <a:cs typeface="Arial" panose="020B0604020202020204" pitchFamily="34" charset="0"/>
              </a:rPr>
              <a:t>Energy </a:t>
            </a:r>
          </a:p>
          <a:p>
            <a:pPr algn="ctr"/>
            <a:r>
              <a:rPr lang="en-AU" sz="700" b="1" dirty="0" smtClean="0">
                <a:latin typeface="Arial" panose="020B0604020202020204" pitchFamily="34" charset="0"/>
                <a:cs typeface="Arial" panose="020B0604020202020204" pitchFamily="34" charset="0"/>
              </a:rPr>
              <a:t>Management Applications</a:t>
            </a:r>
            <a:endParaRPr lang="en-AU"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16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2420888"/>
            <a:ext cx="3384376" cy="3708708"/>
          </a:xfrm>
          <a:prstGeom prst="rect">
            <a:avLst/>
          </a:prstGeom>
        </p:spPr>
        <p:txBody>
          <a:bodyPr wrap="square" numCol="1" spcCol="360000">
            <a:spAutoFit/>
          </a:bodyPr>
          <a:lstStyle/>
          <a:p>
            <a:pPr marL="285750" indent="-285750">
              <a:lnSpc>
                <a:spcPts val="2200"/>
              </a:lnSpc>
              <a:spcAft>
                <a:spcPts val="600"/>
              </a:spcAft>
              <a:buFont typeface="Wingdings" panose="05000000000000000000" pitchFamily="2" charset="2"/>
              <a:buChar char="§"/>
            </a:pPr>
            <a:r>
              <a:rPr lang="en-AU" sz="1400" dirty="0">
                <a:latin typeface="Arial" panose="020B0604020202020204" pitchFamily="34" charset="0"/>
                <a:cs typeface="Arial" panose="020B0604020202020204" pitchFamily="34" charset="0"/>
              </a:rPr>
              <a:t>13-megawatt battery storage unit to connect to the grid in early 2016</a:t>
            </a:r>
          </a:p>
          <a:p>
            <a:pPr marL="285750" indent="-285750">
              <a:lnSpc>
                <a:spcPts val="2200"/>
              </a:lnSpc>
              <a:spcAft>
                <a:spcPts val="600"/>
              </a:spcAft>
              <a:buFont typeface="Wingdings" panose="05000000000000000000" pitchFamily="2" charset="2"/>
              <a:buChar char="§"/>
            </a:pPr>
            <a:r>
              <a:rPr lang="en-AU" sz="1400" dirty="0">
                <a:latin typeface="Arial" panose="020B0604020202020204" pitchFamily="34" charset="0"/>
                <a:cs typeface="Arial" panose="020B0604020202020204" pitchFamily="34" charset="0"/>
              </a:rPr>
              <a:t>Levelling out fluctuations in the power grid as an active contribution towards the energy </a:t>
            </a:r>
            <a:r>
              <a:rPr lang="en-AU" sz="1400" dirty="0" smtClean="0">
                <a:latin typeface="Arial" panose="020B0604020202020204" pitchFamily="34" charset="0"/>
                <a:cs typeface="Arial" panose="020B0604020202020204" pitchFamily="34" charset="0"/>
              </a:rPr>
              <a:t>revolution</a:t>
            </a:r>
            <a:br>
              <a:rPr lang="en-AU" sz="1400" dirty="0" smtClean="0">
                <a:latin typeface="Arial" panose="020B0604020202020204" pitchFamily="34" charset="0"/>
                <a:cs typeface="Arial" panose="020B0604020202020204" pitchFamily="34" charset="0"/>
              </a:rPr>
            </a:br>
            <a:endParaRPr lang="en-AU" sz="1400" dirty="0">
              <a:latin typeface="Arial" panose="020B0604020202020204" pitchFamily="34" charset="0"/>
              <a:cs typeface="Arial" panose="020B0604020202020204" pitchFamily="34" charset="0"/>
            </a:endParaRPr>
          </a:p>
          <a:p>
            <a:pPr>
              <a:lnSpc>
                <a:spcPts val="2200"/>
              </a:lnSpc>
              <a:spcAft>
                <a:spcPts val="600"/>
              </a:spcAft>
            </a:pPr>
            <a:r>
              <a:rPr lang="en-US" sz="1400" dirty="0"/>
              <a:t>The world's largest 2</a:t>
            </a:r>
            <a:r>
              <a:rPr lang="en-US" sz="1400" baseline="30000" dirty="0"/>
              <a:t>nd</a:t>
            </a:r>
            <a:r>
              <a:rPr lang="en-US" sz="1400" dirty="0"/>
              <a:t>-use battery storage unit will soon go into operation in the Westphalian town of </a:t>
            </a:r>
            <a:r>
              <a:rPr lang="en-US" sz="1400" dirty="0" err="1"/>
              <a:t>Lünen</a:t>
            </a:r>
            <a:r>
              <a:rPr lang="en-US" sz="1400" dirty="0"/>
              <a:t> and marketed in the German electricity balancing sector. </a:t>
            </a:r>
          </a:p>
          <a:p>
            <a:pPr marL="285750" indent="-285750">
              <a:lnSpc>
                <a:spcPts val="2200"/>
              </a:lnSpc>
              <a:spcAft>
                <a:spcPts val="600"/>
              </a:spcAft>
              <a:buFont typeface="Wingdings" panose="05000000000000000000" pitchFamily="2" charset="2"/>
              <a:buChar char="§"/>
            </a:pP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1411337"/>
            <a:ext cx="8217588" cy="505495"/>
          </a:xfrm>
        </p:spPr>
        <p:txBody>
          <a:bodyPr/>
          <a:lstStyle/>
          <a:p>
            <a:r>
              <a:rPr lang="en-AU" dirty="0"/>
              <a:t>World's largest 2nd-use battery storage unit set to connect to the grid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000" y="2528900"/>
            <a:ext cx="4446127" cy="2964085"/>
          </a:xfrm>
          <a:prstGeom prst="rect">
            <a:avLst/>
          </a:prstGeom>
        </p:spPr>
      </p:pic>
    </p:spTree>
    <p:extLst>
      <p:ext uri="{BB962C8B-B14F-4D97-AF65-F5344CB8AC3E}">
        <p14:creationId xmlns:p14="http://schemas.microsoft.com/office/powerpoint/2010/main" val="80269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2420888"/>
            <a:ext cx="3384376" cy="3631763"/>
          </a:xfrm>
          <a:prstGeom prst="rect">
            <a:avLst/>
          </a:prstGeom>
        </p:spPr>
        <p:txBody>
          <a:bodyPr wrap="square" numCol="1" spcCol="360000">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A special feature of this venture is the use of second-life battery systems from electric vehicles. </a:t>
            </a:r>
            <a:endParaRPr lang="en-AU" sz="1400" dirty="0" smtClean="0">
              <a:latin typeface="Arial" panose="020B0604020202020204" pitchFamily="34" charset="0"/>
              <a:cs typeface="Arial" panose="020B0604020202020204" pitchFamily="34" charset="0"/>
            </a:endParaRPr>
          </a:p>
          <a:p>
            <a:pPr>
              <a:lnSpc>
                <a:spcPts val="2200"/>
              </a:lnSpc>
              <a:spcAft>
                <a:spcPts val="600"/>
              </a:spcAft>
            </a:pPr>
            <a:r>
              <a:rPr lang="en-AU" sz="1400" dirty="0" smtClean="0">
                <a:latin typeface="Arial" panose="020B0604020202020204" pitchFamily="34" charset="0"/>
                <a:cs typeface="Arial" panose="020B0604020202020204" pitchFamily="34" charset="0"/>
              </a:rPr>
              <a:t>In </a:t>
            </a:r>
            <a:r>
              <a:rPr lang="en-AU" sz="1400" dirty="0" err="1">
                <a:latin typeface="Arial" panose="020B0604020202020204" pitchFamily="34" charset="0"/>
                <a:cs typeface="Arial" panose="020B0604020202020204" pitchFamily="34" charset="0"/>
              </a:rPr>
              <a:t>Lünen</a:t>
            </a:r>
            <a:r>
              <a:rPr lang="en-AU" sz="1400" dirty="0">
                <a:latin typeface="Arial" panose="020B0604020202020204" pitchFamily="34" charset="0"/>
                <a:cs typeface="Arial" panose="020B0604020202020204" pitchFamily="34" charset="0"/>
              </a:rPr>
              <a:t>, systems from the second generation of smart electric drive vehicles are being incorporated into a stationary storage unit with a total capacity of 13 MWh. </a:t>
            </a:r>
            <a:endParaRPr lang="en-AU" sz="1400" dirty="0" smtClean="0">
              <a:latin typeface="Arial" panose="020B0604020202020204" pitchFamily="34" charset="0"/>
              <a:cs typeface="Arial" panose="020B0604020202020204" pitchFamily="34" charset="0"/>
            </a:endParaRPr>
          </a:p>
          <a:p>
            <a:pPr>
              <a:lnSpc>
                <a:spcPts val="2200"/>
              </a:lnSpc>
              <a:spcAft>
                <a:spcPts val="600"/>
              </a:spcAft>
            </a:pPr>
            <a:r>
              <a:rPr lang="en-AU" sz="1400" dirty="0" smtClean="0">
                <a:latin typeface="Arial" panose="020B0604020202020204" pitchFamily="34" charset="0"/>
                <a:cs typeface="Arial" panose="020B0604020202020204" pitchFamily="34" charset="0"/>
              </a:rPr>
              <a:t>The </a:t>
            </a:r>
            <a:r>
              <a:rPr lang="en-AU" sz="1400" dirty="0">
                <a:latin typeface="Arial" panose="020B0604020202020204" pitchFamily="34" charset="0"/>
                <a:cs typeface="Arial" panose="020B0604020202020204" pitchFamily="34" charset="0"/>
              </a:rPr>
              <a:t>process demonstrably improves the environmental performance of electric vehicles, thereby helping to make e-mobility more economically efficient</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1411337"/>
            <a:ext cx="8217588" cy="505495"/>
          </a:xfrm>
        </p:spPr>
        <p:txBody>
          <a:bodyPr/>
          <a:lstStyle/>
          <a:p>
            <a:r>
              <a:rPr lang="en-AU" dirty="0"/>
              <a:t>World's largest 2nd-use battery storage unit set to connect to the grid</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937" y="2544599"/>
            <a:ext cx="4464934" cy="2976622"/>
          </a:xfrm>
          <a:prstGeom prst="rect">
            <a:avLst/>
          </a:prstGeom>
        </p:spPr>
      </p:pic>
    </p:spTree>
    <p:extLst>
      <p:ext uri="{BB962C8B-B14F-4D97-AF65-F5344CB8AC3E}">
        <p14:creationId xmlns:p14="http://schemas.microsoft.com/office/powerpoint/2010/main" val="75114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539552" y="1411337"/>
            <a:ext cx="8217588" cy="505495"/>
          </a:xfrm>
        </p:spPr>
        <p:txBody>
          <a:bodyPr/>
          <a:lstStyle/>
          <a:p>
            <a:r>
              <a:rPr lang="en-AU" dirty="0"/>
              <a:t>Characteristics of energy storage techniques</a:t>
            </a:r>
            <a:endParaRPr lang="de-DE" dirty="0"/>
          </a:p>
        </p:txBody>
      </p:sp>
      <p:sp>
        <p:nvSpPr>
          <p:cNvPr id="7" name="Rectangle 6"/>
          <p:cNvSpPr/>
          <p:nvPr/>
        </p:nvSpPr>
        <p:spPr>
          <a:xfrm>
            <a:off x="539552" y="2025516"/>
            <a:ext cx="3914146" cy="4397166"/>
          </a:xfrm>
          <a:prstGeom prst="rect">
            <a:avLst/>
          </a:prstGeom>
        </p:spPr>
        <p:txBody>
          <a:bodyPr wrap="square">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Energy storage techniques can be classified corroding to these criteria:</a:t>
            </a:r>
          </a:p>
          <a:p>
            <a:pPr marL="285750" indent="-285750">
              <a:lnSpc>
                <a:spcPts val="22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The type of application: permanent or portable.</a:t>
            </a:r>
          </a:p>
          <a:p>
            <a:pPr marL="285750" indent="-285750">
              <a:lnSpc>
                <a:spcPts val="22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Storage duration: short or long term.</a:t>
            </a:r>
          </a:p>
          <a:p>
            <a:pPr marL="285750" indent="-285750">
              <a:lnSpc>
                <a:spcPts val="22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Type of product: maximum power needed</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p>
            <a:pPr>
              <a:lnSpc>
                <a:spcPts val="2200"/>
              </a:lnSpc>
              <a:spcAft>
                <a:spcPts val="600"/>
              </a:spcAft>
            </a:pPr>
            <a:r>
              <a:rPr lang="en-AU" sz="1400" dirty="0">
                <a:latin typeface="Arial" panose="020B0604020202020204" pitchFamily="34" charset="0"/>
                <a:cs typeface="Arial" panose="020B0604020202020204" pitchFamily="34" charset="0"/>
              </a:rPr>
              <a:t>It is therefore necessary to analyse critically the fundamental characteristics</a:t>
            </a:r>
            <a:r>
              <a:rPr lang="en-AU" sz="1400" dirty="0" smtClean="0">
                <a:latin typeface="Arial" panose="020B0604020202020204" pitchFamily="34" charset="0"/>
                <a:cs typeface="Arial" panose="020B0604020202020204" pitchFamily="34" charset="0"/>
              </a:rPr>
              <a:t> </a:t>
            </a:r>
            <a:r>
              <a:rPr lang="en-AU" sz="1400" dirty="0">
                <a:latin typeface="Arial" panose="020B0604020202020204" pitchFamily="34" charset="0"/>
                <a:cs typeface="Arial" panose="020B0604020202020204" pitchFamily="34" charset="0"/>
              </a:rPr>
              <a:t>(technical and economical) of storage systems in order to establish comparison criteria are for selecting the best technology.</a:t>
            </a:r>
          </a:p>
          <a:p>
            <a:pPr>
              <a:lnSpc>
                <a:spcPts val="2200"/>
              </a:lnSpc>
              <a:spcAft>
                <a:spcPts val="600"/>
              </a:spcAft>
            </a:pPr>
            <a:r>
              <a:rPr lang="en-AU" sz="1400" dirty="0">
                <a:latin typeface="Arial" panose="020B0604020202020204" pitchFamily="34" charset="0"/>
                <a:cs typeface="Arial" panose="020B0604020202020204" pitchFamily="34" charset="0"/>
              </a:rPr>
              <a:t>The main characteristic of storage systems on which the selection criteria are based the following</a:t>
            </a:r>
            <a:r>
              <a:rPr lang="en-AU" sz="1400" dirty="0" smtClean="0">
                <a:latin typeface="Arial" panose="020B0604020202020204" pitchFamily="34" charset="0"/>
                <a:cs typeface="Arial" panose="020B0604020202020204" pitchFamily="34" charset="0"/>
              </a:rPr>
              <a:t>.</a:t>
            </a:r>
            <a:endParaRPr lang="en-AU" sz="1600" dirty="0"/>
          </a:p>
        </p:txBody>
      </p:sp>
      <p:pic>
        <p:nvPicPr>
          <p:cNvPr id="5" name="Picture 2"/>
          <p:cNvPicPr>
            <a:picLocks noChangeAspect="1" noChangeArrowheads="1"/>
          </p:cNvPicPr>
          <p:nvPr/>
        </p:nvPicPr>
        <p:blipFill rotWithShape="1">
          <a:blip r:embed="rId2"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4716016" y="2028964"/>
            <a:ext cx="3816424" cy="4294574"/>
          </a:xfrm>
          <a:prstGeom prst="rect">
            <a:avLst/>
          </a:prstGeom>
          <a:noFill/>
        </p:spPr>
        <p:txBody>
          <a:bodyPr wrap="square" rtlCol="0">
            <a:spAutoFit/>
          </a:bodyPr>
          <a:lstStyle/>
          <a:p>
            <a:pPr>
              <a:lnSpc>
                <a:spcPts val="2200"/>
              </a:lnSpc>
            </a:pPr>
            <a:r>
              <a:rPr lang="de-DE" sz="1600" b="1" dirty="0" smtClean="0">
                <a:latin typeface="Arial Narrow" charset="0"/>
                <a:ea typeface="Arial Narrow" charset="0"/>
                <a:cs typeface="Arial Narrow" charset="0"/>
              </a:rPr>
              <a:t>Storage Capacity</a:t>
            </a:r>
            <a:endParaRPr lang="en-AU" sz="1600" dirty="0" smtClean="0"/>
          </a:p>
          <a:p>
            <a:pPr>
              <a:lnSpc>
                <a:spcPts val="2200"/>
              </a:lnSpc>
            </a:pPr>
            <a:r>
              <a:rPr lang="en-AU" sz="1400" dirty="0" smtClean="0">
                <a:latin typeface="Arial" panose="020B0604020202020204" pitchFamily="34" charset="0"/>
                <a:cs typeface="Arial" panose="020B0604020202020204" pitchFamily="34" charset="0"/>
              </a:rPr>
              <a:t>This </a:t>
            </a:r>
            <a:r>
              <a:rPr lang="en-AU" sz="1400" dirty="0">
                <a:latin typeface="Arial" panose="020B0604020202020204" pitchFamily="34" charset="0"/>
                <a:cs typeface="Arial" panose="020B0604020202020204" pitchFamily="34" charset="0"/>
              </a:rPr>
              <a:t>is the quality of available energy in the storage system after charging.  Discharge is often incomplete.  For this reason, it is defined on the basis of total energy stored, </a:t>
            </a:r>
            <a:r>
              <a:rPr lang="en-AU" sz="1400" i="1" dirty="0" err="1">
                <a:latin typeface="Arial" panose="020B0604020202020204" pitchFamily="34" charset="0"/>
                <a:cs typeface="Arial" panose="020B0604020202020204" pitchFamily="34" charset="0"/>
              </a:rPr>
              <a:t>W</a:t>
            </a:r>
            <a:r>
              <a:rPr lang="en-AU" sz="1400" baseline="-25000" dirty="0" err="1">
                <a:latin typeface="Arial" panose="020B0604020202020204" pitchFamily="34" charset="0"/>
                <a:cs typeface="Arial" panose="020B0604020202020204" pitchFamily="34" charset="0"/>
              </a:rPr>
              <a:t>st</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Wh</a:t>
            </a:r>
            <a:r>
              <a:rPr lang="en-AU" sz="1400" dirty="0">
                <a:latin typeface="Arial" panose="020B0604020202020204" pitchFamily="34" charset="0"/>
                <a:cs typeface="Arial" panose="020B0604020202020204" pitchFamily="34" charset="0"/>
              </a:rPr>
              <a:t>), which is superior to that actually retrieved (operational), noted </a:t>
            </a:r>
            <a:r>
              <a:rPr lang="en-AU" sz="1400" i="1" dirty="0" err="1">
                <a:latin typeface="Arial" panose="020B0604020202020204" pitchFamily="34" charset="0"/>
                <a:cs typeface="Arial" panose="020B0604020202020204" pitchFamily="34" charset="0"/>
              </a:rPr>
              <a:t>W</a:t>
            </a:r>
            <a:r>
              <a:rPr lang="en-AU" sz="1400" baseline="-25000" dirty="0" err="1">
                <a:latin typeface="Arial" panose="020B0604020202020204" pitchFamily="34" charset="0"/>
                <a:cs typeface="Arial" panose="020B0604020202020204" pitchFamily="34" charset="0"/>
              </a:rPr>
              <a:t>ut</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Wh</a:t>
            </a:r>
            <a:r>
              <a:rPr lang="en-AU" sz="1400" dirty="0">
                <a:latin typeface="Arial" panose="020B0604020202020204" pitchFamily="34" charset="0"/>
                <a:cs typeface="Arial" panose="020B0604020202020204" pitchFamily="34" charset="0"/>
              </a:rPr>
              <a:t>).  The usable energy, limited by the depth of discharge, represents the limit of discharge depth (maximum-charge state).  In conditions of the quick charge or discharge, the efficiency deteriorates and the retrievable energy can be much lower than storage capacity. On the other hand, </a:t>
            </a:r>
            <a:r>
              <a:rPr lang="en-AU" sz="1400" dirty="0" err="1">
                <a:latin typeface="Arial" panose="020B0604020202020204" pitchFamily="34" charset="0"/>
                <a:cs typeface="Arial" panose="020B0604020202020204" pitchFamily="34" charset="0"/>
              </a:rPr>
              <a:t>selfdischarge</a:t>
            </a:r>
            <a:r>
              <a:rPr lang="en-AU" sz="1400" dirty="0">
                <a:latin typeface="Arial" panose="020B0604020202020204" pitchFamily="34" charset="0"/>
                <a:cs typeface="Arial" panose="020B0604020202020204" pitchFamily="34" charset="0"/>
              </a:rPr>
              <a:t> is the attenuating factor under very slow regime (see Fig. 16).</a:t>
            </a:r>
            <a:endParaRPr lang="de-DE" sz="1400" dirty="0">
              <a:latin typeface="Arial" panose="020B0604020202020204" pitchFamily="34" charset="0"/>
              <a:ea typeface="Arial Narrow" charset="0"/>
              <a:cs typeface="Arial" panose="020B0604020202020204" pitchFamily="34" charset="0"/>
            </a:endParaRPr>
          </a:p>
        </p:txBody>
      </p:sp>
    </p:spTree>
    <p:extLst>
      <p:ext uri="{BB962C8B-B14F-4D97-AF65-F5344CB8AC3E}">
        <p14:creationId xmlns:p14="http://schemas.microsoft.com/office/powerpoint/2010/main" val="115930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 y="4804171"/>
            <a:ext cx="9143999" cy="2053828"/>
          </a:xfrm>
          <a:prstGeom prst="rect">
            <a:avLst/>
          </a:prstGeom>
        </p:spPr>
      </p:pic>
      <p:sp>
        <p:nvSpPr>
          <p:cNvPr id="7" name="Rectangle 6"/>
          <p:cNvSpPr/>
          <p:nvPr/>
        </p:nvSpPr>
        <p:spPr>
          <a:xfrm>
            <a:off x="539552" y="2063172"/>
            <a:ext cx="3914146" cy="2144177"/>
          </a:xfrm>
          <a:prstGeom prst="rect">
            <a:avLst/>
          </a:prstGeom>
        </p:spPr>
        <p:txBody>
          <a:bodyPr wrap="square">
            <a:spAutoFit/>
          </a:bodyPr>
          <a:lstStyle/>
          <a:p>
            <a:pPr>
              <a:lnSpc>
                <a:spcPts val="2200"/>
              </a:lnSpc>
              <a:spcAft>
                <a:spcPts val="600"/>
              </a:spcAft>
            </a:pPr>
            <a:r>
              <a:rPr lang="en-AU" sz="1600" b="1" dirty="0">
                <a:latin typeface="Arial Narrow" charset="0"/>
                <a:ea typeface="Arial Narrow" charset="0"/>
                <a:cs typeface="Arial Narrow" charset="0"/>
              </a:rPr>
              <a:t>Available power</a:t>
            </a:r>
            <a:endParaRPr lang="en-AU" sz="1600" dirty="0">
              <a:latin typeface="Arial" panose="020B0604020202020204" pitchFamily="34" charset="0"/>
              <a:cs typeface="Arial" panose="020B0604020202020204" pitchFamily="34" charset="0"/>
            </a:endParaRPr>
          </a:p>
          <a:p>
            <a:pPr>
              <a:lnSpc>
                <a:spcPts val="2200"/>
              </a:lnSpc>
              <a:spcAft>
                <a:spcPts val="600"/>
              </a:spcAft>
            </a:pPr>
            <a:r>
              <a:rPr lang="en-AU" sz="1400" dirty="0">
                <a:latin typeface="Arial" panose="020B0604020202020204" pitchFamily="34" charset="0"/>
                <a:cs typeface="Arial" panose="020B0604020202020204" pitchFamily="34" charset="0"/>
              </a:rPr>
              <a:t>This parameter determines the constitution and size of the motor-generator in the stored energy conversion chain.   It is generally expressed an as average value, as well as a peak value often used to represent maximum power of charge or discharge, P</a:t>
            </a:r>
            <a:r>
              <a:rPr lang="en-AU" sz="1400" baseline="-25000" dirty="0">
                <a:latin typeface="Arial" panose="020B0604020202020204" pitchFamily="34" charset="0"/>
                <a:cs typeface="Arial" panose="020B0604020202020204" pitchFamily="34" charset="0"/>
              </a:rPr>
              <a:t>max</a:t>
            </a:r>
            <a:r>
              <a:rPr lang="en-AU" sz="1400" dirty="0">
                <a:latin typeface="Arial" panose="020B0604020202020204" pitchFamily="34" charset="0"/>
                <a:cs typeface="Arial" panose="020B0604020202020204" pitchFamily="34" charset="0"/>
              </a:rPr>
              <a:t>(W)</a:t>
            </a:r>
            <a:r>
              <a:rPr lang="en-AU" sz="1400" baseline="30000" dirty="0">
                <a:latin typeface="Arial" panose="020B0604020202020204" pitchFamily="34" charset="0"/>
                <a:cs typeface="Arial" panose="020B0604020202020204" pitchFamily="34" charset="0"/>
              </a:rPr>
              <a:t>1</a:t>
            </a:r>
            <a:r>
              <a:rPr lang="en-AU" sz="1400" dirty="0" smtClean="0">
                <a:latin typeface="Arial" panose="020B0604020202020204" pitchFamily="34" charset="0"/>
                <a:cs typeface="Arial" panose="020B0604020202020204" pitchFamily="34" charset="0"/>
              </a:rPr>
              <a:t>.</a:t>
            </a:r>
            <a:endParaRPr lang="en-AU" sz="1600" dirty="0"/>
          </a:p>
        </p:txBody>
      </p:sp>
      <p:sp>
        <p:nvSpPr>
          <p:cNvPr id="2" name="TextBox 1"/>
          <p:cNvSpPr txBox="1"/>
          <p:nvPr/>
        </p:nvSpPr>
        <p:spPr>
          <a:xfrm>
            <a:off x="4716016" y="2066620"/>
            <a:ext cx="3888432" cy="3836948"/>
          </a:xfrm>
          <a:prstGeom prst="rect">
            <a:avLst/>
          </a:prstGeom>
          <a:noFill/>
        </p:spPr>
        <p:txBody>
          <a:bodyPr wrap="square" rtlCol="0">
            <a:spAutoFit/>
          </a:bodyPr>
          <a:lstStyle/>
          <a:p>
            <a:pPr>
              <a:lnSpc>
                <a:spcPts val="2200"/>
              </a:lnSpc>
              <a:spcAft>
                <a:spcPts val="600"/>
              </a:spcAft>
            </a:pPr>
            <a:r>
              <a:rPr lang="en-AU" sz="1600" b="1" dirty="0">
                <a:latin typeface="Arial Narrow" charset="0"/>
                <a:ea typeface="Arial Narrow" charset="0"/>
                <a:cs typeface="Arial Narrow" charset="0"/>
              </a:rPr>
              <a:t>Depth of discharge or power transmission </a:t>
            </a:r>
            <a:r>
              <a:rPr lang="en-AU" sz="1600" b="1" dirty="0" smtClean="0">
                <a:latin typeface="Arial Narrow" charset="0"/>
                <a:ea typeface="Arial Narrow" charset="0"/>
                <a:cs typeface="Arial Narrow" charset="0"/>
              </a:rPr>
              <a:t>rate</a:t>
            </a:r>
          </a:p>
          <a:p>
            <a:pPr>
              <a:lnSpc>
                <a:spcPts val="2200"/>
              </a:lnSpc>
            </a:pPr>
            <a:r>
              <a:rPr lang="en-AU" sz="1400" dirty="0" smtClean="0">
                <a:latin typeface="Arial" panose="020B0604020202020204" pitchFamily="34" charset="0"/>
                <a:cs typeface="Arial" panose="020B0604020202020204" pitchFamily="34" charset="0"/>
              </a:rPr>
              <a:t>Energy </a:t>
            </a:r>
            <a:r>
              <a:rPr lang="en-AU" sz="1400" dirty="0">
                <a:latin typeface="Arial" panose="020B0604020202020204" pitchFamily="34" charset="0"/>
                <a:cs typeface="Arial" panose="020B0604020202020204" pitchFamily="34" charset="0"/>
              </a:rPr>
              <a:t>storage is a slow process that subsequently must quickly release energy on demand.  The power output, or discharge, can be a limiting factor called the power transmission rate.  This delivery rate determines the time needed to extract the stored energy.  The power must be available for delivery during peak hours, that is to say the amount of energy used, if significant, is representative of a non-optimum system design, or a fundamental limit of the storage </a:t>
            </a:r>
            <a:r>
              <a:rPr lang="en-AU" sz="1400" dirty="0" smtClean="0">
                <a:latin typeface="Arial" panose="020B0604020202020204" pitchFamily="34" charset="0"/>
                <a:cs typeface="Arial" panose="020B0604020202020204" pitchFamily="34" charset="0"/>
              </a:rPr>
              <a:t>apparatus.</a:t>
            </a:r>
            <a:endParaRPr lang="de-DE" sz="1400" dirty="0">
              <a:latin typeface="Arial" panose="020B0604020202020204" pitchFamily="34" charset="0"/>
              <a:ea typeface="Arial Narrow" charset="0"/>
              <a:cs typeface="Arial" panose="020B0604020202020204" pitchFamily="34" charset="0"/>
            </a:endParaRPr>
          </a:p>
        </p:txBody>
      </p:sp>
      <p:sp>
        <p:nvSpPr>
          <p:cNvPr id="10" name="Textplatzhalter 3"/>
          <p:cNvSpPr>
            <a:spLocks noGrp="1"/>
          </p:cNvSpPr>
          <p:nvPr>
            <p:ph type="body" sz="quarter" idx="13"/>
          </p:nvPr>
        </p:nvSpPr>
        <p:spPr>
          <a:xfrm>
            <a:off x="539552" y="1411337"/>
            <a:ext cx="8217588" cy="505495"/>
          </a:xfrm>
        </p:spPr>
        <p:txBody>
          <a:bodyPr/>
          <a:lstStyle/>
          <a:p>
            <a:r>
              <a:rPr lang="en-AU" dirty="0"/>
              <a:t>Characteristics of energy storage techniques</a:t>
            </a:r>
            <a:endParaRPr lang="de-DE" dirty="0"/>
          </a:p>
        </p:txBody>
      </p:sp>
      <p:pic>
        <p:nvPicPr>
          <p:cNvPr id="11"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12" name="Rectangle 11"/>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6807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4804171"/>
            <a:ext cx="9143999" cy="2053828"/>
          </a:xfrm>
          <a:prstGeom prst="rect">
            <a:avLst/>
          </a:prstGeom>
        </p:spPr>
      </p:pic>
      <p:sp>
        <p:nvSpPr>
          <p:cNvPr id="4" name="Textplatzhalter 3"/>
          <p:cNvSpPr>
            <a:spLocks noGrp="1"/>
          </p:cNvSpPr>
          <p:nvPr>
            <p:ph type="body" sz="quarter" idx="13"/>
          </p:nvPr>
        </p:nvSpPr>
        <p:spPr>
          <a:xfrm>
            <a:off x="539552" y="1411337"/>
            <a:ext cx="8217588" cy="505495"/>
          </a:xfrm>
        </p:spPr>
        <p:txBody>
          <a:bodyPr/>
          <a:lstStyle/>
          <a:p>
            <a:r>
              <a:rPr lang="en-AU" dirty="0"/>
              <a:t>Electric </a:t>
            </a:r>
            <a:r>
              <a:rPr lang="en-AU" dirty="0" smtClean="0"/>
              <a:t>Energy</a:t>
            </a:r>
            <a:endParaRPr lang="en-AU" dirty="0"/>
          </a:p>
        </p:txBody>
      </p:sp>
      <p:sp>
        <p:nvSpPr>
          <p:cNvPr id="7" name="Rectangle 6"/>
          <p:cNvSpPr/>
          <p:nvPr/>
        </p:nvSpPr>
        <p:spPr>
          <a:xfrm>
            <a:off x="467544" y="2025516"/>
            <a:ext cx="3914146" cy="3913892"/>
          </a:xfrm>
          <a:prstGeom prst="rect">
            <a:avLst/>
          </a:prstGeom>
        </p:spPr>
        <p:txBody>
          <a:bodyPr wrap="square">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First, electricity is consumed at the same time as it is generated. The proper amount of electricity must always be provided to meet the varying demand. </a:t>
            </a:r>
            <a:endParaRPr lang="en-AU" sz="1400" dirty="0" smtClean="0">
              <a:latin typeface="Arial" panose="020B0604020202020204" pitchFamily="34" charset="0"/>
              <a:cs typeface="Arial" panose="020B0604020202020204" pitchFamily="34" charset="0"/>
            </a:endParaRPr>
          </a:p>
          <a:p>
            <a:pPr>
              <a:lnSpc>
                <a:spcPts val="2200"/>
              </a:lnSpc>
              <a:spcAft>
                <a:spcPts val="600"/>
              </a:spcAft>
            </a:pPr>
            <a:r>
              <a:rPr lang="en-AU" sz="1400" dirty="0">
                <a:latin typeface="Arial" panose="020B0604020202020204" pitchFamily="34" charset="0"/>
                <a:cs typeface="Arial" panose="020B0604020202020204" pitchFamily="34" charset="0"/>
              </a:rPr>
              <a:t>The second characteristic is that the places where electricity is generated are usually located far from the locations where it is </a:t>
            </a:r>
            <a:r>
              <a:rPr lang="en-AU" sz="1400" dirty="0" smtClean="0">
                <a:latin typeface="Arial" panose="020B0604020202020204" pitchFamily="34" charset="0"/>
                <a:cs typeface="Arial" panose="020B0604020202020204" pitchFamily="34" charset="0"/>
              </a:rPr>
              <a:t>consumed. </a:t>
            </a:r>
            <a:r>
              <a:rPr lang="en-AU" sz="1400" dirty="0">
                <a:latin typeface="Arial" panose="020B0604020202020204" pitchFamily="34" charset="0"/>
                <a:cs typeface="Arial" panose="020B0604020202020204" pitchFamily="34" charset="0"/>
              </a:rPr>
              <a:t>Generators and consumers are connected through power grids and form a power system. </a:t>
            </a:r>
          </a:p>
          <a:p>
            <a:pPr>
              <a:lnSpc>
                <a:spcPts val="2200"/>
              </a:lnSpc>
              <a:spcAft>
                <a:spcPts val="600"/>
              </a:spcAft>
            </a:pPr>
            <a:r>
              <a:rPr lang="en-AU" sz="1400" dirty="0">
                <a:latin typeface="Arial" panose="020B0604020202020204" pitchFamily="34" charset="0"/>
                <a:cs typeface="Arial" panose="020B0604020202020204" pitchFamily="34" charset="0"/>
              </a:rPr>
              <a:t>Therefore it is helpful to store energy for later use. </a:t>
            </a:r>
            <a:r>
              <a:rPr lang="en-AU" sz="1400" dirty="0" smtClean="0">
                <a:latin typeface="Arial" panose="020B0604020202020204" pitchFamily="34" charset="0"/>
                <a:cs typeface="Arial" panose="020B0604020202020204" pitchFamily="34" charset="0"/>
              </a:rPr>
              <a:t>Energy </a:t>
            </a:r>
            <a:r>
              <a:rPr lang="en-AU" sz="1400" dirty="0">
                <a:latin typeface="Arial" panose="020B0604020202020204" pitchFamily="34" charset="0"/>
                <a:cs typeface="Arial" panose="020B0604020202020204" pitchFamily="34" charset="0"/>
              </a:rPr>
              <a:t>can be stored by using various technologies: </a:t>
            </a:r>
          </a:p>
        </p:txBody>
      </p:sp>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599" y="2124000"/>
            <a:ext cx="3196401" cy="3663875"/>
          </a:xfrm>
          <a:prstGeom prst="rect">
            <a:avLst/>
          </a:prstGeom>
          <a:ln>
            <a:solidFill>
              <a:schemeClr val="bg1">
                <a:lumMod val="50000"/>
              </a:schemeClr>
            </a:solidFill>
          </a:ln>
        </p:spPr>
      </p:pic>
    </p:spTree>
    <p:extLst>
      <p:ext uri="{BB962C8B-B14F-4D97-AF65-F5344CB8AC3E}">
        <p14:creationId xmlns:p14="http://schemas.microsoft.com/office/powerpoint/2010/main" val="271183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a:blip r:embed="rId2"/>
          <a:stretch>
            <a:fillRect/>
          </a:stretch>
        </p:blipFill>
        <p:spPr>
          <a:xfrm>
            <a:off x="1" y="4804171"/>
            <a:ext cx="9143999" cy="2053828"/>
          </a:xfrm>
          <a:prstGeom prst="rect">
            <a:avLst/>
          </a:prstGeom>
        </p:spPr>
      </p:pic>
      <p:cxnSp>
        <p:nvCxnSpPr>
          <p:cNvPr id="94" name="Straight Connector 93"/>
          <p:cNvCxnSpPr/>
          <p:nvPr/>
        </p:nvCxnSpPr>
        <p:spPr>
          <a:xfrm>
            <a:off x="4437001" y="3148745"/>
            <a:ext cx="0" cy="1054255"/>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311300" y="3159000"/>
            <a:ext cx="0" cy="2250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038279" y="3126404"/>
            <a:ext cx="50627" cy="1044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Rectangle 78"/>
          <p:cNvSpPr/>
          <p:nvPr/>
        </p:nvSpPr>
        <p:spPr>
          <a:xfrm>
            <a:off x="6503428" y="3159000"/>
            <a:ext cx="50272" cy="46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7" name="Straight Connector 76"/>
          <p:cNvCxnSpPr/>
          <p:nvPr/>
        </p:nvCxnSpPr>
        <p:spPr>
          <a:xfrm>
            <a:off x="4235005" y="3136955"/>
            <a:ext cx="0" cy="1529199"/>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609573" y="322967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949766" y="4491012"/>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2659267" y="325996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659267" y="384069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586611" y="381040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532332" y="2203886"/>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693533" y="2203886"/>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66667" y="2143019"/>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860173" y="2257127"/>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868515" y="2203886"/>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75216" y="2203886"/>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75820" y="2259000"/>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85868" y="2257127"/>
            <a:ext cx="0" cy="496873"/>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713078" y="2179111"/>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platzhalter 3"/>
          <p:cNvSpPr>
            <a:spLocks noGrp="1"/>
          </p:cNvSpPr>
          <p:nvPr>
            <p:ph type="body" sz="quarter" idx="13"/>
          </p:nvPr>
        </p:nvSpPr>
        <p:spPr>
          <a:xfrm>
            <a:off x="539552" y="1184956"/>
            <a:ext cx="8217588" cy="505495"/>
          </a:xfrm>
        </p:spPr>
        <p:txBody>
          <a:bodyPr/>
          <a:lstStyle/>
          <a:p>
            <a:pPr algn="ctr"/>
            <a:r>
              <a:rPr lang="en-AU" dirty="0" smtClean="0"/>
              <a:t>energy </a:t>
            </a:r>
            <a:r>
              <a:rPr lang="en-AU" dirty="0"/>
              <a:t>storage </a:t>
            </a:r>
            <a:r>
              <a:rPr lang="en-AU" dirty="0" smtClean="0"/>
              <a:t>technologies</a:t>
            </a:r>
            <a:endParaRPr lang="de-DE" dirty="0"/>
          </a:p>
        </p:txBody>
      </p:sp>
      <p:pic>
        <p:nvPicPr>
          <p:cNvPr id="12"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13" name="Rectangle 12"/>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1068936" y="4519114"/>
            <a:ext cx="1126800"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smtClean="0">
                <a:latin typeface="Arial" panose="020B0604020202020204" pitchFamily="34" charset="0"/>
                <a:cs typeface="Arial" panose="020B0604020202020204" pitchFamily="34" charset="0"/>
              </a:rPr>
              <a:t>Flywheels</a:t>
            </a:r>
            <a:endParaRPr lang="en-AU" sz="900" b="1" dirty="0">
              <a:latin typeface="Arial" panose="020B0604020202020204" pitchFamily="34" charset="0"/>
              <a:cs typeface="Arial" panose="020B0604020202020204" pitchFamily="34" charset="0"/>
            </a:endParaRPr>
          </a:p>
        </p:txBody>
      </p:sp>
      <p:sp>
        <p:nvSpPr>
          <p:cNvPr id="29" name="Rectangle 28"/>
          <p:cNvSpPr/>
          <p:nvPr/>
        </p:nvSpPr>
        <p:spPr>
          <a:xfrm>
            <a:off x="268637" y="1761880"/>
            <a:ext cx="1926259" cy="523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rPr>
              <a:t>Mechanical Energy</a:t>
            </a:r>
          </a:p>
          <a:p>
            <a:pPr algn="ctr"/>
            <a:r>
              <a:rPr lang="de-DE" sz="1200" b="1" dirty="0">
                <a:solidFill>
                  <a:schemeClr val="bg1"/>
                </a:solidFill>
              </a:rPr>
              <a:t>Storage</a:t>
            </a:r>
          </a:p>
        </p:txBody>
      </p:sp>
      <p:sp>
        <p:nvSpPr>
          <p:cNvPr id="30" name="Rectangle 29"/>
          <p:cNvSpPr/>
          <p:nvPr/>
        </p:nvSpPr>
        <p:spPr>
          <a:xfrm>
            <a:off x="1258454" y="2521740"/>
            <a:ext cx="937546" cy="6359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bg1"/>
                </a:solidFill>
                <a:latin typeface="Arial" panose="020B0604020202020204" pitchFamily="34" charset="0"/>
                <a:cs typeface="Arial" panose="020B0604020202020204" pitchFamily="34" charset="0"/>
              </a:rPr>
              <a:t>Kinetic </a:t>
            </a:r>
          </a:p>
          <a:p>
            <a:pPr algn="ctr"/>
            <a:r>
              <a:rPr lang="de-DE" sz="800" b="1" dirty="0">
                <a:solidFill>
                  <a:schemeClr val="bg1"/>
                </a:solidFill>
                <a:latin typeface="Arial" panose="020B0604020202020204" pitchFamily="34" charset="0"/>
                <a:cs typeface="Arial" panose="020B0604020202020204" pitchFamily="34" charset="0"/>
              </a:rPr>
              <a:t>Energy</a:t>
            </a:r>
          </a:p>
          <a:p>
            <a:pPr algn="ctr"/>
            <a:r>
              <a:rPr lang="de-DE" sz="800" b="1" dirty="0">
                <a:solidFill>
                  <a:schemeClr val="bg1"/>
                </a:solidFill>
                <a:latin typeface="Arial" panose="020B0604020202020204" pitchFamily="34" charset="0"/>
                <a:cs typeface="Arial" panose="020B0604020202020204" pitchFamily="34" charset="0"/>
              </a:rPr>
              <a:t>Storage</a:t>
            </a:r>
          </a:p>
        </p:txBody>
      </p:sp>
      <p:sp>
        <p:nvSpPr>
          <p:cNvPr id="31" name="Rectangle 30"/>
          <p:cNvSpPr/>
          <p:nvPr/>
        </p:nvSpPr>
        <p:spPr>
          <a:xfrm>
            <a:off x="228146" y="2525191"/>
            <a:ext cx="915444" cy="6359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bg1"/>
                </a:solidFill>
                <a:latin typeface="Arial" panose="020B0604020202020204" pitchFamily="34" charset="0"/>
                <a:cs typeface="Arial" panose="020B0604020202020204" pitchFamily="34" charset="0"/>
              </a:rPr>
              <a:t>Potential </a:t>
            </a:r>
            <a:endParaRPr lang="de-DE" sz="1000" b="1" dirty="0">
              <a:solidFill>
                <a:schemeClr val="bg1"/>
              </a:solidFill>
              <a:latin typeface="Arial" panose="020B0604020202020204" pitchFamily="34" charset="0"/>
              <a:cs typeface="Arial" panose="020B0604020202020204" pitchFamily="34" charset="0"/>
            </a:endParaRPr>
          </a:p>
          <a:p>
            <a:pPr algn="ctr"/>
            <a:r>
              <a:rPr lang="de-DE" sz="1000" b="1" dirty="0">
                <a:solidFill>
                  <a:schemeClr val="bg1"/>
                </a:solidFill>
                <a:latin typeface="Arial" panose="020B0604020202020204" pitchFamily="34" charset="0"/>
                <a:cs typeface="Arial" panose="020B0604020202020204" pitchFamily="34" charset="0"/>
              </a:rPr>
              <a:t>Energy</a:t>
            </a:r>
          </a:p>
          <a:p>
            <a:pPr algn="ctr"/>
            <a:r>
              <a:rPr lang="de-DE" sz="1000" b="1" dirty="0">
                <a:solidFill>
                  <a:schemeClr val="bg1"/>
                </a:solidFill>
                <a:latin typeface="Arial" panose="020B0604020202020204" pitchFamily="34" charset="0"/>
                <a:cs typeface="Arial" panose="020B0604020202020204" pitchFamily="34" charset="0"/>
              </a:rPr>
              <a:t>Storage</a:t>
            </a:r>
          </a:p>
        </p:txBody>
      </p:sp>
      <p:sp>
        <p:nvSpPr>
          <p:cNvPr id="33" name="Rectangle 32"/>
          <p:cNvSpPr/>
          <p:nvPr/>
        </p:nvSpPr>
        <p:spPr>
          <a:xfrm>
            <a:off x="2310170" y="2521741"/>
            <a:ext cx="917106" cy="661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bg1"/>
                </a:solidFill>
              </a:rPr>
              <a:t>Electrostatic </a:t>
            </a:r>
          </a:p>
          <a:p>
            <a:pPr algn="ctr"/>
            <a:r>
              <a:rPr lang="de-DE" sz="900" b="1" dirty="0">
                <a:solidFill>
                  <a:schemeClr val="bg1"/>
                </a:solidFill>
              </a:rPr>
              <a:t>Energy</a:t>
            </a:r>
          </a:p>
          <a:p>
            <a:pPr algn="ctr"/>
            <a:r>
              <a:rPr lang="de-DE" sz="900" b="1" dirty="0" smtClean="0">
                <a:solidFill>
                  <a:schemeClr val="bg1"/>
                </a:solidFill>
              </a:rPr>
              <a:t>Storage</a:t>
            </a:r>
            <a:endParaRPr lang="en-AU" sz="1000" b="1" dirty="0">
              <a:latin typeface="Arial" panose="020B0604020202020204" pitchFamily="34" charset="0"/>
              <a:cs typeface="Arial" panose="020B0604020202020204" pitchFamily="34" charset="0"/>
            </a:endParaRPr>
          </a:p>
        </p:txBody>
      </p:sp>
      <p:sp>
        <p:nvSpPr>
          <p:cNvPr id="35" name="Rectangle 34"/>
          <p:cNvSpPr/>
          <p:nvPr/>
        </p:nvSpPr>
        <p:spPr>
          <a:xfrm>
            <a:off x="2320805" y="1761880"/>
            <a:ext cx="1926259" cy="523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bg1"/>
                </a:solidFill>
              </a:rPr>
              <a:t>Electrical </a:t>
            </a:r>
            <a:r>
              <a:rPr lang="de-DE" sz="1200" b="1" dirty="0">
                <a:solidFill>
                  <a:schemeClr val="bg1"/>
                </a:solidFill>
              </a:rPr>
              <a:t>Energy</a:t>
            </a:r>
          </a:p>
          <a:p>
            <a:pPr algn="ctr"/>
            <a:r>
              <a:rPr lang="de-DE" sz="1200" b="1" dirty="0">
                <a:solidFill>
                  <a:schemeClr val="bg1"/>
                </a:solidFill>
              </a:rPr>
              <a:t>Storage</a:t>
            </a:r>
          </a:p>
        </p:txBody>
      </p:sp>
      <p:sp>
        <p:nvSpPr>
          <p:cNvPr id="36" name="Rectangle 35"/>
          <p:cNvSpPr/>
          <p:nvPr/>
        </p:nvSpPr>
        <p:spPr>
          <a:xfrm>
            <a:off x="523630" y="3354318"/>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bg1"/>
                </a:solidFill>
              </a:rPr>
              <a:t>Compressed</a:t>
            </a:r>
          </a:p>
          <a:p>
            <a:pPr algn="ctr"/>
            <a:r>
              <a:rPr lang="de-DE" sz="900" b="1" dirty="0">
                <a:solidFill>
                  <a:schemeClr val="bg1"/>
                </a:solidFill>
              </a:rPr>
              <a:t>Air</a:t>
            </a:r>
          </a:p>
        </p:txBody>
      </p:sp>
      <p:sp>
        <p:nvSpPr>
          <p:cNvPr id="37" name="Rectangle 36"/>
          <p:cNvSpPr/>
          <p:nvPr/>
        </p:nvSpPr>
        <p:spPr>
          <a:xfrm>
            <a:off x="535082" y="3935043"/>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latin typeface="Arial" panose="020B0604020202020204" pitchFamily="34" charset="0"/>
                <a:cs typeface="Arial" panose="020B0604020202020204" pitchFamily="34" charset="0"/>
              </a:rPr>
              <a:t>Pumped </a:t>
            </a:r>
          </a:p>
          <a:p>
            <a:pPr algn="ctr"/>
            <a:r>
              <a:rPr lang="de-DE" sz="900" b="1" dirty="0" smtClean="0">
                <a:solidFill>
                  <a:schemeClr val="bg1"/>
                </a:solidFill>
                <a:latin typeface="Arial" panose="020B0604020202020204" pitchFamily="34" charset="0"/>
                <a:cs typeface="Arial" panose="020B0604020202020204" pitchFamily="34" charset="0"/>
              </a:rPr>
              <a:t>Hydro</a:t>
            </a:r>
            <a:endParaRPr lang="de-DE" sz="900" b="1" dirty="0">
              <a:solidFill>
                <a:schemeClr val="bg1"/>
              </a:solidFill>
              <a:latin typeface="Arial" panose="020B0604020202020204" pitchFamily="34" charset="0"/>
              <a:cs typeface="Arial" panose="020B0604020202020204" pitchFamily="34" charset="0"/>
            </a:endParaRPr>
          </a:p>
        </p:txBody>
      </p:sp>
      <p:sp>
        <p:nvSpPr>
          <p:cNvPr id="38" name="Rectangle 37"/>
          <p:cNvSpPr/>
          <p:nvPr/>
        </p:nvSpPr>
        <p:spPr>
          <a:xfrm>
            <a:off x="3287836" y="2521741"/>
            <a:ext cx="974760" cy="659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Magnet/current </a:t>
            </a:r>
            <a:endParaRPr lang="de-DE" sz="800" b="1" dirty="0">
              <a:solidFill>
                <a:schemeClr val="bg1"/>
              </a:solidFill>
            </a:endParaRPr>
          </a:p>
          <a:p>
            <a:pPr algn="ctr"/>
            <a:r>
              <a:rPr lang="de-DE" sz="800" b="1" dirty="0">
                <a:solidFill>
                  <a:schemeClr val="bg1"/>
                </a:solidFill>
              </a:rPr>
              <a:t>Energy</a:t>
            </a:r>
          </a:p>
          <a:p>
            <a:pPr algn="ctr"/>
            <a:r>
              <a:rPr lang="de-DE" sz="800" b="1" dirty="0" smtClean="0">
                <a:solidFill>
                  <a:schemeClr val="bg1"/>
                </a:solidFill>
              </a:rPr>
              <a:t>Storage</a:t>
            </a:r>
            <a:endParaRPr lang="en-AU" sz="900" b="1" dirty="0">
              <a:latin typeface="Arial" panose="020B0604020202020204" pitchFamily="34" charset="0"/>
              <a:cs typeface="Arial" panose="020B0604020202020204" pitchFamily="34" charset="0"/>
            </a:endParaRPr>
          </a:p>
        </p:txBody>
      </p:sp>
      <p:sp>
        <p:nvSpPr>
          <p:cNvPr id="40" name="Rectangle 39"/>
          <p:cNvSpPr/>
          <p:nvPr/>
        </p:nvSpPr>
        <p:spPr>
          <a:xfrm>
            <a:off x="4412875" y="1761880"/>
            <a:ext cx="1926259" cy="523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bg1"/>
                </a:solidFill>
              </a:rPr>
              <a:t>Thermal </a:t>
            </a:r>
            <a:r>
              <a:rPr lang="de-DE" sz="1200" b="1" dirty="0">
                <a:solidFill>
                  <a:schemeClr val="bg1"/>
                </a:solidFill>
              </a:rPr>
              <a:t>Energy</a:t>
            </a:r>
          </a:p>
          <a:p>
            <a:pPr algn="ctr"/>
            <a:r>
              <a:rPr lang="de-DE" sz="1200" b="1" dirty="0">
                <a:solidFill>
                  <a:schemeClr val="bg1"/>
                </a:solidFill>
              </a:rPr>
              <a:t>Storage</a:t>
            </a:r>
          </a:p>
        </p:txBody>
      </p:sp>
      <p:sp>
        <p:nvSpPr>
          <p:cNvPr id="41" name="Rectangle 40"/>
          <p:cNvSpPr/>
          <p:nvPr/>
        </p:nvSpPr>
        <p:spPr>
          <a:xfrm>
            <a:off x="6687000" y="1753652"/>
            <a:ext cx="2024335" cy="523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bg1"/>
                </a:solidFill>
              </a:rPr>
              <a:t>Chemical </a:t>
            </a:r>
            <a:r>
              <a:rPr lang="de-DE" sz="1200" b="1" dirty="0">
                <a:solidFill>
                  <a:schemeClr val="bg1"/>
                </a:solidFill>
              </a:rPr>
              <a:t>Energy</a:t>
            </a:r>
          </a:p>
          <a:p>
            <a:pPr algn="ctr"/>
            <a:r>
              <a:rPr lang="de-DE" sz="1200" b="1" dirty="0">
                <a:solidFill>
                  <a:schemeClr val="bg1"/>
                </a:solidFill>
              </a:rPr>
              <a:t>Storage</a:t>
            </a:r>
          </a:p>
        </p:txBody>
      </p:sp>
      <p:sp>
        <p:nvSpPr>
          <p:cNvPr id="50" name="Rectangle 49"/>
          <p:cNvSpPr/>
          <p:nvPr/>
        </p:nvSpPr>
        <p:spPr>
          <a:xfrm>
            <a:off x="4412875" y="2521740"/>
            <a:ext cx="911280" cy="652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Low Temperature </a:t>
            </a:r>
            <a:endParaRPr lang="de-DE" sz="800" b="1" dirty="0">
              <a:solidFill>
                <a:schemeClr val="bg1"/>
              </a:solidFill>
            </a:endParaRPr>
          </a:p>
          <a:p>
            <a:pPr algn="ctr"/>
            <a:r>
              <a:rPr lang="de-DE" sz="800" b="1" dirty="0">
                <a:solidFill>
                  <a:schemeClr val="bg1"/>
                </a:solidFill>
              </a:rPr>
              <a:t>Energy</a:t>
            </a:r>
          </a:p>
          <a:p>
            <a:pPr algn="ctr"/>
            <a:r>
              <a:rPr lang="de-DE" sz="800" b="1" dirty="0" smtClean="0">
                <a:solidFill>
                  <a:schemeClr val="bg1"/>
                </a:solidFill>
              </a:rPr>
              <a:t>Storage</a:t>
            </a:r>
            <a:endParaRPr lang="en-AU" sz="900" b="1" dirty="0">
              <a:latin typeface="Arial" panose="020B0604020202020204" pitchFamily="34" charset="0"/>
              <a:cs typeface="Arial" panose="020B0604020202020204" pitchFamily="34" charset="0"/>
            </a:endParaRPr>
          </a:p>
        </p:txBody>
      </p:sp>
      <p:sp>
        <p:nvSpPr>
          <p:cNvPr id="51" name="Rectangle 50"/>
          <p:cNvSpPr/>
          <p:nvPr/>
        </p:nvSpPr>
        <p:spPr>
          <a:xfrm>
            <a:off x="5381212" y="2525191"/>
            <a:ext cx="957922" cy="6455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High Temperature </a:t>
            </a:r>
            <a:endParaRPr lang="de-DE" sz="800" b="1" dirty="0">
              <a:solidFill>
                <a:schemeClr val="bg1"/>
              </a:solidFill>
            </a:endParaRPr>
          </a:p>
          <a:p>
            <a:pPr algn="ctr"/>
            <a:r>
              <a:rPr lang="de-DE" sz="800" b="1" dirty="0">
                <a:solidFill>
                  <a:schemeClr val="bg1"/>
                </a:solidFill>
              </a:rPr>
              <a:t>Energy</a:t>
            </a:r>
          </a:p>
          <a:p>
            <a:pPr algn="ctr"/>
            <a:r>
              <a:rPr lang="de-DE" sz="800" b="1" dirty="0" smtClean="0">
                <a:solidFill>
                  <a:schemeClr val="bg1"/>
                </a:solidFill>
              </a:rPr>
              <a:t>Storage</a:t>
            </a:r>
            <a:endParaRPr lang="en-AU" sz="900" b="1" dirty="0">
              <a:latin typeface="Arial" panose="020B0604020202020204" pitchFamily="34" charset="0"/>
              <a:cs typeface="Arial" panose="020B0604020202020204" pitchFamily="34" charset="0"/>
            </a:endParaRPr>
          </a:p>
        </p:txBody>
      </p:sp>
      <p:sp>
        <p:nvSpPr>
          <p:cNvPr id="53" name="Rectangle 52"/>
          <p:cNvSpPr/>
          <p:nvPr/>
        </p:nvSpPr>
        <p:spPr>
          <a:xfrm>
            <a:off x="7308370" y="2526906"/>
            <a:ext cx="780536" cy="643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Electro-</a:t>
            </a:r>
            <a:br>
              <a:rPr lang="de-DE" sz="800" b="1" dirty="0" smtClean="0">
                <a:solidFill>
                  <a:schemeClr val="bg1"/>
                </a:solidFill>
              </a:rPr>
            </a:br>
            <a:r>
              <a:rPr lang="de-DE" sz="800" b="1" dirty="0" smtClean="0">
                <a:solidFill>
                  <a:schemeClr val="bg1"/>
                </a:solidFill>
              </a:rPr>
              <a:t>chemical ES</a:t>
            </a:r>
            <a:endParaRPr lang="en-AU" sz="900" b="1" dirty="0">
              <a:latin typeface="Arial" panose="020B0604020202020204" pitchFamily="34" charset="0"/>
              <a:cs typeface="Arial" panose="020B0604020202020204" pitchFamily="34" charset="0"/>
            </a:endParaRPr>
          </a:p>
        </p:txBody>
      </p:sp>
      <p:sp>
        <p:nvSpPr>
          <p:cNvPr id="66" name="Rectangle 65"/>
          <p:cNvSpPr/>
          <p:nvPr/>
        </p:nvSpPr>
        <p:spPr>
          <a:xfrm>
            <a:off x="6503428" y="2526906"/>
            <a:ext cx="717611" cy="643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Chemical ES</a:t>
            </a:r>
            <a:endParaRPr lang="en-AU" sz="900" b="1" dirty="0">
              <a:latin typeface="Arial" panose="020B0604020202020204" pitchFamily="34" charset="0"/>
              <a:cs typeface="Arial" panose="020B0604020202020204" pitchFamily="34" charset="0"/>
            </a:endParaRPr>
          </a:p>
        </p:txBody>
      </p:sp>
      <p:sp>
        <p:nvSpPr>
          <p:cNvPr id="74" name="Rectangle 73"/>
          <p:cNvSpPr/>
          <p:nvPr/>
        </p:nvSpPr>
        <p:spPr>
          <a:xfrm>
            <a:off x="2586240" y="3384608"/>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Capacitors</a:t>
            </a:r>
            <a:endParaRPr lang="de-DE" sz="900" b="1" dirty="0">
              <a:solidFill>
                <a:schemeClr val="bg1"/>
              </a:solidFill>
            </a:endParaRPr>
          </a:p>
        </p:txBody>
      </p:sp>
      <p:sp>
        <p:nvSpPr>
          <p:cNvPr id="75" name="Rectangle 74"/>
          <p:cNvSpPr/>
          <p:nvPr/>
        </p:nvSpPr>
        <p:spPr>
          <a:xfrm>
            <a:off x="2597692" y="3965333"/>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Supercapacitors</a:t>
            </a:r>
            <a:endParaRPr lang="de-DE" sz="900" b="1" dirty="0">
              <a:solidFill>
                <a:schemeClr val="bg1"/>
              </a:solidFill>
            </a:endParaRPr>
          </a:p>
        </p:txBody>
      </p:sp>
      <p:sp>
        <p:nvSpPr>
          <p:cNvPr id="76" name="Rectangle 75"/>
          <p:cNvSpPr/>
          <p:nvPr/>
        </p:nvSpPr>
        <p:spPr>
          <a:xfrm>
            <a:off x="3145966" y="4554000"/>
            <a:ext cx="1117633"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latin typeface="Arial" panose="020B0604020202020204" pitchFamily="34" charset="0"/>
                <a:cs typeface="Arial" panose="020B0604020202020204" pitchFamily="34" charset="0"/>
              </a:rPr>
              <a:t>Superconducting</a:t>
            </a:r>
          </a:p>
          <a:p>
            <a:pPr algn="ctr"/>
            <a:r>
              <a:rPr lang="en-AU" sz="800" b="1" dirty="0" smtClean="0">
                <a:latin typeface="Arial" panose="020B0604020202020204" pitchFamily="34" charset="0"/>
                <a:cs typeface="Arial" panose="020B0604020202020204" pitchFamily="34" charset="0"/>
              </a:rPr>
              <a:t>Magnetic Energy Storage</a:t>
            </a:r>
            <a:endParaRPr lang="en-AU" sz="800" b="1" dirty="0">
              <a:latin typeface="Arial" panose="020B0604020202020204" pitchFamily="34" charset="0"/>
              <a:cs typeface="Arial" panose="020B0604020202020204" pitchFamily="34" charset="0"/>
            </a:endParaRPr>
          </a:p>
        </p:txBody>
      </p:sp>
      <p:cxnSp>
        <p:nvCxnSpPr>
          <p:cNvPr id="90" name="Straight Connector 89"/>
          <p:cNvCxnSpPr/>
          <p:nvPr/>
        </p:nvCxnSpPr>
        <p:spPr>
          <a:xfrm rot="5400000">
            <a:off x="4758812" y="325996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758812" y="384069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4685785" y="3384608"/>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Aquifier LT-ES</a:t>
            </a:r>
            <a:endParaRPr lang="de-DE" sz="900" b="1" dirty="0">
              <a:solidFill>
                <a:schemeClr val="bg1"/>
              </a:solidFill>
            </a:endParaRPr>
          </a:p>
        </p:txBody>
      </p:sp>
      <p:sp>
        <p:nvSpPr>
          <p:cNvPr id="93" name="Rectangle 92"/>
          <p:cNvSpPr/>
          <p:nvPr/>
        </p:nvSpPr>
        <p:spPr>
          <a:xfrm>
            <a:off x="4697237" y="3965333"/>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Cryogenic LT-ES</a:t>
            </a:r>
            <a:endParaRPr lang="de-DE" sz="900" b="1" dirty="0">
              <a:solidFill>
                <a:schemeClr val="bg1"/>
              </a:solidFill>
            </a:endParaRPr>
          </a:p>
        </p:txBody>
      </p:sp>
      <p:sp>
        <p:nvSpPr>
          <p:cNvPr id="96" name="Rectangle 95"/>
          <p:cNvSpPr/>
          <p:nvPr/>
        </p:nvSpPr>
        <p:spPr>
          <a:xfrm>
            <a:off x="4940133" y="4561744"/>
            <a:ext cx="1117633" cy="4190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Sensible Heat Storage</a:t>
            </a:r>
            <a:endParaRPr lang="en-AU" sz="900" b="1" dirty="0">
              <a:latin typeface="Arial" panose="020B0604020202020204" pitchFamily="34" charset="0"/>
              <a:cs typeface="Arial" panose="020B0604020202020204" pitchFamily="34" charset="0"/>
            </a:endParaRPr>
          </a:p>
        </p:txBody>
      </p:sp>
      <p:cxnSp>
        <p:nvCxnSpPr>
          <p:cNvPr id="99" name="Straight Connector 98"/>
          <p:cNvCxnSpPr/>
          <p:nvPr/>
        </p:nvCxnSpPr>
        <p:spPr>
          <a:xfrm rot="5400000">
            <a:off x="5985766" y="504873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940133" y="5146745"/>
            <a:ext cx="1117633" cy="4116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Latent Heat Storage</a:t>
            </a:r>
            <a:endParaRPr lang="en-AU" sz="900" b="1" dirty="0">
              <a:latin typeface="Arial" panose="020B0604020202020204" pitchFamily="34" charset="0"/>
              <a:cs typeface="Arial" panose="020B0604020202020204" pitchFamily="34" charset="0"/>
            </a:endParaRPr>
          </a:p>
        </p:txBody>
      </p:sp>
      <p:cxnSp>
        <p:nvCxnSpPr>
          <p:cNvPr id="103" name="Straight Connector 102"/>
          <p:cNvCxnSpPr/>
          <p:nvPr/>
        </p:nvCxnSpPr>
        <p:spPr>
          <a:xfrm rot="5400000">
            <a:off x="6856645" y="325996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6687000" y="3384608"/>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Batteries</a:t>
            </a:r>
            <a:endParaRPr lang="de-DE" sz="900" b="1" dirty="0">
              <a:solidFill>
                <a:schemeClr val="bg1"/>
              </a:solidFill>
            </a:endParaRPr>
          </a:p>
        </p:txBody>
      </p:sp>
      <p:cxnSp>
        <p:nvCxnSpPr>
          <p:cNvPr id="110" name="Straight Connector 109"/>
          <p:cNvCxnSpPr/>
          <p:nvPr/>
        </p:nvCxnSpPr>
        <p:spPr>
          <a:xfrm rot="5400000">
            <a:off x="7749000" y="381040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6787487" y="3950188"/>
            <a:ext cx="1117633" cy="404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Fuel Cells</a:t>
            </a:r>
            <a:endParaRPr lang="en-AU" sz="900" b="1" dirty="0">
              <a:latin typeface="Arial" panose="020B0604020202020204" pitchFamily="34" charset="0"/>
              <a:cs typeface="Arial" panose="020B0604020202020204" pitchFamily="34" charset="0"/>
            </a:endParaRPr>
          </a:p>
        </p:txBody>
      </p:sp>
      <p:cxnSp>
        <p:nvCxnSpPr>
          <p:cNvPr id="112" name="Straight Connector 111"/>
          <p:cNvCxnSpPr/>
          <p:nvPr/>
        </p:nvCxnSpPr>
        <p:spPr>
          <a:xfrm rot="5400000">
            <a:off x="8506633" y="4397832"/>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495505" y="4554000"/>
            <a:ext cx="1117633" cy="408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Solar</a:t>
            </a:r>
          </a:p>
          <a:p>
            <a:pPr algn="ctr"/>
            <a:r>
              <a:rPr lang="en-AU" sz="900" b="1" dirty="0" smtClean="0">
                <a:latin typeface="Arial" panose="020B0604020202020204" pitchFamily="34" charset="0"/>
                <a:cs typeface="Arial" panose="020B0604020202020204" pitchFamily="34" charset="0"/>
              </a:rPr>
              <a:t>Hydrogen</a:t>
            </a:r>
            <a:endParaRPr lang="en-AU" sz="900" b="1" dirty="0">
              <a:latin typeface="Arial" panose="020B0604020202020204" pitchFamily="34" charset="0"/>
              <a:cs typeface="Arial" panose="020B0604020202020204" pitchFamily="34" charset="0"/>
            </a:endParaRPr>
          </a:p>
        </p:txBody>
      </p:sp>
      <p:cxnSp>
        <p:nvCxnSpPr>
          <p:cNvPr id="114" name="Straight Connector 113"/>
          <p:cNvCxnSpPr/>
          <p:nvPr/>
        </p:nvCxnSpPr>
        <p:spPr>
          <a:xfrm>
            <a:off x="8855537" y="3150000"/>
            <a:ext cx="0" cy="3186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8514000" y="495706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7495504" y="5066832"/>
            <a:ext cx="1117633" cy="40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Solar Metal</a:t>
            </a:r>
            <a:endParaRPr lang="en-AU" sz="900" b="1" dirty="0">
              <a:latin typeface="Arial" panose="020B0604020202020204" pitchFamily="34" charset="0"/>
              <a:cs typeface="Arial" panose="020B0604020202020204" pitchFamily="34" charset="0"/>
            </a:endParaRPr>
          </a:p>
        </p:txBody>
      </p:sp>
      <p:cxnSp>
        <p:nvCxnSpPr>
          <p:cNvPr id="117" name="Straight Connector 116"/>
          <p:cNvCxnSpPr/>
          <p:nvPr/>
        </p:nvCxnSpPr>
        <p:spPr>
          <a:xfrm rot="5400000">
            <a:off x="8505140" y="5458473"/>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7495503" y="5598112"/>
            <a:ext cx="1117633" cy="404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Solar</a:t>
            </a:r>
          </a:p>
          <a:p>
            <a:pPr algn="ctr"/>
            <a:r>
              <a:rPr lang="en-AU" sz="900" b="1" dirty="0" smtClean="0">
                <a:latin typeface="Arial" panose="020B0604020202020204" pitchFamily="34" charset="0"/>
                <a:cs typeface="Arial" panose="020B0604020202020204" pitchFamily="34" charset="0"/>
              </a:rPr>
              <a:t>Ammonia</a:t>
            </a:r>
            <a:endParaRPr lang="en-AU" sz="900" b="1" dirty="0">
              <a:latin typeface="Arial" panose="020B0604020202020204" pitchFamily="34" charset="0"/>
              <a:cs typeface="Arial" panose="020B0604020202020204" pitchFamily="34" charset="0"/>
            </a:endParaRPr>
          </a:p>
        </p:txBody>
      </p:sp>
      <p:cxnSp>
        <p:nvCxnSpPr>
          <p:cNvPr id="119" name="Straight Connector 118"/>
          <p:cNvCxnSpPr/>
          <p:nvPr/>
        </p:nvCxnSpPr>
        <p:spPr>
          <a:xfrm rot="5400000">
            <a:off x="8514000" y="5969251"/>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7495503" y="6108890"/>
            <a:ext cx="1117633" cy="404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Solar Methane</a:t>
            </a:r>
            <a:endParaRPr lang="en-AU" sz="900" b="1" dirty="0">
              <a:latin typeface="Arial" panose="020B0604020202020204" pitchFamily="34" charset="0"/>
              <a:cs typeface="Arial" panose="020B0604020202020204" pitchFamily="34" charset="0"/>
            </a:endParaRPr>
          </a:p>
        </p:txBody>
      </p:sp>
      <p:sp>
        <p:nvSpPr>
          <p:cNvPr id="2" name="Rectangle 1"/>
          <p:cNvSpPr/>
          <p:nvPr/>
        </p:nvSpPr>
        <p:spPr>
          <a:xfrm>
            <a:off x="2142000" y="3159000"/>
            <a:ext cx="54000" cy="136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p:cNvSpPr/>
          <p:nvPr/>
        </p:nvSpPr>
        <p:spPr>
          <a:xfrm>
            <a:off x="2310169" y="3173886"/>
            <a:ext cx="54000" cy="10368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p:cNvSpPr/>
          <p:nvPr/>
        </p:nvSpPr>
        <p:spPr>
          <a:xfrm>
            <a:off x="228146" y="3154871"/>
            <a:ext cx="54000" cy="1026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p:cNvSpPr/>
          <p:nvPr/>
        </p:nvSpPr>
        <p:spPr>
          <a:xfrm>
            <a:off x="8172665" y="2526906"/>
            <a:ext cx="719335" cy="643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Thermal ES</a:t>
            </a:r>
            <a:endParaRPr lang="en-AU"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13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4576" y="925788"/>
            <a:ext cx="2716951" cy="2593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a:picLocks noChangeAspect="1"/>
          </p:cNvPicPr>
          <p:nvPr/>
        </p:nvPicPr>
        <p:blipFill>
          <a:blip r:embed="rId3"/>
          <a:stretch>
            <a:fillRect/>
          </a:stretch>
        </p:blipFill>
        <p:spPr>
          <a:xfrm>
            <a:off x="1" y="4804171"/>
            <a:ext cx="9143999" cy="2053828"/>
          </a:xfrm>
          <a:prstGeom prst="rect">
            <a:avLst/>
          </a:prstGeom>
        </p:spPr>
      </p:pic>
      <p:sp>
        <p:nvSpPr>
          <p:cNvPr id="7" name="Rectangle 6"/>
          <p:cNvSpPr/>
          <p:nvPr/>
        </p:nvSpPr>
        <p:spPr>
          <a:xfrm>
            <a:off x="438912" y="3755382"/>
            <a:ext cx="4043088" cy="2913618"/>
          </a:xfrm>
          <a:prstGeom prst="rect">
            <a:avLst/>
          </a:prstGeom>
        </p:spPr>
        <p:txBody>
          <a:bodyPr wrap="square">
            <a:spAutoFit/>
          </a:bodyPr>
          <a:lstStyle/>
          <a:p>
            <a:pPr>
              <a:lnSpc>
                <a:spcPts val="2200"/>
              </a:lnSpc>
              <a:spcAft>
                <a:spcPts val="600"/>
              </a:spcAft>
            </a:pPr>
            <a:r>
              <a:rPr lang="en-AU" sz="1300" dirty="0" smtClean="0">
                <a:latin typeface="Arial" panose="020B0604020202020204" pitchFamily="34" charset="0"/>
                <a:cs typeface="Arial" panose="020B0604020202020204" pitchFamily="34" charset="0"/>
              </a:rPr>
              <a:t>The </a:t>
            </a:r>
            <a:r>
              <a:rPr lang="en-AU" sz="1300" dirty="0">
                <a:latin typeface="Arial" panose="020B0604020202020204" pitchFamily="34" charset="0"/>
                <a:cs typeface="Arial" panose="020B0604020202020204" pitchFamily="34" charset="0"/>
              </a:rPr>
              <a:t>Bath County Pumped Storage Station is a pumped storage hydroelectric power plant, which is described as the “largest battery in the world”, with a generation capacity of 3,003 MW[3] The station is located in the northern corner of Bath County, Virginia, on the southeast side of the Eastern Continental Divide, which forms this section of the border between Virginia and West Virginia. The station consists of two reservoirs separated by about 1,260 feet (380 m) in elevation. </a:t>
            </a:r>
          </a:p>
        </p:txBody>
      </p:sp>
      <p:sp>
        <p:nvSpPr>
          <p:cNvPr id="2" name="TextBox 1"/>
          <p:cNvSpPr txBox="1"/>
          <p:nvPr/>
        </p:nvSpPr>
        <p:spPr>
          <a:xfrm>
            <a:off x="4707000" y="3755382"/>
            <a:ext cx="4005000" cy="2631490"/>
          </a:xfrm>
          <a:prstGeom prst="rect">
            <a:avLst/>
          </a:prstGeom>
          <a:noFill/>
        </p:spPr>
        <p:txBody>
          <a:bodyPr wrap="square" rtlCol="0">
            <a:spAutoFit/>
          </a:bodyPr>
          <a:lstStyle/>
          <a:p>
            <a:pPr algn="just">
              <a:lnSpc>
                <a:spcPts val="2200"/>
              </a:lnSpc>
            </a:pPr>
            <a:r>
              <a:rPr lang="en-AU" sz="1300" dirty="0">
                <a:latin typeface="Arial" panose="020B0604020202020204" pitchFamily="34" charset="0"/>
                <a:cs typeface="Arial" panose="020B0604020202020204" pitchFamily="34" charset="0"/>
              </a:rPr>
              <a:t>It is the largest pumped-storage power station in the </a:t>
            </a:r>
            <a:r>
              <a:rPr lang="en-AU" sz="1300" dirty="0" smtClean="0">
                <a:latin typeface="Arial" panose="020B0604020202020204" pitchFamily="34" charset="0"/>
                <a:cs typeface="Arial" panose="020B0604020202020204" pitchFamily="34" charset="0"/>
              </a:rPr>
              <a:t>world. Construction </a:t>
            </a:r>
            <a:r>
              <a:rPr lang="en-AU" sz="1300" dirty="0">
                <a:latin typeface="Arial" panose="020B0604020202020204" pitchFamily="34" charset="0"/>
                <a:cs typeface="Arial" panose="020B0604020202020204" pitchFamily="34" charset="0"/>
              </a:rPr>
              <a:t>on the power station, with an original capacity of 2,100 megawatts (2,800,000 </a:t>
            </a:r>
            <a:r>
              <a:rPr lang="en-AU" sz="1300" dirty="0" err="1">
                <a:latin typeface="Arial" panose="020B0604020202020204" pitchFamily="34" charset="0"/>
                <a:cs typeface="Arial" panose="020B0604020202020204" pitchFamily="34" charset="0"/>
              </a:rPr>
              <a:t>hp</a:t>
            </a:r>
            <a:r>
              <a:rPr lang="en-AU" sz="1300" dirty="0">
                <a:latin typeface="Arial" panose="020B0604020202020204" pitchFamily="34" charset="0"/>
                <a:cs typeface="Arial" panose="020B0604020202020204" pitchFamily="34" charset="0"/>
              </a:rPr>
              <a:t>), began in March 1977 and was completed in December 1985 at a cost of $1.6 billion, </a:t>
            </a:r>
            <a:r>
              <a:rPr lang="en-AU" sz="1300" dirty="0" err="1">
                <a:latin typeface="Arial" panose="020B0604020202020204" pitchFamily="34" charset="0"/>
                <a:cs typeface="Arial" panose="020B0604020202020204" pitchFamily="34" charset="0"/>
              </a:rPr>
              <a:t>Voith</a:t>
            </a:r>
            <a:r>
              <a:rPr lang="en-AU" sz="1300" dirty="0">
                <a:latin typeface="Arial" panose="020B0604020202020204" pitchFamily="34" charset="0"/>
                <a:cs typeface="Arial" panose="020B0604020202020204" pitchFamily="34" charset="0"/>
              </a:rPr>
              <a:t>-Siemens upgraded the six turbines between 2004 and 2009, increasing power generation to 500.5 MW and pumping power to 480 megawatts (640,000 </a:t>
            </a:r>
            <a:r>
              <a:rPr lang="en-AU" sz="1300" dirty="0" err="1">
                <a:latin typeface="Arial" panose="020B0604020202020204" pitchFamily="34" charset="0"/>
                <a:cs typeface="Arial" panose="020B0604020202020204" pitchFamily="34" charset="0"/>
              </a:rPr>
              <a:t>hp</a:t>
            </a:r>
            <a:r>
              <a:rPr lang="en-AU" sz="1300" dirty="0">
                <a:latin typeface="Arial" panose="020B0604020202020204" pitchFamily="34" charset="0"/>
                <a:cs typeface="Arial" panose="020B0604020202020204" pitchFamily="34" charset="0"/>
              </a:rPr>
              <a:t>) for each turbine.</a:t>
            </a:r>
          </a:p>
        </p:txBody>
      </p:sp>
      <p:sp>
        <p:nvSpPr>
          <p:cNvPr id="10" name="Textplatzhalter 3"/>
          <p:cNvSpPr>
            <a:spLocks noGrp="1"/>
          </p:cNvSpPr>
          <p:nvPr>
            <p:ph type="body" sz="quarter" idx="13"/>
          </p:nvPr>
        </p:nvSpPr>
        <p:spPr>
          <a:xfrm>
            <a:off x="546320" y="369000"/>
            <a:ext cx="7990458" cy="359767"/>
          </a:xfrm>
        </p:spPr>
        <p:txBody>
          <a:bodyPr/>
          <a:lstStyle/>
          <a:p>
            <a:r>
              <a:rPr lang="en-AU" dirty="0"/>
              <a:t>Mechanical </a:t>
            </a:r>
            <a:r>
              <a:rPr lang="en-AU" dirty="0" smtClean="0"/>
              <a:t>Energy</a:t>
            </a:r>
            <a:endParaRPr lang="en-AU" dirty="0"/>
          </a:p>
        </p:txBody>
      </p:sp>
      <p:pic>
        <p:nvPicPr>
          <p:cNvPr id="8" name="Picture 7"/>
          <p:cNvPicPr>
            <a:picLocks noChangeAspect="1"/>
          </p:cNvPicPr>
          <p:nvPr/>
        </p:nvPicPr>
        <p:blipFill>
          <a:blip r:embed="rId4"/>
          <a:stretch>
            <a:fillRect/>
          </a:stretch>
        </p:blipFill>
        <p:spPr>
          <a:xfrm>
            <a:off x="3241527" y="925788"/>
            <a:ext cx="5380473" cy="2593212"/>
          </a:xfrm>
          <a:prstGeom prst="rect">
            <a:avLst/>
          </a:prstGeom>
          <a:ln>
            <a:noFill/>
          </a:ln>
        </p:spPr>
      </p:pic>
      <p:sp>
        <p:nvSpPr>
          <p:cNvPr id="9" name="Rectangle 8"/>
          <p:cNvSpPr/>
          <p:nvPr/>
        </p:nvSpPr>
        <p:spPr>
          <a:xfrm>
            <a:off x="657000" y="1206731"/>
            <a:ext cx="2539527" cy="2031325"/>
          </a:xfrm>
          <a:prstGeom prst="rect">
            <a:avLst/>
          </a:prstGeom>
        </p:spPr>
        <p:txBody>
          <a:bodyPr wrap="square">
            <a:spAutoFit/>
          </a:bodyPr>
          <a:lstStyle/>
          <a:p>
            <a:r>
              <a:rPr lang="en-US" sz="1400" b="1" dirty="0" smtClean="0">
                <a:solidFill>
                  <a:srgbClr val="262626"/>
                </a:solidFill>
                <a:latin typeface="Arial" panose="020B0604020202020204" pitchFamily="34" charset="0"/>
                <a:cs typeface="Arial" panose="020B0604020202020204" pitchFamily="34" charset="0"/>
              </a:rPr>
              <a:t>Technology Type</a:t>
            </a:r>
            <a:endParaRPr lang="en-US" sz="1400" b="0" dirty="0" smtClean="0">
              <a:solidFill>
                <a:srgbClr val="262626"/>
              </a:solidFill>
              <a:latin typeface="Arial" panose="020B0604020202020204" pitchFamily="34" charset="0"/>
              <a:cs typeface="Arial" panose="020B0604020202020204" pitchFamily="34" charset="0"/>
            </a:endParaRPr>
          </a:p>
          <a:p>
            <a:r>
              <a:rPr lang="en-US" sz="1400" b="0" dirty="0" smtClean="0">
                <a:solidFill>
                  <a:srgbClr val="262626"/>
                </a:solidFill>
                <a:latin typeface="Arial" panose="020B0604020202020204" pitchFamily="34" charset="0"/>
                <a:cs typeface="Arial" panose="020B0604020202020204" pitchFamily="34" charset="0"/>
              </a:rPr>
              <a:t>Open-loop Pumped </a:t>
            </a:r>
            <a:br>
              <a:rPr lang="en-US" sz="1400" b="0" dirty="0" smtClean="0">
                <a:solidFill>
                  <a:srgbClr val="262626"/>
                </a:solidFill>
                <a:latin typeface="Arial" panose="020B0604020202020204" pitchFamily="34" charset="0"/>
                <a:cs typeface="Arial" panose="020B0604020202020204" pitchFamily="34" charset="0"/>
              </a:rPr>
            </a:br>
            <a:r>
              <a:rPr lang="en-US" sz="1400" b="0" dirty="0" smtClean="0">
                <a:solidFill>
                  <a:srgbClr val="262626"/>
                </a:solidFill>
                <a:latin typeface="Arial" panose="020B0604020202020204" pitchFamily="34" charset="0"/>
                <a:cs typeface="Arial" panose="020B0604020202020204" pitchFamily="34" charset="0"/>
              </a:rPr>
              <a:t>Hydro Storage </a:t>
            </a:r>
            <a:r>
              <a:rPr lang="en-US" sz="1400" dirty="0" smtClean="0">
                <a:solidFill>
                  <a:srgbClr val="262626"/>
                </a:solidFill>
                <a:latin typeface="Arial" panose="020B0604020202020204" pitchFamily="34" charset="0"/>
                <a:cs typeface="Arial" panose="020B0604020202020204" pitchFamily="34" charset="0"/>
              </a:rPr>
              <a:t>(Time Shift)</a:t>
            </a:r>
            <a:endParaRPr lang="en-US" sz="1400" b="0" dirty="0" smtClean="0">
              <a:solidFill>
                <a:srgbClr val="262626"/>
              </a:solidFill>
              <a:latin typeface="Arial" panose="020B0604020202020204" pitchFamily="34" charset="0"/>
              <a:cs typeface="Arial" panose="020B0604020202020204" pitchFamily="34" charset="0"/>
            </a:endParaRPr>
          </a:p>
          <a:p>
            <a:endParaRPr lang="en-US" sz="1400" b="0" dirty="0" smtClean="0">
              <a:solidFill>
                <a:srgbClr val="262626"/>
              </a:solidFill>
              <a:latin typeface="Arial" panose="020B0604020202020204" pitchFamily="34" charset="0"/>
              <a:cs typeface="Arial" panose="020B0604020202020204" pitchFamily="34" charset="0"/>
            </a:endParaRPr>
          </a:p>
          <a:p>
            <a:r>
              <a:rPr lang="en-US" sz="1400" b="1" dirty="0" smtClean="0">
                <a:solidFill>
                  <a:srgbClr val="262626"/>
                </a:solidFill>
                <a:latin typeface="Arial" panose="020B0604020202020204" pitchFamily="34" charset="0"/>
                <a:cs typeface="Arial" panose="020B0604020202020204" pitchFamily="34" charset="0"/>
              </a:rPr>
              <a:t>Rated Power in kW</a:t>
            </a:r>
            <a:endParaRPr lang="en-US" sz="1400" b="0" dirty="0" smtClean="0">
              <a:solidFill>
                <a:srgbClr val="262626"/>
              </a:solidFill>
              <a:latin typeface="Arial" panose="020B0604020202020204" pitchFamily="34" charset="0"/>
              <a:cs typeface="Arial" panose="020B0604020202020204" pitchFamily="34" charset="0"/>
            </a:endParaRPr>
          </a:p>
          <a:p>
            <a:r>
              <a:rPr lang="en-US" sz="1400" b="0" dirty="0" smtClean="0">
                <a:solidFill>
                  <a:srgbClr val="262626"/>
                </a:solidFill>
                <a:latin typeface="Arial" panose="020B0604020202020204" pitchFamily="34" charset="0"/>
                <a:cs typeface="Arial" panose="020B0604020202020204" pitchFamily="34" charset="0"/>
              </a:rPr>
              <a:t>3,003,000</a:t>
            </a:r>
          </a:p>
          <a:p>
            <a:endParaRPr lang="en-US" sz="1400" b="0" dirty="0" smtClean="0">
              <a:solidFill>
                <a:srgbClr val="262626"/>
              </a:solidFill>
              <a:latin typeface="Arial" panose="020B0604020202020204" pitchFamily="34" charset="0"/>
              <a:cs typeface="Arial" panose="020B0604020202020204" pitchFamily="34" charset="0"/>
            </a:endParaRPr>
          </a:p>
          <a:p>
            <a:r>
              <a:rPr lang="en-US" sz="1400" b="1" dirty="0" smtClean="0">
                <a:solidFill>
                  <a:srgbClr val="262626"/>
                </a:solidFill>
                <a:latin typeface="Arial" panose="020B0604020202020204" pitchFamily="34" charset="0"/>
                <a:cs typeface="Arial" panose="020B0604020202020204" pitchFamily="34" charset="0"/>
              </a:rPr>
              <a:t>Duration at Rated Power</a:t>
            </a:r>
            <a:endParaRPr lang="en-US" sz="1400" b="0" dirty="0" smtClean="0">
              <a:solidFill>
                <a:srgbClr val="262626"/>
              </a:solidFill>
              <a:latin typeface="Arial" panose="020B0604020202020204" pitchFamily="34" charset="0"/>
              <a:cs typeface="Arial" panose="020B0604020202020204" pitchFamily="34" charset="0"/>
            </a:endParaRPr>
          </a:p>
          <a:p>
            <a:r>
              <a:rPr lang="hr-HR" sz="1400" b="0" dirty="0" smtClean="0">
                <a:solidFill>
                  <a:srgbClr val="262626"/>
                </a:solidFill>
                <a:latin typeface="Arial" panose="020B0604020202020204" pitchFamily="34" charset="0"/>
                <a:cs typeface="Arial" panose="020B0604020202020204" pitchFamily="34" charset="0"/>
              </a:rPr>
              <a:t>10:18.00</a:t>
            </a:r>
            <a:endParaRPr lang="en-US" sz="1400" dirty="0">
              <a:latin typeface="Arial" panose="020B0604020202020204" pitchFamily="34" charset="0"/>
              <a:cs typeface="Arial" panose="020B0604020202020204" pitchFamily="34" charset="0"/>
            </a:endParaRPr>
          </a:p>
        </p:txBody>
      </p:sp>
      <p:sp>
        <p:nvSpPr>
          <p:cNvPr id="14" name="Rectangle 13"/>
          <p:cNvSpPr/>
          <p:nvPr/>
        </p:nvSpPr>
        <p:spPr>
          <a:xfrm>
            <a:off x="0" y="-1215"/>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1634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sp>
        <p:nvSpPr>
          <p:cNvPr id="4" name="Textplatzhalter 3"/>
          <p:cNvSpPr>
            <a:spLocks noGrp="1"/>
          </p:cNvSpPr>
          <p:nvPr>
            <p:ph type="body" sz="quarter" idx="13"/>
          </p:nvPr>
        </p:nvSpPr>
        <p:spPr>
          <a:xfrm>
            <a:off x="539552" y="1411337"/>
            <a:ext cx="8217588" cy="505495"/>
          </a:xfrm>
        </p:spPr>
        <p:txBody>
          <a:bodyPr/>
          <a:lstStyle/>
          <a:p>
            <a:r>
              <a:rPr lang="en-AU" dirty="0"/>
              <a:t>Electrical Energy Storage</a:t>
            </a:r>
          </a:p>
        </p:txBody>
      </p:sp>
      <p:sp>
        <p:nvSpPr>
          <p:cNvPr id="7" name="Rectangle 6"/>
          <p:cNvSpPr/>
          <p:nvPr/>
        </p:nvSpPr>
        <p:spPr>
          <a:xfrm>
            <a:off x="467544" y="2003164"/>
            <a:ext cx="3834456" cy="3990836"/>
          </a:xfrm>
          <a:prstGeom prst="rect">
            <a:avLst/>
          </a:prstGeom>
        </p:spPr>
        <p:txBody>
          <a:bodyPr wrap="square">
            <a:spAutoFit/>
          </a:bodyPr>
          <a:lstStyle/>
          <a:p>
            <a:pPr>
              <a:lnSpc>
                <a:spcPts val="2200"/>
              </a:lnSpc>
              <a:spcAft>
                <a:spcPts val="600"/>
              </a:spcAft>
            </a:pPr>
            <a:r>
              <a:rPr lang="en-AU" b="1" dirty="0" smtClean="0">
                <a:latin typeface="Arial Narrow" charset="0"/>
                <a:ea typeface="Arial Narrow" charset="0"/>
                <a:cs typeface="Arial Narrow" charset="0"/>
              </a:rPr>
              <a:t>Supercapacitors</a:t>
            </a:r>
            <a:endParaRPr lang="en-AU" sz="1600" dirty="0"/>
          </a:p>
          <a:p>
            <a:pPr>
              <a:lnSpc>
                <a:spcPts val="2200"/>
              </a:lnSpc>
              <a:spcAft>
                <a:spcPts val="600"/>
              </a:spcAft>
            </a:pPr>
            <a:r>
              <a:rPr lang="en-AU" sz="1600" dirty="0" smtClean="0">
                <a:latin typeface="Arial" panose="020B0604020202020204" pitchFamily="34" charset="0"/>
                <a:cs typeface="Arial" panose="020B0604020202020204" pitchFamily="34" charset="0"/>
              </a:rPr>
              <a:t>The </a:t>
            </a:r>
            <a:r>
              <a:rPr lang="en-AU" sz="1600" dirty="0">
                <a:latin typeface="Arial" panose="020B0604020202020204" pitchFamily="34" charset="0"/>
                <a:cs typeface="Arial" panose="020B0604020202020204" pitchFamily="34" charset="0"/>
              </a:rPr>
              <a:t>super caps shining point is C rate (or power). </a:t>
            </a:r>
            <a:r>
              <a:rPr lang="en-AU" sz="1600" dirty="0" smtClean="0">
                <a:latin typeface="Arial" panose="020B0604020202020204" pitchFamily="34" charset="0"/>
                <a:cs typeface="Arial" panose="020B0604020202020204" pitchFamily="34" charset="0"/>
              </a:rPr>
              <a:t>So </a:t>
            </a:r>
            <a:r>
              <a:rPr lang="en-AU" sz="1600" dirty="0">
                <a:latin typeface="Arial" panose="020B0604020202020204" pitchFamily="34" charset="0"/>
                <a:cs typeface="Arial" panose="020B0604020202020204" pitchFamily="34" charset="0"/>
              </a:rPr>
              <a:t>if you hand pick the app where you need a high C rate at low </a:t>
            </a:r>
            <a:r>
              <a:rPr lang="en-AU" sz="1600" dirty="0" err="1">
                <a:latin typeface="Arial" panose="020B0604020202020204" pitchFamily="34" charset="0"/>
                <a:cs typeface="Arial" panose="020B0604020202020204" pitchFamily="34" charset="0"/>
              </a:rPr>
              <a:t>ambients</a:t>
            </a:r>
            <a:r>
              <a:rPr lang="en-AU" sz="1600" dirty="0">
                <a:latin typeface="Arial" panose="020B0604020202020204" pitchFamily="34" charset="0"/>
                <a:cs typeface="Arial" panose="020B0604020202020204" pitchFamily="34" charset="0"/>
              </a:rPr>
              <a:t> it might work to do a Cap/ battery Hybrid.</a:t>
            </a:r>
          </a:p>
          <a:p>
            <a:pPr>
              <a:lnSpc>
                <a:spcPts val="2200"/>
              </a:lnSpc>
              <a:spcAft>
                <a:spcPts val="600"/>
              </a:spcAft>
            </a:pPr>
            <a:r>
              <a:rPr lang="en-AU" sz="1600" dirty="0">
                <a:latin typeface="Arial" panose="020B0604020202020204" pitchFamily="34" charset="0"/>
                <a:cs typeface="Arial" panose="020B0604020202020204" pitchFamily="34" charset="0"/>
              </a:rPr>
              <a:t>They really don’t work in Tesla situation though where they have a huge battery so C rate is not that Critical and cycle life is not critical</a:t>
            </a:r>
            <a:r>
              <a:rPr lang="en-AU" sz="1600" dirty="0" smtClean="0">
                <a:latin typeface="Arial" panose="020B0604020202020204" pitchFamily="34" charset="0"/>
                <a:cs typeface="Arial" panose="020B0604020202020204" pitchFamily="34" charset="0"/>
              </a:rPr>
              <a:t>.</a:t>
            </a:r>
          </a:p>
          <a:p>
            <a:pPr>
              <a:lnSpc>
                <a:spcPts val="2200"/>
              </a:lnSpc>
              <a:spcAft>
                <a:spcPts val="600"/>
              </a:spcAft>
            </a:pPr>
            <a:r>
              <a:rPr lang="en-AU" sz="1600" dirty="0" err="1">
                <a:latin typeface="Arial" panose="020B0604020202020204" pitchFamily="34" charset="0"/>
                <a:cs typeface="Arial" panose="020B0604020202020204" pitchFamily="34" charset="0"/>
              </a:rPr>
              <a:t>Supercaps</a:t>
            </a:r>
            <a:r>
              <a:rPr lang="en-AU" sz="1600" dirty="0">
                <a:latin typeface="Arial" panose="020B0604020202020204" pitchFamily="34" charset="0"/>
                <a:cs typeface="Arial" panose="020B0604020202020204" pitchFamily="34" charset="0"/>
              </a:rPr>
              <a:t> are great for fast discharging AND fast charging. </a:t>
            </a:r>
            <a:r>
              <a:rPr lang="en-AU" sz="1600" dirty="0" err="1">
                <a:latin typeface="Arial" panose="020B0604020202020204" pitchFamily="34" charset="0"/>
                <a:cs typeface="Arial" panose="020B0604020202020204" pitchFamily="34" charset="0"/>
              </a:rPr>
              <a:t>Cyclelife</a:t>
            </a:r>
            <a:r>
              <a:rPr lang="en-AU" sz="1600" dirty="0">
                <a:latin typeface="Arial" panose="020B0604020202020204" pitchFamily="34" charset="0"/>
                <a:cs typeface="Arial" panose="020B0604020202020204" pitchFamily="34" charset="0"/>
              </a:rPr>
              <a:t> is the most important part for storage</a:t>
            </a:r>
            <a:r>
              <a:rPr lang="en-AU" sz="1600" dirty="0" smtClean="0">
                <a:latin typeface="Arial" panose="020B0604020202020204" pitchFamily="34" charset="0"/>
                <a:cs typeface="Arial" panose="020B0604020202020204" pitchFamily="34" charset="0"/>
              </a:rPr>
              <a:t>!</a:t>
            </a:r>
            <a:endParaRPr lang="en-AU" sz="16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4927652" y="4682309"/>
            <a:ext cx="3777790" cy="307777"/>
          </a:xfrm>
          <a:prstGeom prst="rect">
            <a:avLst/>
          </a:prstGeom>
        </p:spPr>
        <p:txBody>
          <a:bodyPr wrap="square">
            <a:spAutoFit/>
          </a:bodyPr>
          <a:lstStyle/>
          <a:p>
            <a:pPr algn="ctr"/>
            <a:r>
              <a:rPr lang="en-US" sz="1400" dirty="0">
                <a:solidFill>
                  <a:schemeClr val="bg1">
                    <a:lumMod val="50000"/>
                  </a:schemeClr>
                </a:solidFill>
                <a:latin typeface="HelveticaNeue" charset="0"/>
              </a:rPr>
              <a:t>Graphene Supercapacitor</a:t>
            </a:r>
          </a:p>
        </p:txBody>
      </p:sp>
      <p:pic>
        <p:nvPicPr>
          <p:cNvPr id="19" name="Picture 18"/>
          <p:cNvPicPr>
            <a:picLocks noChangeAspect="1"/>
          </p:cNvPicPr>
          <p:nvPr/>
        </p:nvPicPr>
        <p:blipFill>
          <a:blip r:embed="rId4"/>
          <a:stretch>
            <a:fillRect/>
          </a:stretch>
        </p:blipFill>
        <p:spPr>
          <a:xfrm>
            <a:off x="4971151" y="2439000"/>
            <a:ext cx="3690792" cy="2243310"/>
          </a:xfrm>
          <a:prstGeom prst="rect">
            <a:avLst/>
          </a:prstGeom>
        </p:spPr>
      </p:pic>
    </p:spTree>
    <p:extLst>
      <p:ext uri="{BB962C8B-B14F-4D97-AF65-F5344CB8AC3E}">
        <p14:creationId xmlns:p14="http://schemas.microsoft.com/office/powerpoint/2010/main" val="74057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 y="4804172"/>
            <a:ext cx="9144001" cy="2053828"/>
          </a:xfrm>
          <a:prstGeom prst="rect">
            <a:avLst/>
          </a:prstGeom>
        </p:spPr>
      </p:pic>
      <p:sp>
        <p:nvSpPr>
          <p:cNvPr id="4" name="Textplatzhalter 3"/>
          <p:cNvSpPr>
            <a:spLocks noGrp="1"/>
          </p:cNvSpPr>
          <p:nvPr>
            <p:ph type="body" sz="quarter" idx="13"/>
          </p:nvPr>
        </p:nvSpPr>
        <p:spPr>
          <a:xfrm>
            <a:off x="539552" y="1411337"/>
            <a:ext cx="8217588" cy="505495"/>
          </a:xfrm>
        </p:spPr>
        <p:txBody>
          <a:bodyPr/>
          <a:lstStyle/>
          <a:p>
            <a:r>
              <a:rPr lang="en-AU" dirty="0" smtClean="0"/>
              <a:t>Electrical Energy Storage</a:t>
            </a:r>
            <a:endParaRPr lang="en-AU" dirty="0"/>
          </a:p>
        </p:txBody>
      </p:sp>
      <p:sp>
        <p:nvSpPr>
          <p:cNvPr id="7" name="Rectangle 6"/>
          <p:cNvSpPr/>
          <p:nvPr/>
        </p:nvSpPr>
        <p:spPr>
          <a:xfrm>
            <a:off x="467544" y="2025516"/>
            <a:ext cx="3834456" cy="3221395"/>
          </a:xfrm>
          <a:prstGeom prst="rect">
            <a:avLst/>
          </a:prstGeom>
        </p:spPr>
        <p:txBody>
          <a:bodyPr wrap="square">
            <a:spAutoFit/>
          </a:bodyPr>
          <a:lstStyle/>
          <a:p>
            <a:pPr>
              <a:lnSpc>
                <a:spcPts val="2200"/>
              </a:lnSpc>
              <a:spcAft>
                <a:spcPts val="600"/>
              </a:spcAft>
            </a:pPr>
            <a:r>
              <a:rPr lang="en-AU" b="1" dirty="0" err="1" smtClean="0">
                <a:latin typeface="Arial Narrow" charset="0"/>
                <a:ea typeface="Arial Narrow" charset="0"/>
                <a:cs typeface="Arial Narrow" charset="0"/>
              </a:rPr>
              <a:t>Ultracapacitors</a:t>
            </a:r>
            <a:endParaRPr lang="en-AU" sz="1600" dirty="0" smtClean="0"/>
          </a:p>
          <a:p>
            <a:pPr>
              <a:lnSpc>
                <a:spcPts val="2200"/>
              </a:lnSpc>
              <a:spcAft>
                <a:spcPts val="600"/>
              </a:spcAft>
            </a:pPr>
            <a:r>
              <a:rPr lang="en-AU" sz="1600" dirty="0" err="1" smtClean="0">
                <a:latin typeface="Arial" panose="020B0604020202020204" pitchFamily="34" charset="0"/>
                <a:cs typeface="Arial" panose="020B0604020202020204" pitchFamily="34" charset="0"/>
              </a:rPr>
              <a:t>Ultracapacitors</a:t>
            </a:r>
            <a:r>
              <a:rPr lang="en-AU" sz="1600" dirty="0" smtClean="0">
                <a:latin typeface="Arial" panose="020B0604020202020204" pitchFamily="34" charset="0"/>
                <a:cs typeface="Arial" panose="020B0604020202020204" pitchFamily="34" charset="0"/>
              </a:rPr>
              <a:t> also last far longer, aren’t as temperature-sensitive (they’ve been used in F1 racing, after all), and don’t lose capacity as they age.</a:t>
            </a:r>
          </a:p>
          <a:p>
            <a:pPr>
              <a:lnSpc>
                <a:spcPts val="2200"/>
              </a:lnSpc>
              <a:spcAft>
                <a:spcPts val="600"/>
              </a:spcAft>
            </a:pPr>
            <a:endParaRPr lang="en-AU" sz="1600" dirty="0" smtClean="0">
              <a:latin typeface="Arial" panose="020B0604020202020204" pitchFamily="34" charset="0"/>
              <a:cs typeface="Arial" panose="020B0604020202020204" pitchFamily="34" charset="0"/>
            </a:endParaRPr>
          </a:p>
          <a:p>
            <a:pPr>
              <a:lnSpc>
                <a:spcPts val="2200"/>
              </a:lnSpc>
              <a:spcAft>
                <a:spcPts val="600"/>
              </a:spcAft>
            </a:pPr>
            <a:r>
              <a:rPr lang="en-US" sz="1600" i="1" dirty="0" smtClean="0">
                <a:solidFill>
                  <a:srgbClr val="1C1C1C"/>
                </a:solidFill>
                <a:latin typeface="Helvetica" charset="0"/>
              </a:rPr>
              <a:t>Mazda </a:t>
            </a:r>
            <a:r>
              <a:rPr lang="en-US" sz="1600" i="1" dirty="0" err="1" smtClean="0">
                <a:solidFill>
                  <a:srgbClr val="1C1C1C"/>
                </a:solidFill>
                <a:latin typeface="Helvetica" charset="0"/>
              </a:rPr>
              <a:t>führ</a:t>
            </a:r>
            <a:r>
              <a:rPr lang="en-US" sz="1600" i="1" dirty="0" smtClean="0">
                <a:solidFill>
                  <a:srgbClr val="1C1C1C"/>
                </a:solidFill>
                <a:latin typeface="Helvetica" charset="0"/>
              </a:rPr>
              <a:t> I-</a:t>
            </a:r>
            <a:r>
              <a:rPr lang="en-US" sz="1600" i="1" dirty="0" err="1" smtClean="0">
                <a:solidFill>
                  <a:srgbClr val="1C1C1C"/>
                </a:solidFill>
                <a:latin typeface="Helvetica" charset="0"/>
              </a:rPr>
              <a:t>Eloop</a:t>
            </a:r>
            <a:r>
              <a:rPr lang="en-US" sz="1600" dirty="0" smtClean="0">
                <a:solidFill>
                  <a:srgbClr val="1C1C1C"/>
                </a:solidFill>
                <a:latin typeface="Helvetica" charset="0"/>
              </a:rPr>
              <a:t>-System </a:t>
            </a:r>
            <a:r>
              <a:rPr lang="en-US" sz="1600" dirty="0" err="1" smtClean="0">
                <a:solidFill>
                  <a:srgbClr val="1C1C1C"/>
                </a:solidFill>
                <a:latin typeface="Helvetica" charset="0"/>
              </a:rPr>
              <a:t>ein</a:t>
            </a:r>
            <a:r>
              <a:rPr lang="en-US" sz="1600" dirty="0" smtClean="0">
                <a:solidFill>
                  <a:srgbClr val="1C1C1C"/>
                </a:solidFill>
                <a:latin typeface="Helvetica" charset="0"/>
              </a:rPr>
              <a:t>, </a:t>
            </a:r>
            <a:r>
              <a:rPr lang="en-US" sz="1600" dirty="0" err="1" smtClean="0">
                <a:solidFill>
                  <a:srgbClr val="1C1C1C"/>
                </a:solidFill>
                <a:latin typeface="Helvetica" charset="0"/>
              </a:rPr>
              <a:t>mit</a:t>
            </a:r>
            <a:r>
              <a:rPr lang="en-US" sz="1600" dirty="0" smtClean="0">
                <a:solidFill>
                  <a:srgbClr val="1C1C1C"/>
                </a:solidFill>
                <a:latin typeface="Helvetica" charset="0"/>
              </a:rPr>
              <a:t> </a:t>
            </a:r>
            <a:r>
              <a:rPr lang="en-US" sz="1600" dirty="0" err="1" smtClean="0">
                <a:solidFill>
                  <a:srgbClr val="1C1C1C"/>
                </a:solidFill>
                <a:latin typeface="Helvetica" charset="0"/>
              </a:rPr>
              <a:t>dem</a:t>
            </a:r>
            <a:r>
              <a:rPr lang="en-US" sz="1600" dirty="0" smtClean="0">
                <a:solidFill>
                  <a:srgbClr val="1C1C1C"/>
                </a:solidFill>
                <a:latin typeface="Helvetica" charset="0"/>
              </a:rPr>
              <a:t> die </a:t>
            </a:r>
            <a:r>
              <a:rPr lang="en-US" sz="1600" dirty="0" err="1" smtClean="0">
                <a:solidFill>
                  <a:srgbClr val="1C1C1C"/>
                </a:solidFill>
                <a:latin typeface="Helvetica" charset="0"/>
              </a:rPr>
              <a:t>beim</a:t>
            </a:r>
            <a:r>
              <a:rPr lang="en-US" sz="1600" dirty="0" smtClean="0">
                <a:solidFill>
                  <a:srgbClr val="1C1C1C"/>
                </a:solidFill>
                <a:latin typeface="Helvetica" charset="0"/>
              </a:rPr>
              <a:t> </a:t>
            </a:r>
            <a:r>
              <a:rPr lang="en-US" sz="1600" dirty="0" err="1" smtClean="0">
                <a:solidFill>
                  <a:srgbClr val="1C1C1C"/>
                </a:solidFill>
                <a:latin typeface="Helvetica" charset="0"/>
              </a:rPr>
              <a:t>Bremsen</a:t>
            </a:r>
            <a:r>
              <a:rPr lang="en-US" sz="1600" dirty="0" smtClean="0">
                <a:solidFill>
                  <a:srgbClr val="1C1C1C"/>
                </a:solidFill>
                <a:latin typeface="Helvetica" charset="0"/>
              </a:rPr>
              <a:t> </a:t>
            </a:r>
            <a:r>
              <a:rPr lang="en-US" sz="1600" dirty="0" err="1" smtClean="0">
                <a:solidFill>
                  <a:srgbClr val="1C1C1C"/>
                </a:solidFill>
                <a:latin typeface="Helvetica" charset="0"/>
              </a:rPr>
              <a:t>entstehende</a:t>
            </a:r>
            <a:r>
              <a:rPr lang="en-US" sz="1600" dirty="0" smtClean="0">
                <a:solidFill>
                  <a:srgbClr val="1C1C1C"/>
                </a:solidFill>
                <a:latin typeface="Helvetica" charset="0"/>
              </a:rPr>
              <a:t> </a:t>
            </a:r>
            <a:r>
              <a:rPr lang="en-US" sz="1600" dirty="0" err="1" smtClean="0">
                <a:solidFill>
                  <a:srgbClr val="1C1C1C"/>
                </a:solidFill>
                <a:latin typeface="Helvetica" charset="0"/>
              </a:rPr>
              <a:t>Energie</a:t>
            </a:r>
            <a:r>
              <a:rPr lang="en-US" sz="1600" dirty="0" smtClean="0">
                <a:solidFill>
                  <a:srgbClr val="1C1C1C"/>
                </a:solidFill>
                <a:latin typeface="Helvetica" charset="0"/>
              </a:rPr>
              <a:t> in </a:t>
            </a:r>
            <a:r>
              <a:rPr lang="en-US" sz="1600" dirty="0" err="1" smtClean="0">
                <a:solidFill>
                  <a:srgbClr val="1C1C1C"/>
                </a:solidFill>
                <a:latin typeface="Helvetica" charset="0"/>
              </a:rPr>
              <a:t>einem</a:t>
            </a:r>
            <a:r>
              <a:rPr lang="en-US" sz="1600" dirty="0" smtClean="0">
                <a:solidFill>
                  <a:srgbClr val="1C1C1C"/>
                </a:solidFill>
                <a:latin typeface="Helvetica" charset="0"/>
              </a:rPr>
              <a:t> </a:t>
            </a:r>
            <a:r>
              <a:rPr lang="en-US" sz="1600" dirty="0" err="1" smtClean="0">
                <a:solidFill>
                  <a:srgbClr val="1C1C1C"/>
                </a:solidFill>
                <a:latin typeface="Helvetica" charset="0"/>
              </a:rPr>
              <a:t>Kondensator</a:t>
            </a:r>
            <a:r>
              <a:rPr lang="en-US" sz="1600" dirty="0" smtClean="0">
                <a:solidFill>
                  <a:srgbClr val="1C1C1C"/>
                </a:solidFill>
                <a:latin typeface="Helvetica" charset="0"/>
              </a:rPr>
              <a:t> </a:t>
            </a:r>
            <a:r>
              <a:rPr lang="en-US" sz="1600" dirty="0" err="1" smtClean="0">
                <a:solidFill>
                  <a:srgbClr val="1C1C1C"/>
                </a:solidFill>
                <a:latin typeface="Helvetica" charset="0"/>
              </a:rPr>
              <a:t>gespeichert</a:t>
            </a:r>
            <a:r>
              <a:rPr lang="en-US" sz="1600" dirty="0" smtClean="0">
                <a:solidFill>
                  <a:srgbClr val="1C1C1C"/>
                </a:solidFill>
                <a:latin typeface="Helvetica" charset="0"/>
              </a:rPr>
              <a:t> </a:t>
            </a:r>
            <a:endParaRPr lang="en-US" sz="1600" dirty="0" smtClean="0"/>
          </a:p>
          <a:p>
            <a:pPr>
              <a:lnSpc>
                <a:spcPts val="2200"/>
              </a:lnSpc>
              <a:spcAft>
                <a:spcPts val="600"/>
              </a:spcAft>
            </a:pPr>
            <a:endParaRPr lang="en-AU" sz="16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a:blip r:embed="rId4"/>
          <a:stretch>
            <a:fillRect/>
          </a:stretch>
        </p:blipFill>
        <p:spPr>
          <a:xfrm>
            <a:off x="4761337" y="2025516"/>
            <a:ext cx="4049486" cy="2282054"/>
          </a:xfrm>
          <a:prstGeom prst="rect">
            <a:avLst/>
          </a:prstGeom>
        </p:spPr>
      </p:pic>
      <p:sp>
        <p:nvSpPr>
          <p:cNvPr id="13" name="Rectangle 12"/>
          <p:cNvSpPr/>
          <p:nvPr/>
        </p:nvSpPr>
        <p:spPr>
          <a:xfrm>
            <a:off x="4819991" y="4329000"/>
            <a:ext cx="3918484" cy="307777"/>
          </a:xfrm>
          <a:prstGeom prst="rect">
            <a:avLst/>
          </a:prstGeom>
        </p:spPr>
        <p:txBody>
          <a:bodyPr wrap="square">
            <a:spAutoFit/>
          </a:bodyPr>
          <a:lstStyle/>
          <a:p>
            <a:pPr algn="ctr"/>
            <a:r>
              <a:rPr lang="en-US" sz="1400" dirty="0">
                <a:solidFill>
                  <a:schemeClr val="bg1">
                    <a:lumMod val="50000"/>
                  </a:schemeClr>
                </a:solidFill>
                <a:latin typeface="HelveticaNeue" charset="0"/>
              </a:rPr>
              <a:t>Maxwell’s entire line of </a:t>
            </a:r>
            <a:r>
              <a:rPr lang="en-US" sz="1400" dirty="0" err="1">
                <a:solidFill>
                  <a:schemeClr val="bg1">
                    <a:lumMod val="50000"/>
                  </a:schemeClr>
                </a:solidFill>
                <a:latin typeface="HelveticaNeue" charset="0"/>
              </a:rPr>
              <a:t>ultracapacitor</a:t>
            </a:r>
            <a:r>
              <a:rPr lang="en-US" sz="1400" dirty="0">
                <a:solidFill>
                  <a:schemeClr val="bg1">
                    <a:lumMod val="50000"/>
                  </a:schemeClr>
                </a:solidFill>
                <a:latin typeface="HelveticaNeue" charset="0"/>
              </a:rPr>
              <a:t> </a:t>
            </a:r>
            <a:r>
              <a:rPr lang="en-US" sz="1400" dirty="0" smtClean="0">
                <a:solidFill>
                  <a:schemeClr val="bg1">
                    <a:lumMod val="50000"/>
                  </a:schemeClr>
                </a:solidFill>
                <a:latin typeface="HelveticaNeue" charset="0"/>
              </a:rPr>
              <a:t>products</a:t>
            </a:r>
            <a:endParaRPr lang="en-US" sz="1400" dirty="0">
              <a:solidFill>
                <a:schemeClr val="bg1">
                  <a:lumMod val="50000"/>
                </a:schemeClr>
              </a:solidFill>
            </a:endParaRPr>
          </a:p>
        </p:txBody>
      </p:sp>
    </p:spTree>
    <p:extLst>
      <p:ext uri="{BB962C8B-B14F-4D97-AF65-F5344CB8AC3E}">
        <p14:creationId xmlns:p14="http://schemas.microsoft.com/office/powerpoint/2010/main" val="368118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1944000"/>
            <a:ext cx="8424456" cy="1015663"/>
          </a:xfrm>
          <a:prstGeom prst="rect">
            <a:avLst/>
          </a:prstGeom>
        </p:spPr>
        <p:txBody>
          <a:bodyPr wrap="square">
            <a:spAutoFit/>
          </a:bodyPr>
          <a:lstStyle/>
          <a:p>
            <a:pPr>
              <a:lnSpc>
                <a:spcPts val="2200"/>
              </a:lnSpc>
              <a:spcAft>
                <a:spcPts val="600"/>
              </a:spcAft>
            </a:pPr>
            <a:r>
              <a:rPr lang="en-AU" b="1" dirty="0">
                <a:latin typeface="Arial Narrow" charset="0"/>
                <a:ea typeface="Arial Narrow" charset="0"/>
                <a:cs typeface="Arial Narrow" charset="0"/>
              </a:rPr>
              <a:t>Cryogenic energy storage</a:t>
            </a:r>
          </a:p>
          <a:p>
            <a:pPr>
              <a:lnSpc>
                <a:spcPts val="2200"/>
              </a:lnSpc>
              <a:spcAft>
                <a:spcPts val="600"/>
              </a:spcAft>
            </a:pPr>
            <a:r>
              <a:rPr lang="en-AU" sz="1400" dirty="0">
                <a:latin typeface="Arial" panose="020B0604020202020204" pitchFamily="34" charset="0"/>
                <a:cs typeface="Arial" panose="020B0604020202020204" pitchFamily="34" charset="0"/>
              </a:rPr>
              <a:t>Cryogenic energy storage (CES) is the use of low temperature (cryogenic) liquids such as liquid air or liquid nitrogen as energy storage</a:t>
            </a:r>
            <a:r>
              <a:rPr lang="en-AU" sz="1400" dirty="0" smtClean="0">
                <a:latin typeface="Arial" panose="020B0604020202020204" pitchFamily="34" charset="0"/>
                <a:cs typeface="Arial" panose="020B0604020202020204" pitchFamily="34" charset="0"/>
              </a:rPr>
              <a:t>.</a:t>
            </a:r>
          </a:p>
        </p:txBody>
      </p:sp>
      <p:pic>
        <p:nvPicPr>
          <p:cNvPr id="12" name="Picture 11"/>
          <p:cNvPicPr>
            <a:picLocks noChangeAspect="1"/>
          </p:cNvPicPr>
          <p:nvPr/>
        </p:nvPicPr>
        <p:blipFill>
          <a:blip r:embed="rId4"/>
          <a:stretch>
            <a:fillRect/>
          </a:stretch>
        </p:blipFill>
        <p:spPr>
          <a:xfrm>
            <a:off x="3725811" y="2954702"/>
            <a:ext cx="5076189" cy="3534298"/>
          </a:xfrm>
          <a:prstGeom prst="rect">
            <a:avLst/>
          </a:prstGeom>
        </p:spPr>
      </p:pic>
      <p:sp>
        <p:nvSpPr>
          <p:cNvPr id="13" name="Rectangle 12"/>
          <p:cNvSpPr/>
          <p:nvPr/>
        </p:nvSpPr>
        <p:spPr>
          <a:xfrm>
            <a:off x="494064" y="3069000"/>
            <a:ext cx="3225745" cy="3631763"/>
          </a:xfrm>
          <a:prstGeom prst="rect">
            <a:avLst/>
          </a:prstGeom>
        </p:spPr>
        <p:txBody>
          <a:bodyPr wrap="square">
            <a:spAutoFit/>
          </a:bodyPr>
          <a:lstStyle/>
          <a:p>
            <a:pPr>
              <a:lnSpc>
                <a:spcPts val="2200"/>
              </a:lnSpc>
              <a:spcAft>
                <a:spcPts val="600"/>
              </a:spcAft>
            </a:pPr>
            <a:r>
              <a:rPr lang="en-AU" sz="1400" b="1" dirty="0" smtClean="0">
                <a:latin typeface="Arial" panose="020B0604020202020204" pitchFamily="34" charset="0"/>
                <a:cs typeface="Arial" panose="020B0604020202020204" pitchFamily="34" charset="0"/>
              </a:rPr>
              <a:t>HISTORY</a:t>
            </a:r>
            <a:endParaRPr lang="en-AU" sz="1400" b="1" dirty="0">
              <a:latin typeface="Arial" panose="020B0604020202020204" pitchFamily="34" charset="0"/>
              <a:cs typeface="Arial" panose="020B0604020202020204" pitchFamily="34" charset="0"/>
            </a:endParaRPr>
          </a:p>
          <a:p>
            <a:pPr>
              <a:lnSpc>
                <a:spcPts val="2200"/>
              </a:lnSpc>
              <a:spcAft>
                <a:spcPts val="600"/>
              </a:spcAft>
            </a:pPr>
            <a:r>
              <a:rPr lang="en-AU" sz="1400" dirty="0">
                <a:latin typeface="Arial" panose="020B0604020202020204" pitchFamily="34" charset="0"/>
                <a:cs typeface="Arial" panose="020B0604020202020204" pitchFamily="34" charset="0"/>
              </a:rPr>
              <a:t>A liquid air powered car called Liquid Air was built between 1899 and 1902 but it couldn't at the time compete in terms of efficiency with other engines More recently, a liquid nitrogen vehicle was built. Peter Dearman, a garage inventor in Hertfordshire, UK who had initially developed a liquid air powered car, then put the technology to use as grid energy storage</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p>
            <a:pPr>
              <a:lnSpc>
                <a:spcPts val="2200"/>
              </a:lnSpc>
              <a:spcAft>
                <a:spcPts val="600"/>
              </a:spcAft>
            </a:pP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1411337"/>
            <a:ext cx="8217588" cy="505495"/>
          </a:xfrm>
        </p:spPr>
        <p:txBody>
          <a:bodyPr/>
          <a:lstStyle/>
          <a:p>
            <a:r>
              <a:rPr lang="en-AU" dirty="0"/>
              <a:t>Thermal Energy </a:t>
            </a:r>
          </a:p>
        </p:txBody>
      </p:sp>
    </p:spTree>
    <p:extLst>
      <p:ext uri="{BB962C8B-B14F-4D97-AF65-F5344CB8AC3E}">
        <p14:creationId xmlns:p14="http://schemas.microsoft.com/office/powerpoint/2010/main" val="2005532911"/>
      </p:ext>
    </p:extLst>
  </p:cSld>
  <p:clrMapOvr>
    <a:masterClrMapping/>
  </p:clrMapOvr>
</p:sld>
</file>

<file path=ppt/theme/theme1.xml><?xml version="1.0" encoding="utf-8"?>
<a:theme xmlns:a="http://schemas.openxmlformats.org/drawingml/2006/main" name="110708_PPT_Master_4zu3_2Logos_D">
  <a:themeElements>
    <a:clrScheme name="BMW GROUP">
      <a:dk1>
        <a:sysClr val="windowText" lastClr="000000"/>
      </a:dk1>
      <a:lt1>
        <a:sysClr val="window" lastClr="FFFFFF"/>
      </a:lt1>
      <a:dk2>
        <a:srgbClr val="595443"/>
      </a:dk2>
      <a:lt2>
        <a:srgbClr val="5678A9"/>
      </a:lt2>
      <a:accent1>
        <a:srgbClr val="00B050"/>
      </a:accent1>
      <a:accent2>
        <a:srgbClr val="FFD600"/>
      </a:accent2>
      <a:accent3>
        <a:srgbClr val="914F28"/>
      </a:accent3>
      <a:accent4>
        <a:srgbClr val="FF0000"/>
      </a:accent4>
      <a:accent5>
        <a:srgbClr val="F19100"/>
      </a:accent5>
      <a:accent6>
        <a:srgbClr val="0070C0"/>
      </a:accent6>
      <a:hlink>
        <a:srgbClr val="000000"/>
      </a:hlink>
      <a:folHlink>
        <a:srgbClr val="000000"/>
      </a:folHlink>
    </a:clrScheme>
    <a:fontScheme name="BMW GROUP">
      <a:majorFont>
        <a:latin typeface="BMW Group Condensed"/>
        <a:ea typeface=""/>
        <a:cs typeface=""/>
      </a:majorFont>
      <a:minorFont>
        <a:latin typeface="BMW Group Condens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TotalTime>
  <Words>2231</Words>
  <Application>Microsoft Office PowerPoint</Application>
  <PresentationFormat>On-screen Show (4:3)</PresentationFormat>
  <Paragraphs>443</Paragraphs>
  <Slides>19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Narrow</vt:lpstr>
      <vt:lpstr>BMW Group Condensed</vt:lpstr>
      <vt:lpstr>Calibri</vt:lpstr>
      <vt:lpstr>Helvetica</vt:lpstr>
      <vt:lpstr>Helvetica Neue Condensed</vt:lpstr>
      <vt:lpstr>HelveticaNeue</vt:lpstr>
      <vt:lpstr>Symbol</vt:lpstr>
      <vt:lpstr>Wingdings</vt:lpstr>
      <vt:lpstr>110708_PPT_Master_4zu3_2Logos_D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
  <cp:keywords/>
  <dc:description/>
  <cp:lastModifiedBy>admin</cp:lastModifiedBy>
  <cp:revision>978</cp:revision>
  <dcterms:created xsi:type="dcterms:W3CDTF">2014-10-22T07:42:39Z</dcterms:created>
  <dcterms:modified xsi:type="dcterms:W3CDTF">2016-02-18T07:58:02Z</dcterms:modified>
  <cp:category/>
</cp:coreProperties>
</file>