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26"/>
  </p:notesMasterIdLst>
  <p:sldIdLst>
    <p:sldId id="338" r:id="rId2"/>
    <p:sldId id="375" r:id="rId3"/>
    <p:sldId id="378" r:id="rId4"/>
    <p:sldId id="379" r:id="rId5"/>
    <p:sldId id="380" r:id="rId6"/>
    <p:sldId id="382" r:id="rId7"/>
    <p:sldId id="383" r:id="rId8"/>
    <p:sldId id="384" r:id="rId9"/>
    <p:sldId id="385" r:id="rId10"/>
    <p:sldId id="386" r:id="rId11"/>
    <p:sldId id="387" r:id="rId12"/>
    <p:sldId id="388" r:id="rId13"/>
    <p:sldId id="389" r:id="rId14"/>
    <p:sldId id="390" r:id="rId15"/>
    <p:sldId id="395" r:id="rId16"/>
    <p:sldId id="391" r:id="rId17"/>
    <p:sldId id="392" r:id="rId18"/>
    <p:sldId id="393" r:id="rId19"/>
    <p:sldId id="394" r:id="rId20"/>
    <p:sldId id="396" r:id="rId21"/>
    <p:sldId id="397" r:id="rId22"/>
    <p:sldId id="398" r:id="rId23"/>
    <p:sldId id="399" r:id="rId24"/>
    <p:sldId id="400" r:id="rId25"/>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0">
          <p15:clr>
            <a:srgbClr val="A4A3A4"/>
          </p15:clr>
        </p15:guide>
        <p15:guide id="2" pos="2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000"/>
    <a:srgbClr val="683E00"/>
    <a:srgbClr val="7D7D7D"/>
    <a:srgbClr val="A56A8A"/>
    <a:srgbClr val="CE9EFF"/>
    <a:srgbClr val="373736"/>
    <a:srgbClr val="C1D969"/>
    <a:srgbClr val="4BD6E0"/>
    <a:srgbClr val="0704FF"/>
    <a:srgbClr val="FF66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395" autoAdjust="0"/>
  </p:normalViewPr>
  <p:slideViewPr>
    <p:cSldViewPr>
      <p:cViewPr varScale="1">
        <p:scale>
          <a:sx n="111" d="100"/>
          <a:sy n="111" d="100"/>
        </p:scale>
        <p:origin x="1536" y="114"/>
      </p:cViewPr>
      <p:guideLst>
        <p:guide orient="horz" pos="3430"/>
        <p:guide pos="295"/>
      </p:guideLst>
    </p:cSldViewPr>
  </p:slideViewPr>
  <p:notesTextViewPr>
    <p:cViewPr>
      <p:scale>
        <a:sx n="3" d="2"/>
        <a:sy n="3" d="2"/>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D3E889D-9066-484D-9B16-CF5E24EB6A70}" type="datetimeFigureOut">
              <a:rPr lang="de-DE" smtClean="0"/>
              <a:pPr/>
              <a:t>18.02.2016</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9B1D2EE-C1CB-422D-A6AF-E331DD90F2FA}" type="slidenum">
              <a:rPr lang="de-DE" smtClean="0"/>
              <a:pPr/>
              <a:t>‹#›</a:t>
            </a:fld>
            <a:endParaRPr lang="de-DE"/>
          </a:p>
        </p:txBody>
      </p:sp>
    </p:spTree>
    <p:extLst>
      <p:ext uri="{BB962C8B-B14F-4D97-AF65-F5344CB8AC3E}">
        <p14:creationId xmlns:p14="http://schemas.microsoft.com/office/powerpoint/2010/main" val="579790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B27E5F7D-B9B7-4D33-84FA-EB2D1C3D6F55}" type="slidenum">
              <a:rPr lang="de-DE" smtClean="0">
                <a:solidFill>
                  <a:prstClr val="black"/>
                </a:solidFill>
              </a:rPr>
              <a:pPr/>
              <a:t>1</a:t>
            </a:fld>
            <a:endParaRPr lang="de-DE" dirty="0">
              <a:solidFill>
                <a:prstClr val="black"/>
              </a:solidFill>
            </a:endParaRPr>
          </a:p>
        </p:txBody>
      </p:sp>
    </p:spTree>
    <p:extLst>
      <p:ext uri="{BB962C8B-B14F-4D97-AF65-F5344CB8AC3E}">
        <p14:creationId xmlns:p14="http://schemas.microsoft.com/office/powerpoint/2010/main" val="3018778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9B1D2EE-C1CB-422D-A6AF-E331DD90F2FA}" type="slidenum">
              <a:rPr lang="de-DE" smtClean="0"/>
              <a:pPr/>
              <a:t>6</a:t>
            </a:fld>
            <a:endParaRPr lang="de-DE"/>
          </a:p>
        </p:txBody>
      </p:sp>
    </p:spTree>
    <p:extLst>
      <p:ext uri="{BB962C8B-B14F-4D97-AF65-F5344CB8AC3E}">
        <p14:creationId xmlns:p14="http://schemas.microsoft.com/office/powerpoint/2010/main" val="3575520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it Bild, Headline 1-zeilig">
    <p:spTree>
      <p:nvGrpSpPr>
        <p:cNvPr id="1" name=""/>
        <p:cNvGrpSpPr/>
        <p:nvPr/>
      </p:nvGrpSpPr>
      <p:grpSpPr>
        <a:xfrm>
          <a:off x="0" y="0"/>
          <a:ext cx="0" cy="0"/>
          <a:chOff x="0" y="0"/>
          <a:chExt cx="0" cy="0"/>
        </a:xfrm>
      </p:grpSpPr>
      <p:sp>
        <p:nvSpPr>
          <p:cNvPr id="12" name="Bildplatzhalter 6"/>
          <p:cNvSpPr>
            <a:spLocks noGrp="1"/>
          </p:cNvSpPr>
          <p:nvPr>
            <p:ph type="pic" sz="quarter" idx="19" hasCustomPrompt="1"/>
          </p:nvPr>
        </p:nvSpPr>
        <p:spPr>
          <a:xfrm>
            <a:off x="-2625" y="-392"/>
            <a:ext cx="9154707" cy="3719344"/>
          </a:xfrm>
          <a:custGeom>
            <a:avLst/>
            <a:gdLst>
              <a:gd name="connsiteX0" fmla="*/ 0 w 9144000"/>
              <a:gd name="connsiteY0" fmla="*/ 0 h 3795713"/>
              <a:gd name="connsiteX1" fmla="*/ 9144000 w 9144000"/>
              <a:gd name="connsiteY1" fmla="*/ 0 h 3795713"/>
              <a:gd name="connsiteX2" fmla="*/ 9144000 w 9144000"/>
              <a:gd name="connsiteY2" fmla="*/ 3795713 h 3795713"/>
              <a:gd name="connsiteX3" fmla="*/ 0 w 9144000"/>
              <a:gd name="connsiteY3" fmla="*/ 3795713 h 3795713"/>
              <a:gd name="connsiteX4" fmla="*/ 0 w 9144000"/>
              <a:gd name="connsiteY4" fmla="*/ 0 h 3795713"/>
              <a:gd name="connsiteX0" fmla="*/ 0 w 9144000"/>
              <a:gd name="connsiteY0" fmla="*/ 0 h 3795713"/>
              <a:gd name="connsiteX1" fmla="*/ 9144000 w 9144000"/>
              <a:gd name="connsiteY1" fmla="*/ 0 h 3795713"/>
              <a:gd name="connsiteX2" fmla="*/ 9144000 w 9144000"/>
              <a:gd name="connsiteY2" fmla="*/ 3795713 h 3795713"/>
              <a:gd name="connsiteX3" fmla="*/ 4571779 w 9144000"/>
              <a:gd name="connsiteY3" fmla="*/ 3791943 h 3795713"/>
              <a:gd name="connsiteX4" fmla="*/ 0 w 9144000"/>
              <a:gd name="connsiteY4" fmla="*/ 3795713 h 3795713"/>
              <a:gd name="connsiteX5" fmla="*/ 0 w 9144000"/>
              <a:gd name="connsiteY5" fmla="*/ 0 h 3795713"/>
              <a:gd name="connsiteX0" fmla="*/ 0 w 9144000"/>
              <a:gd name="connsiteY0" fmla="*/ 0 h 3795713"/>
              <a:gd name="connsiteX1" fmla="*/ 9144000 w 9144000"/>
              <a:gd name="connsiteY1" fmla="*/ 0 h 3795713"/>
              <a:gd name="connsiteX2" fmla="*/ 9144000 w 9144000"/>
              <a:gd name="connsiteY2" fmla="*/ 3795713 h 3795713"/>
              <a:gd name="connsiteX3" fmla="*/ 4571779 w 9144000"/>
              <a:gd name="connsiteY3" fmla="*/ 3791943 h 3795713"/>
              <a:gd name="connsiteX4" fmla="*/ 4242422 w 9144000"/>
              <a:gd name="connsiteY4" fmla="*/ 3787609 h 3795713"/>
              <a:gd name="connsiteX5" fmla="*/ 0 w 9144000"/>
              <a:gd name="connsiteY5" fmla="*/ 3795713 h 3795713"/>
              <a:gd name="connsiteX6" fmla="*/ 0 w 9144000"/>
              <a:gd name="connsiteY6" fmla="*/ 0 h 3795713"/>
              <a:gd name="connsiteX0" fmla="*/ 0 w 9144000"/>
              <a:gd name="connsiteY0" fmla="*/ 0 h 3795713"/>
              <a:gd name="connsiteX1" fmla="*/ 9144000 w 9144000"/>
              <a:gd name="connsiteY1" fmla="*/ 0 h 3795713"/>
              <a:gd name="connsiteX2" fmla="*/ 9144000 w 9144000"/>
              <a:gd name="connsiteY2" fmla="*/ 3795713 h 3795713"/>
              <a:gd name="connsiteX3" fmla="*/ 4571779 w 9144000"/>
              <a:gd name="connsiteY3" fmla="*/ 3791943 h 3795713"/>
              <a:gd name="connsiteX4" fmla="*/ 4576113 w 9144000"/>
              <a:gd name="connsiteY4" fmla="*/ 3527591 h 3795713"/>
              <a:gd name="connsiteX5" fmla="*/ 0 w 9144000"/>
              <a:gd name="connsiteY5" fmla="*/ 3795713 h 3795713"/>
              <a:gd name="connsiteX6" fmla="*/ 0 w 9144000"/>
              <a:gd name="connsiteY6" fmla="*/ 0 h 3795713"/>
              <a:gd name="connsiteX0" fmla="*/ 4334 w 9148334"/>
              <a:gd name="connsiteY0" fmla="*/ 0 h 3795713"/>
              <a:gd name="connsiteX1" fmla="*/ 9148334 w 9148334"/>
              <a:gd name="connsiteY1" fmla="*/ 0 h 3795713"/>
              <a:gd name="connsiteX2" fmla="*/ 9148334 w 9148334"/>
              <a:gd name="connsiteY2" fmla="*/ 3795713 h 3795713"/>
              <a:gd name="connsiteX3" fmla="*/ 4576113 w 9148334"/>
              <a:gd name="connsiteY3" fmla="*/ 3791943 h 3795713"/>
              <a:gd name="connsiteX4" fmla="*/ 4580447 w 9148334"/>
              <a:gd name="connsiteY4" fmla="*/ 3527591 h 3795713"/>
              <a:gd name="connsiteX5" fmla="*/ 0 w 9148334"/>
              <a:gd name="connsiteY5" fmla="*/ 3527027 h 3795713"/>
              <a:gd name="connsiteX6" fmla="*/ 4334 w 9148334"/>
              <a:gd name="connsiteY6" fmla="*/ 0 h 3795713"/>
              <a:gd name="connsiteX0" fmla="*/ 4334 w 9148334"/>
              <a:gd name="connsiteY0" fmla="*/ 0 h 3834806"/>
              <a:gd name="connsiteX1" fmla="*/ 9148334 w 9148334"/>
              <a:gd name="connsiteY1" fmla="*/ 0 h 3834806"/>
              <a:gd name="connsiteX2" fmla="*/ 9148334 w 9148334"/>
              <a:gd name="connsiteY2" fmla="*/ 3795713 h 3834806"/>
              <a:gd name="connsiteX3" fmla="*/ 4580875 w 9148334"/>
              <a:gd name="connsiteY3" fmla="*/ 3834806 h 3834806"/>
              <a:gd name="connsiteX4" fmla="*/ 4580447 w 9148334"/>
              <a:gd name="connsiteY4" fmla="*/ 3527591 h 3834806"/>
              <a:gd name="connsiteX5" fmla="*/ 0 w 9148334"/>
              <a:gd name="connsiteY5" fmla="*/ 3527027 h 3834806"/>
              <a:gd name="connsiteX6" fmla="*/ 4334 w 9148334"/>
              <a:gd name="connsiteY6" fmla="*/ 0 h 3834806"/>
              <a:gd name="connsiteX0" fmla="*/ 4334 w 9148334"/>
              <a:gd name="connsiteY0" fmla="*/ 0 h 3834806"/>
              <a:gd name="connsiteX1" fmla="*/ 9148334 w 9148334"/>
              <a:gd name="connsiteY1" fmla="*/ 0 h 3834806"/>
              <a:gd name="connsiteX2" fmla="*/ 9148334 w 9148334"/>
              <a:gd name="connsiteY2" fmla="*/ 3795713 h 3834806"/>
              <a:gd name="connsiteX3" fmla="*/ 4580875 w 9148334"/>
              <a:gd name="connsiteY3" fmla="*/ 3834806 h 3834806"/>
              <a:gd name="connsiteX4" fmla="*/ 4580447 w 9148334"/>
              <a:gd name="connsiteY4" fmla="*/ 3522829 h 3834806"/>
              <a:gd name="connsiteX5" fmla="*/ 0 w 9148334"/>
              <a:gd name="connsiteY5" fmla="*/ 3527027 h 3834806"/>
              <a:gd name="connsiteX6" fmla="*/ 4334 w 9148334"/>
              <a:gd name="connsiteY6" fmla="*/ 0 h 3834806"/>
              <a:gd name="connsiteX0" fmla="*/ 4334 w 9153096"/>
              <a:gd name="connsiteY0" fmla="*/ 0 h 3836195"/>
              <a:gd name="connsiteX1" fmla="*/ 9148334 w 9153096"/>
              <a:gd name="connsiteY1" fmla="*/ 0 h 3836195"/>
              <a:gd name="connsiteX2" fmla="*/ 9153096 w 9153096"/>
              <a:gd name="connsiteY2" fmla="*/ 3836195 h 3836195"/>
              <a:gd name="connsiteX3" fmla="*/ 4580875 w 9153096"/>
              <a:gd name="connsiteY3" fmla="*/ 3834806 h 3836195"/>
              <a:gd name="connsiteX4" fmla="*/ 4580447 w 9153096"/>
              <a:gd name="connsiteY4" fmla="*/ 3522829 h 3836195"/>
              <a:gd name="connsiteX5" fmla="*/ 0 w 9153096"/>
              <a:gd name="connsiteY5" fmla="*/ 3527027 h 3836195"/>
              <a:gd name="connsiteX6" fmla="*/ 4334 w 9153096"/>
              <a:gd name="connsiteY6" fmla="*/ 0 h 3836195"/>
              <a:gd name="connsiteX0" fmla="*/ 4334 w 9153096"/>
              <a:gd name="connsiteY0" fmla="*/ 0 h 3987206"/>
              <a:gd name="connsiteX1" fmla="*/ 9148334 w 9153096"/>
              <a:gd name="connsiteY1" fmla="*/ 0 h 3987206"/>
              <a:gd name="connsiteX2" fmla="*/ 9153096 w 9153096"/>
              <a:gd name="connsiteY2" fmla="*/ 3836195 h 3987206"/>
              <a:gd name="connsiteX3" fmla="*/ 4580875 w 9153096"/>
              <a:gd name="connsiteY3" fmla="*/ 3987206 h 3987206"/>
              <a:gd name="connsiteX4" fmla="*/ 4580447 w 9153096"/>
              <a:gd name="connsiteY4" fmla="*/ 3522829 h 3987206"/>
              <a:gd name="connsiteX5" fmla="*/ 0 w 9153096"/>
              <a:gd name="connsiteY5" fmla="*/ 3527027 h 3987206"/>
              <a:gd name="connsiteX6" fmla="*/ 4334 w 9153096"/>
              <a:gd name="connsiteY6" fmla="*/ 0 h 3987206"/>
              <a:gd name="connsiteX0" fmla="*/ 4334 w 9153096"/>
              <a:gd name="connsiteY0" fmla="*/ 0 h 3987206"/>
              <a:gd name="connsiteX1" fmla="*/ 9148334 w 9153096"/>
              <a:gd name="connsiteY1" fmla="*/ 0 h 3987206"/>
              <a:gd name="connsiteX2" fmla="*/ 9153096 w 9153096"/>
              <a:gd name="connsiteY2" fmla="*/ 3983832 h 3987206"/>
              <a:gd name="connsiteX3" fmla="*/ 4580875 w 9153096"/>
              <a:gd name="connsiteY3" fmla="*/ 3987206 h 3987206"/>
              <a:gd name="connsiteX4" fmla="*/ 4580447 w 9153096"/>
              <a:gd name="connsiteY4" fmla="*/ 3522829 h 3987206"/>
              <a:gd name="connsiteX5" fmla="*/ 0 w 9153096"/>
              <a:gd name="connsiteY5" fmla="*/ 3527027 h 3987206"/>
              <a:gd name="connsiteX6" fmla="*/ 4334 w 9153096"/>
              <a:gd name="connsiteY6" fmla="*/ 0 h 3987206"/>
              <a:gd name="connsiteX0" fmla="*/ 4334 w 9153096"/>
              <a:gd name="connsiteY0" fmla="*/ 0 h 3984825"/>
              <a:gd name="connsiteX1" fmla="*/ 9148334 w 9153096"/>
              <a:gd name="connsiteY1" fmla="*/ 0 h 3984825"/>
              <a:gd name="connsiteX2" fmla="*/ 9153096 w 9153096"/>
              <a:gd name="connsiteY2" fmla="*/ 3983832 h 3984825"/>
              <a:gd name="connsiteX3" fmla="*/ 4580875 w 9153096"/>
              <a:gd name="connsiteY3" fmla="*/ 3984825 h 3984825"/>
              <a:gd name="connsiteX4" fmla="*/ 4580447 w 9153096"/>
              <a:gd name="connsiteY4" fmla="*/ 3522829 h 3984825"/>
              <a:gd name="connsiteX5" fmla="*/ 0 w 9153096"/>
              <a:gd name="connsiteY5" fmla="*/ 3527027 h 3984825"/>
              <a:gd name="connsiteX6" fmla="*/ 4334 w 9153096"/>
              <a:gd name="connsiteY6" fmla="*/ 0 h 3984825"/>
              <a:gd name="connsiteX0" fmla="*/ 4334 w 9153096"/>
              <a:gd name="connsiteY0" fmla="*/ 0 h 3984825"/>
              <a:gd name="connsiteX1" fmla="*/ 9148334 w 9153096"/>
              <a:gd name="connsiteY1" fmla="*/ 0 h 3984825"/>
              <a:gd name="connsiteX2" fmla="*/ 9153096 w 9153096"/>
              <a:gd name="connsiteY2" fmla="*/ 3983832 h 3984825"/>
              <a:gd name="connsiteX3" fmla="*/ 4580875 w 9153096"/>
              <a:gd name="connsiteY3" fmla="*/ 3984825 h 3984825"/>
              <a:gd name="connsiteX4" fmla="*/ 4583331 w 9153096"/>
              <a:gd name="connsiteY4" fmla="*/ 3442062 h 3984825"/>
              <a:gd name="connsiteX5" fmla="*/ 0 w 9153096"/>
              <a:gd name="connsiteY5" fmla="*/ 3527027 h 3984825"/>
              <a:gd name="connsiteX6" fmla="*/ 4334 w 9153096"/>
              <a:gd name="connsiteY6" fmla="*/ 0 h 3984825"/>
              <a:gd name="connsiteX0" fmla="*/ 4334 w 9153096"/>
              <a:gd name="connsiteY0" fmla="*/ 0 h 3984825"/>
              <a:gd name="connsiteX1" fmla="*/ 9148334 w 9153096"/>
              <a:gd name="connsiteY1" fmla="*/ 0 h 3984825"/>
              <a:gd name="connsiteX2" fmla="*/ 9153096 w 9153096"/>
              <a:gd name="connsiteY2" fmla="*/ 3983832 h 3984825"/>
              <a:gd name="connsiteX3" fmla="*/ 4580875 w 9153096"/>
              <a:gd name="connsiteY3" fmla="*/ 3984825 h 3984825"/>
              <a:gd name="connsiteX4" fmla="*/ 4583331 w 9153096"/>
              <a:gd name="connsiteY4" fmla="*/ 3442062 h 3984825"/>
              <a:gd name="connsiteX5" fmla="*/ 0 w 9153096"/>
              <a:gd name="connsiteY5" fmla="*/ 3443375 h 3984825"/>
              <a:gd name="connsiteX6" fmla="*/ 4334 w 9153096"/>
              <a:gd name="connsiteY6" fmla="*/ 0 h 3984825"/>
              <a:gd name="connsiteX0" fmla="*/ 142 w 9148904"/>
              <a:gd name="connsiteY0" fmla="*/ 0 h 3984825"/>
              <a:gd name="connsiteX1" fmla="*/ 9144142 w 9148904"/>
              <a:gd name="connsiteY1" fmla="*/ 0 h 3984825"/>
              <a:gd name="connsiteX2" fmla="*/ 9148904 w 9148904"/>
              <a:gd name="connsiteY2" fmla="*/ 3983832 h 3984825"/>
              <a:gd name="connsiteX3" fmla="*/ 4576683 w 9148904"/>
              <a:gd name="connsiteY3" fmla="*/ 3984825 h 3984825"/>
              <a:gd name="connsiteX4" fmla="*/ 4579139 w 9148904"/>
              <a:gd name="connsiteY4" fmla="*/ 3442062 h 3984825"/>
              <a:gd name="connsiteX5" fmla="*/ 7346 w 9148904"/>
              <a:gd name="connsiteY5" fmla="*/ 3443375 h 3984825"/>
              <a:gd name="connsiteX6" fmla="*/ 142 w 9148904"/>
              <a:gd name="connsiteY6" fmla="*/ 0 h 3984825"/>
              <a:gd name="connsiteX0" fmla="*/ 15872 w 9141558"/>
              <a:gd name="connsiteY0" fmla="*/ 17308 h 3984825"/>
              <a:gd name="connsiteX1" fmla="*/ 9136796 w 9141558"/>
              <a:gd name="connsiteY1" fmla="*/ 0 h 3984825"/>
              <a:gd name="connsiteX2" fmla="*/ 9141558 w 9141558"/>
              <a:gd name="connsiteY2" fmla="*/ 3983832 h 3984825"/>
              <a:gd name="connsiteX3" fmla="*/ 4569337 w 9141558"/>
              <a:gd name="connsiteY3" fmla="*/ 3984825 h 3984825"/>
              <a:gd name="connsiteX4" fmla="*/ 4571793 w 9141558"/>
              <a:gd name="connsiteY4" fmla="*/ 3442062 h 3984825"/>
              <a:gd name="connsiteX5" fmla="*/ 0 w 9141558"/>
              <a:gd name="connsiteY5" fmla="*/ 3443375 h 3984825"/>
              <a:gd name="connsiteX6" fmla="*/ 15872 w 9141558"/>
              <a:gd name="connsiteY6" fmla="*/ 17308 h 3984825"/>
              <a:gd name="connsiteX0" fmla="*/ 192 w 9146070"/>
              <a:gd name="connsiteY0" fmla="*/ 1 h 3984825"/>
              <a:gd name="connsiteX1" fmla="*/ 9141308 w 9146070"/>
              <a:gd name="connsiteY1" fmla="*/ 0 h 3984825"/>
              <a:gd name="connsiteX2" fmla="*/ 9146070 w 9146070"/>
              <a:gd name="connsiteY2" fmla="*/ 3983832 h 3984825"/>
              <a:gd name="connsiteX3" fmla="*/ 4573849 w 9146070"/>
              <a:gd name="connsiteY3" fmla="*/ 3984825 h 3984825"/>
              <a:gd name="connsiteX4" fmla="*/ 4576305 w 9146070"/>
              <a:gd name="connsiteY4" fmla="*/ 3442062 h 3984825"/>
              <a:gd name="connsiteX5" fmla="*/ 4512 w 9146070"/>
              <a:gd name="connsiteY5" fmla="*/ 3443375 h 3984825"/>
              <a:gd name="connsiteX6" fmla="*/ 192 w 9146070"/>
              <a:gd name="connsiteY6" fmla="*/ 1 h 3984825"/>
              <a:gd name="connsiteX0" fmla="*/ 299 w 9146177"/>
              <a:gd name="connsiteY0" fmla="*/ 1 h 3984825"/>
              <a:gd name="connsiteX1" fmla="*/ 9141415 w 9146177"/>
              <a:gd name="connsiteY1" fmla="*/ 0 h 3984825"/>
              <a:gd name="connsiteX2" fmla="*/ 9146177 w 9146177"/>
              <a:gd name="connsiteY2" fmla="*/ 3983832 h 3984825"/>
              <a:gd name="connsiteX3" fmla="*/ 4573956 w 9146177"/>
              <a:gd name="connsiteY3" fmla="*/ 3984825 h 3984825"/>
              <a:gd name="connsiteX4" fmla="*/ 4576412 w 9146177"/>
              <a:gd name="connsiteY4" fmla="*/ 3442062 h 3984825"/>
              <a:gd name="connsiteX5" fmla="*/ 1734 w 9146177"/>
              <a:gd name="connsiteY5" fmla="*/ 3443375 h 3984825"/>
              <a:gd name="connsiteX6" fmla="*/ 299 w 9146177"/>
              <a:gd name="connsiteY6" fmla="*/ 1 h 3984825"/>
              <a:gd name="connsiteX0" fmla="*/ 299 w 9147550"/>
              <a:gd name="connsiteY0" fmla="*/ 2885 h 3987709"/>
              <a:gd name="connsiteX1" fmla="*/ 9147184 w 9147550"/>
              <a:gd name="connsiteY1" fmla="*/ 0 h 3987709"/>
              <a:gd name="connsiteX2" fmla="*/ 9146177 w 9147550"/>
              <a:gd name="connsiteY2" fmla="*/ 3986716 h 3987709"/>
              <a:gd name="connsiteX3" fmla="*/ 4573956 w 9147550"/>
              <a:gd name="connsiteY3" fmla="*/ 3987709 h 3987709"/>
              <a:gd name="connsiteX4" fmla="*/ 4576412 w 9147550"/>
              <a:gd name="connsiteY4" fmla="*/ 3444946 h 3987709"/>
              <a:gd name="connsiteX5" fmla="*/ 1734 w 9147550"/>
              <a:gd name="connsiteY5" fmla="*/ 3446259 h 3987709"/>
              <a:gd name="connsiteX6" fmla="*/ 299 w 9147550"/>
              <a:gd name="connsiteY6" fmla="*/ 2885 h 3987709"/>
              <a:gd name="connsiteX0" fmla="*/ 299 w 9147550"/>
              <a:gd name="connsiteY0" fmla="*/ 0 h 4046239"/>
              <a:gd name="connsiteX1" fmla="*/ 9147184 w 9147550"/>
              <a:gd name="connsiteY1" fmla="*/ 58530 h 4046239"/>
              <a:gd name="connsiteX2" fmla="*/ 9146177 w 9147550"/>
              <a:gd name="connsiteY2" fmla="*/ 4045246 h 4046239"/>
              <a:gd name="connsiteX3" fmla="*/ 4573956 w 9147550"/>
              <a:gd name="connsiteY3" fmla="*/ 4046239 h 4046239"/>
              <a:gd name="connsiteX4" fmla="*/ 4576412 w 9147550"/>
              <a:gd name="connsiteY4" fmla="*/ 3503476 h 4046239"/>
              <a:gd name="connsiteX5" fmla="*/ 1734 w 9147550"/>
              <a:gd name="connsiteY5" fmla="*/ 3504789 h 4046239"/>
              <a:gd name="connsiteX6" fmla="*/ 299 w 9147550"/>
              <a:gd name="connsiteY6" fmla="*/ 0 h 4046239"/>
              <a:gd name="connsiteX0" fmla="*/ 299 w 9147550"/>
              <a:gd name="connsiteY0" fmla="*/ 0 h 4046239"/>
              <a:gd name="connsiteX1" fmla="*/ 9147184 w 9147550"/>
              <a:gd name="connsiteY1" fmla="*/ 58530 h 4046239"/>
              <a:gd name="connsiteX2" fmla="*/ 9146177 w 9147550"/>
              <a:gd name="connsiteY2" fmla="*/ 4045246 h 4046239"/>
              <a:gd name="connsiteX3" fmla="*/ 4573956 w 9147550"/>
              <a:gd name="connsiteY3" fmla="*/ 4046239 h 4046239"/>
              <a:gd name="connsiteX4" fmla="*/ 4576412 w 9147550"/>
              <a:gd name="connsiteY4" fmla="*/ 3503476 h 4046239"/>
              <a:gd name="connsiteX5" fmla="*/ 1734 w 9147550"/>
              <a:gd name="connsiteY5" fmla="*/ 3504789 h 4046239"/>
              <a:gd name="connsiteX6" fmla="*/ 299 w 9147550"/>
              <a:gd name="connsiteY6" fmla="*/ 0 h 4046239"/>
              <a:gd name="connsiteX0" fmla="*/ 299 w 9147550"/>
              <a:gd name="connsiteY0" fmla="*/ 0 h 4046239"/>
              <a:gd name="connsiteX1" fmla="*/ 9147184 w 9147550"/>
              <a:gd name="connsiteY1" fmla="*/ 58530 h 4046239"/>
              <a:gd name="connsiteX2" fmla="*/ 9146177 w 9147550"/>
              <a:gd name="connsiteY2" fmla="*/ 4045246 h 4046239"/>
              <a:gd name="connsiteX3" fmla="*/ 4573956 w 9147550"/>
              <a:gd name="connsiteY3" fmla="*/ 4046239 h 4046239"/>
              <a:gd name="connsiteX4" fmla="*/ 4576412 w 9147550"/>
              <a:gd name="connsiteY4" fmla="*/ 3503476 h 4046239"/>
              <a:gd name="connsiteX5" fmla="*/ 1734 w 9147550"/>
              <a:gd name="connsiteY5" fmla="*/ 3504789 h 4046239"/>
              <a:gd name="connsiteX6" fmla="*/ 299 w 9147550"/>
              <a:gd name="connsiteY6" fmla="*/ 0 h 4046239"/>
              <a:gd name="connsiteX0" fmla="*/ 299 w 9147550"/>
              <a:gd name="connsiteY0" fmla="*/ 0 h 4053063"/>
              <a:gd name="connsiteX1" fmla="*/ 9147184 w 9147550"/>
              <a:gd name="connsiteY1" fmla="*/ 65354 h 4053063"/>
              <a:gd name="connsiteX2" fmla="*/ 9146177 w 9147550"/>
              <a:gd name="connsiteY2" fmla="*/ 4052070 h 4053063"/>
              <a:gd name="connsiteX3" fmla="*/ 4573956 w 9147550"/>
              <a:gd name="connsiteY3" fmla="*/ 4053063 h 4053063"/>
              <a:gd name="connsiteX4" fmla="*/ 4576412 w 9147550"/>
              <a:gd name="connsiteY4" fmla="*/ 3510300 h 4053063"/>
              <a:gd name="connsiteX5" fmla="*/ 1734 w 9147550"/>
              <a:gd name="connsiteY5" fmla="*/ 3511613 h 4053063"/>
              <a:gd name="connsiteX6" fmla="*/ 299 w 9147550"/>
              <a:gd name="connsiteY6" fmla="*/ 0 h 4053063"/>
              <a:gd name="connsiteX0" fmla="*/ 299 w 9147550"/>
              <a:gd name="connsiteY0" fmla="*/ 9709 h 4062772"/>
              <a:gd name="connsiteX1" fmla="*/ 9147184 w 9147550"/>
              <a:gd name="connsiteY1" fmla="*/ 0 h 4062772"/>
              <a:gd name="connsiteX2" fmla="*/ 9146177 w 9147550"/>
              <a:gd name="connsiteY2" fmla="*/ 4061779 h 4062772"/>
              <a:gd name="connsiteX3" fmla="*/ 4573956 w 9147550"/>
              <a:gd name="connsiteY3" fmla="*/ 4062772 h 4062772"/>
              <a:gd name="connsiteX4" fmla="*/ 4576412 w 9147550"/>
              <a:gd name="connsiteY4" fmla="*/ 3520009 h 4062772"/>
              <a:gd name="connsiteX5" fmla="*/ 1734 w 9147550"/>
              <a:gd name="connsiteY5" fmla="*/ 3521322 h 4062772"/>
              <a:gd name="connsiteX6" fmla="*/ 299 w 9147550"/>
              <a:gd name="connsiteY6" fmla="*/ 9709 h 4062772"/>
              <a:gd name="connsiteX0" fmla="*/ 299 w 9147550"/>
              <a:gd name="connsiteY0" fmla="*/ 0 h 4116437"/>
              <a:gd name="connsiteX1" fmla="*/ 9147184 w 9147550"/>
              <a:gd name="connsiteY1" fmla="*/ 53665 h 4116437"/>
              <a:gd name="connsiteX2" fmla="*/ 9146177 w 9147550"/>
              <a:gd name="connsiteY2" fmla="*/ 4115444 h 4116437"/>
              <a:gd name="connsiteX3" fmla="*/ 4573956 w 9147550"/>
              <a:gd name="connsiteY3" fmla="*/ 4116437 h 4116437"/>
              <a:gd name="connsiteX4" fmla="*/ 4576412 w 9147550"/>
              <a:gd name="connsiteY4" fmla="*/ 3573674 h 4116437"/>
              <a:gd name="connsiteX5" fmla="*/ 1734 w 9147550"/>
              <a:gd name="connsiteY5" fmla="*/ 3574987 h 4116437"/>
              <a:gd name="connsiteX6" fmla="*/ 299 w 9147550"/>
              <a:gd name="connsiteY6" fmla="*/ 0 h 4116437"/>
              <a:gd name="connsiteX0" fmla="*/ 299 w 9147550"/>
              <a:gd name="connsiteY0" fmla="*/ 5183 h 4121620"/>
              <a:gd name="connsiteX1" fmla="*/ 9147184 w 9147550"/>
              <a:gd name="connsiteY1" fmla="*/ 0 h 4121620"/>
              <a:gd name="connsiteX2" fmla="*/ 9146177 w 9147550"/>
              <a:gd name="connsiteY2" fmla="*/ 4120627 h 4121620"/>
              <a:gd name="connsiteX3" fmla="*/ 4573956 w 9147550"/>
              <a:gd name="connsiteY3" fmla="*/ 4121620 h 4121620"/>
              <a:gd name="connsiteX4" fmla="*/ 4576412 w 9147550"/>
              <a:gd name="connsiteY4" fmla="*/ 3578857 h 4121620"/>
              <a:gd name="connsiteX5" fmla="*/ 1734 w 9147550"/>
              <a:gd name="connsiteY5" fmla="*/ 3580170 h 4121620"/>
              <a:gd name="connsiteX6" fmla="*/ 299 w 9147550"/>
              <a:gd name="connsiteY6" fmla="*/ 5183 h 4121620"/>
              <a:gd name="connsiteX0" fmla="*/ 299 w 9147550"/>
              <a:gd name="connsiteY0" fmla="*/ 657 h 4117094"/>
              <a:gd name="connsiteX1" fmla="*/ 9147184 w 9147550"/>
              <a:gd name="connsiteY1" fmla="*/ 0 h 4117094"/>
              <a:gd name="connsiteX2" fmla="*/ 9146177 w 9147550"/>
              <a:gd name="connsiteY2" fmla="*/ 4116101 h 4117094"/>
              <a:gd name="connsiteX3" fmla="*/ 4573956 w 9147550"/>
              <a:gd name="connsiteY3" fmla="*/ 4117094 h 4117094"/>
              <a:gd name="connsiteX4" fmla="*/ 4576412 w 9147550"/>
              <a:gd name="connsiteY4" fmla="*/ 3574331 h 4117094"/>
              <a:gd name="connsiteX5" fmla="*/ 1734 w 9147550"/>
              <a:gd name="connsiteY5" fmla="*/ 3575644 h 4117094"/>
              <a:gd name="connsiteX6" fmla="*/ 299 w 9147550"/>
              <a:gd name="connsiteY6" fmla="*/ 657 h 4117094"/>
              <a:gd name="connsiteX0" fmla="*/ 299 w 9147550"/>
              <a:gd name="connsiteY0" fmla="*/ 657 h 4117094"/>
              <a:gd name="connsiteX1" fmla="*/ 9147184 w 9147550"/>
              <a:gd name="connsiteY1" fmla="*/ 0 h 4117094"/>
              <a:gd name="connsiteX2" fmla="*/ 9146177 w 9147550"/>
              <a:gd name="connsiteY2" fmla="*/ 4116101 h 4117094"/>
              <a:gd name="connsiteX3" fmla="*/ 4573956 w 9147550"/>
              <a:gd name="connsiteY3" fmla="*/ 4117094 h 4117094"/>
              <a:gd name="connsiteX4" fmla="*/ 4574006 w 9147550"/>
              <a:gd name="connsiteY4" fmla="*/ 3576738 h 4117094"/>
              <a:gd name="connsiteX5" fmla="*/ 1734 w 9147550"/>
              <a:gd name="connsiteY5" fmla="*/ 3575644 h 4117094"/>
              <a:gd name="connsiteX6" fmla="*/ 299 w 9147550"/>
              <a:gd name="connsiteY6" fmla="*/ 657 h 4117094"/>
              <a:gd name="connsiteX0" fmla="*/ 299 w 9147550"/>
              <a:gd name="connsiteY0" fmla="*/ 682144 h 4117094"/>
              <a:gd name="connsiteX1" fmla="*/ 9147184 w 9147550"/>
              <a:gd name="connsiteY1" fmla="*/ 0 h 4117094"/>
              <a:gd name="connsiteX2" fmla="*/ 9146177 w 9147550"/>
              <a:gd name="connsiteY2" fmla="*/ 4116101 h 4117094"/>
              <a:gd name="connsiteX3" fmla="*/ 4573956 w 9147550"/>
              <a:gd name="connsiteY3" fmla="*/ 4117094 h 4117094"/>
              <a:gd name="connsiteX4" fmla="*/ 4574006 w 9147550"/>
              <a:gd name="connsiteY4" fmla="*/ 3576738 h 4117094"/>
              <a:gd name="connsiteX5" fmla="*/ 1734 w 9147550"/>
              <a:gd name="connsiteY5" fmla="*/ 3575644 h 4117094"/>
              <a:gd name="connsiteX6" fmla="*/ 299 w 9147550"/>
              <a:gd name="connsiteY6" fmla="*/ 682144 h 4117094"/>
              <a:gd name="connsiteX0" fmla="*/ 299 w 9155947"/>
              <a:gd name="connsiteY0" fmla="*/ 26537 h 3461487"/>
              <a:gd name="connsiteX1" fmla="*/ 9155811 w 9155947"/>
              <a:gd name="connsiteY1" fmla="*/ 0 h 3461487"/>
              <a:gd name="connsiteX2" fmla="*/ 9146177 w 9155947"/>
              <a:gd name="connsiteY2" fmla="*/ 3460494 h 3461487"/>
              <a:gd name="connsiteX3" fmla="*/ 4573956 w 9155947"/>
              <a:gd name="connsiteY3" fmla="*/ 3461487 h 3461487"/>
              <a:gd name="connsiteX4" fmla="*/ 4574006 w 9155947"/>
              <a:gd name="connsiteY4" fmla="*/ 2921131 h 3461487"/>
              <a:gd name="connsiteX5" fmla="*/ 1734 w 9155947"/>
              <a:gd name="connsiteY5" fmla="*/ 2920037 h 3461487"/>
              <a:gd name="connsiteX6" fmla="*/ 299 w 9155947"/>
              <a:gd name="connsiteY6" fmla="*/ 26537 h 3461487"/>
              <a:gd name="connsiteX0" fmla="*/ 299 w 9155947"/>
              <a:gd name="connsiteY0" fmla="*/ 0 h 3676489"/>
              <a:gd name="connsiteX1" fmla="*/ 9155811 w 9155947"/>
              <a:gd name="connsiteY1" fmla="*/ 215002 h 3676489"/>
              <a:gd name="connsiteX2" fmla="*/ 9146177 w 9155947"/>
              <a:gd name="connsiteY2" fmla="*/ 3675496 h 3676489"/>
              <a:gd name="connsiteX3" fmla="*/ 4573956 w 9155947"/>
              <a:gd name="connsiteY3" fmla="*/ 3676489 h 3676489"/>
              <a:gd name="connsiteX4" fmla="*/ 4574006 w 9155947"/>
              <a:gd name="connsiteY4" fmla="*/ 3136133 h 3676489"/>
              <a:gd name="connsiteX5" fmla="*/ 1734 w 9155947"/>
              <a:gd name="connsiteY5" fmla="*/ 3135039 h 3676489"/>
              <a:gd name="connsiteX6" fmla="*/ 299 w 9155947"/>
              <a:gd name="connsiteY6" fmla="*/ 0 h 3676489"/>
              <a:gd name="connsiteX0" fmla="*/ 299 w 9155947"/>
              <a:gd name="connsiteY0" fmla="*/ 0 h 3693742"/>
              <a:gd name="connsiteX1" fmla="*/ 9155811 w 9155947"/>
              <a:gd name="connsiteY1" fmla="*/ 232255 h 3693742"/>
              <a:gd name="connsiteX2" fmla="*/ 9146177 w 9155947"/>
              <a:gd name="connsiteY2" fmla="*/ 3692749 h 3693742"/>
              <a:gd name="connsiteX3" fmla="*/ 4573956 w 9155947"/>
              <a:gd name="connsiteY3" fmla="*/ 3693742 h 3693742"/>
              <a:gd name="connsiteX4" fmla="*/ 4574006 w 9155947"/>
              <a:gd name="connsiteY4" fmla="*/ 3153386 h 3693742"/>
              <a:gd name="connsiteX5" fmla="*/ 1734 w 9155947"/>
              <a:gd name="connsiteY5" fmla="*/ 3152292 h 3693742"/>
              <a:gd name="connsiteX6" fmla="*/ 299 w 9155947"/>
              <a:gd name="connsiteY6" fmla="*/ 0 h 3693742"/>
              <a:gd name="connsiteX0" fmla="*/ 7191 w 9154213"/>
              <a:gd name="connsiteY0" fmla="*/ 0 h 3685116"/>
              <a:gd name="connsiteX1" fmla="*/ 9154077 w 9154213"/>
              <a:gd name="connsiteY1" fmla="*/ 223629 h 3685116"/>
              <a:gd name="connsiteX2" fmla="*/ 9144443 w 9154213"/>
              <a:gd name="connsiteY2" fmla="*/ 3684123 h 3685116"/>
              <a:gd name="connsiteX3" fmla="*/ 4572222 w 9154213"/>
              <a:gd name="connsiteY3" fmla="*/ 3685116 h 3685116"/>
              <a:gd name="connsiteX4" fmla="*/ 4572272 w 9154213"/>
              <a:gd name="connsiteY4" fmla="*/ 3144760 h 3685116"/>
              <a:gd name="connsiteX5" fmla="*/ 0 w 9154213"/>
              <a:gd name="connsiteY5" fmla="*/ 3143666 h 3685116"/>
              <a:gd name="connsiteX6" fmla="*/ 7191 w 9154213"/>
              <a:gd name="connsiteY6" fmla="*/ 0 h 3685116"/>
              <a:gd name="connsiteX0" fmla="*/ 7191 w 9154213"/>
              <a:gd name="connsiteY0" fmla="*/ 0 h 3685116"/>
              <a:gd name="connsiteX1" fmla="*/ 9154077 w 9154213"/>
              <a:gd name="connsiteY1" fmla="*/ 16595 h 3685116"/>
              <a:gd name="connsiteX2" fmla="*/ 9144443 w 9154213"/>
              <a:gd name="connsiteY2" fmla="*/ 3684123 h 3685116"/>
              <a:gd name="connsiteX3" fmla="*/ 4572222 w 9154213"/>
              <a:gd name="connsiteY3" fmla="*/ 3685116 h 3685116"/>
              <a:gd name="connsiteX4" fmla="*/ 4572272 w 9154213"/>
              <a:gd name="connsiteY4" fmla="*/ 3144760 h 3685116"/>
              <a:gd name="connsiteX5" fmla="*/ 0 w 9154213"/>
              <a:gd name="connsiteY5" fmla="*/ 3143666 h 3685116"/>
              <a:gd name="connsiteX6" fmla="*/ 7191 w 9154213"/>
              <a:gd name="connsiteY6" fmla="*/ 0 h 3685116"/>
              <a:gd name="connsiteX0" fmla="*/ 7191 w 9154213"/>
              <a:gd name="connsiteY0" fmla="*/ 0 h 3685116"/>
              <a:gd name="connsiteX1" fmla="*/ 9154077 w 9154213"/>
              <a:gd name="connsiteY1" fmla="*/ 16595 h 3685116"/>
              <a:gd name="connsiteX2" fmla="*/ 9144443 w 9154213"/>
              <a:gd name="connsiteY2" fmla="*/ 3684123 h 3685116"/>
              <a:gd name="connsiteX3" fmla="*/ 4572222 w 9154213"/>
              <a:gd name="connsiteY3" fmla="*/ 3685116 h 3685116"/>
              <a:gd name="connsiteX4" fmla="*/ 4572272 w 9154213"/>
              <a:gd name="connsiteY4" fmla="*/ 3144760 h 3685116"/>
              <a:gd name="connsiteX5" fmla="*/ 0 w 9154213"/>
              <a:gd name="connsiteY5" fmla="*/ 3151830 h 3685116"/>
              <a:gd name="connsiteX6" fmla="*/ 7191 w 9154213"/>
              <a:gd name="connsiteY6" fmla="*/ 0 h 3685116"/>
              <a:gd name="connsiteX0" fmla="*/ 7191 w 9154213"/>
              <a:gd name="connsiteY0" fmla="*/ 0 h 3685116"/>
              <a:gd name="connsiteX1" fmla="*/ 9154077 w 9154213"/>
              <a:gd name="connsiteY1" fmla="*/ 16595 h 3685116"/>
              <a:gd name="connsiteX2" fmla="*/ 9144443 w 9154213"/>
              <a:gd name="connsiteY2" fmla="*/ 3684123 h 3685116"/>
              <a:gd name="connsiteX3" fmla="*/ 4572222 w 9154213"/>
              <a:gd name="connsiteY3" fmla="*/ 3685116 h 3685116"/>
              <a:gd name="connsiteX4" fmla="*/ 4572272 w 9154213"/>
              <a:gd name="connsiteY4" fmla="*/ 3152924 h 3685116"/>
              <a:gd name="connsiteX5" fmla="*/ 0 w 9154213"/>
              <a:gd name="connsiteY5" fmla="*/ 3151830 h 3685116"/>
              <a:gd name="connsiteX6" fmla="*/ 7191 w 9154213"/>
              <a:gd name="connsiteY6" fmla="*/ 0 h 3685116"/>
              <a:gd name="connsiteX0" fmla="*/ 7191 w 9154213"/>
              <a:gd name="connsiteY0" fmla="*/ 0 h 3734102"/>
              <a:gd name="connsiteX1" fmla="*/ 9154077 w 9154213"/>
              <a:gd name="connsiteY1" fmla="*/ 16595 h 3734102"/>
              <a:gd name="connsiteX2" fmla="*/ 9144443 w 9154213"/>
              <a:gd name="connsiteY2" fmla="*/ 3684123 h 3734102"/>
              <a:gd name="connsiteX3" fmla="*/ 4572222 w 9154213"/>
              <a:gd name="connsiteY3" fmla="*/ 3734102 h 3734102"/>
              <a:gd name="connsiteX4" fmla="*/ 4572272 w 9154213"/>
              <a:gd name="connsiteY4" fmla="*/ 3152924 h 3734102"/>
              <a:gd name="connsiteX5" fmla="*/ 0 w 9154213"/>
              <a:gd name="connsiteY5" fmla="*/ 3151830 h 3734102"/>
              <a:gd name="connsiteX6" fmla="*/ 7191 w 9154213"/>
              <a:gd name="connsiteY6" fmla="*/ 0 h 3734102"/>
              <a:gd name="connsiteX0" fmla="*/ 7191 w 9154247"/>
              <a:gd name="connsiteY0" fmla="*/ 0 h 3734102"/>
              <a:gd name="connsiteX1" fmla="*/ 9154077 w 9154247"/>
              <a:gd name="connsiteY1" fmla="*/ 16595 h 3734102"/>
              <a:gd name="connsiteX2" fmla="*/ 9147164 w 9154247"/>
              <a:gd name="connsiteY2" fmla="*/ 3733108 h 3734102"/>
              <a:gd name="connsiteX3" fmla="*/ 4572222 w 9154247"/>
              <a:gd name="connsiteY3" fmla="*/ 3734102 h 3734102"/>
              <a:gd name="connsiteX4" fmla="*/ 4572272 w 9154247"/>
              <a:gd name="connsiteY4" fmla="*/ 3152924 h 3734102"/>
              <a:gd name="connsiteX5" fmla="*/ 0 w 9154247"/>
              <a:gd name="connsiteY5" fmla="*/ 3151830 h 3734102"/>
              <a:gd name="connsiteX6" fmla="*/ 7191 w 9154247"/>
              <a:gd name="connsiteY6" fmla="*/ 0 h 3734102"/>
              <a:gd name="connsiteX0" fmla="*/ 7191 w 9162964"/>
              <a:gd name="connsiteY0" fmla="*/ 0 h 3734102"/>
              <a:gd name="connsiteX1" fmla="*/ 9162870 w 9162964"/>
              <a:gd name="connsiteY1" fmla="*/ 16595 h 3734102"/>
              <a:gd name="connsiteX2" fmla="*/ 9147164 w 9162964"/>
              <a:gd name="connsiteY2" fmla="*/ 3733108 h 3734102"/>
              <a:gd name="connsiteX3" fmla="*/ 4572222 w 9162964"/>
              <a:gd name="connsiteY3" fmla="*/ 3734102 h 3734102"/>
              <a:gd name="connsiteX4" fmla="*/ 4572272 w 9162964"/>
              <a:gd name="connsiteY4" fmla="*/ 3152924 h 3734102"/>
              <a:gd name="connsiteX5" fmla="*/ 0 w 9162964"/>
              <a:gd name="connsiteY5" fmla="*/ 3151830 h 3734102"/>
              <a:gd name="connsiteX6" fmla="*/ 7191 w 9162964"/>
              <a:gd name="connsiteY6" fmla="*/ 0 h 3734102"/>
              <a:gd name="connsiteX0" fmla="*/ 307 w 9164573"/>
              <a:gd name="connsiteY0" fmla="*/ 0 h 3734102"/>
              <a:gd name="connsiteX1" fmla="*/ 9164479 w 9164573"/>
              <a:gd name="connsiteY1" fmla="*/ 16595 h 3734102"/>
              <a:gd name="connsiteX2" fmla="*/ 9148773 w 9164573"/>
              <a:gd name="connsiteY2" fmla="*/ 3733108 h 3734102"/>
              <a:gd name="connsiteX3" fmla="*/ 4573831 w 9164573"/>
              <a:gd name="connsiteY3" fmla="*/ 3734102 h 3734102"/>
              <a:gd name="connsiteX4" fmla="*/ 4573881 w 9164573"/>
              <a:gd name="connsiteY4" fmla="*/ 3152924 h 3734102"/>
              <a:gd name="connsiteX5" fmla="*/ 1609 w 9164573"/>
              <a:gd name="connsiteY5" fmla="*/ 3151830 h 3734102"/>
              <a:gd name="connsiteX6" fmla="*/ 307 w 9164573"/>
              <a:gd name="connsiteY6" fmla="*/ 0 h 3734102"/>
              <a:gd name="connsiteX0" fmla="*/ 1529 w 9165795"/>
              <a:gd name="connsiteY0" fmla="*/ 0 h 3734102"/>
              <a:gd name="connsiteX1" fmla="*/ 9165701 w 9165795"/>
              <a:gd name="connsiteY1" fmla="*/ 16595 h 3734102"/>
              <a:gd name="connsiteX2" fmla="*/ 9149995 w 9165795"/>
              <a:gd name="connsiteY2" fmla="*/ 3733108 h 3734102"/>
              <a:gd name="connsiteX3" fmla="*/ 4575053 w 9165795"/>
              <a:gd name="connsiteY3" fmla="*/ 3734102 h 3734102"/>
              <a:gd name="connsiteX4" fmla="*/ 4575103 w 9165795"/>
              <a:gd name="connsiteY4" fmla="*/ 3152924 h 3734102"/>
              <a:gd name="connsiteX5" fmla="*/ 0 w 9165795"/>
              <a:gd name="connsiteY5" fmla="*/ 3140506 h 3734102"/>
              <a:gd name="connsiteX6" fmla="*/ 1529 w 9165795"/>
              <a:gd name="connsiteY6" fmla="*/ 0 h 3734102"/>
              <a:gd name="connsiteX0" fmla="*/ 1529 w 9154597"/>
              <a:gd name="connsiteY0" fmla="*/ 391 h 3734493"/>
              <a:gd name="connsiteX1" fmla="*/ 9154377 w 9154597"/>
              <a:gd name="connsiteY1" fmla="*/ 0 h 3734493"/>
              <a:gd name="connsiteX2" fmla="*/ 9149995 w 9154597"/>
              <a:gd name="connsiteY2" fmla="*/ 3733499 h 3734493"/>
              <a:gd name="connsiteX3" fmla="*/ 4575053 w 9154597"/>
              <a:gd name="connsiteY3" fmla="*/ 3734493 h 3734493"/>
              <a:gd name="connsiteX4" fmla="*/ 4575103 w 9154597"/>
              <a:gd name="connsiteY4" fmla="*/ 3153315 h 3734493"/>
              <a:gd name="connsiteX5" fmla="*/ 0 w 9154597"/>
              <a:gd name="connsiteY5" fmla="*/ 3140897 h 3734493"/>
              <a:gd name="connsiteX6" fmla="*/ 1529 w 9154597"/>
              <a:gd name="connsiteY6" fmla="*/ 391 h 3734493"/>
              <a:gd name="connsiteX0" fmla="*/ 1529 w 9154707"/>
              <a:gd name="connsiteY0" fmla="*/ 391 h 3734493"/>
              <a:gd name="connsiteX1" fmla="*/ 9154377 w 9154707"/>
              <a:gd name="connsiteY1" fmla="*/ 0 h 3734493"/>
              <a:gd name="connsiteX2" fmla="*/ 9152826 w 9154707"/>
              <a:gd name="connsiteY2" fmla="*/ 3719344 h 3734493"/>
              <a:gd name="connsiteX3" fmla="*/ 4575053 w 9154707"/>
              <a:gd name="connsiteY3" fmla="*/ 3734493 h 3734493"/>
              <a:gd name="connsiteX4" fmla="*/ 4575103 w 9154707"/>
              <a:gd name="connsiteY4" fmla="*/ 3153315 h 3734493"/>
              <a:gd name="connsiteX5" fmla="*/ 0 w 9154707"/>
              <a:gd name="connsiteY5" fmla="*/ 3140897 h 3734493"/>
              <a:gd name="connsiteX6" fmla="*/ 1529 w 9154707"/>
              <a:gd name="connsiteY6" fmla="*/ 391 h 3734493"/>
              <a:gd name="connsiteX0" fmla="*/ 1529 w 9154707"/>
              <a:gd name="connsiteY0" fmla="*/ 391 h 3720338"/>
              <a:gd name="connsiteX1" fmla="*/ 9154377 w 9154707"/>
              <a:gd name="connsiteY1" fmla="*/ 0 h 3720338"/>
              <a:gd name="connsiteX2" fmla="*/ 9152826 w 9154707"/>
              <a:gd name="connsiteY2" fmla="*/ 3719344 h 3720338"/>
              <a:gd name="connsiteX3" fmla="*/ 4575053 w 9154707"/>
              <a:gd name="connsiteY3" fmla="*/ 3720338 h 3720338"/>
              <a:gd name="connsiteX4" fmla="*/ 4575103 w 9154707"/>
              <a:gd name="connsiteY4" fmla="*/ 3153315 h 3720338"/>
              <a:gd name="connsiteX5" fmla="*/ 0 w 9154707"/>
              <a:gd name="connsiteY5" fmla="*/ 3140897 h 3720338"/>
              <a:gd name="connsiteX6" fmla="*/ 1529 w 9154707"/>
              <a:gd name="connsiteY6" fmla="*/ 391 h 3720338"/>
              <a:gd name="connsiteX0" fmla="*/ 1529 w 9154707"/>
              <a:gd name="connsiteY0" fmla="*/ 391 h 3720338"/>
              <a:gd name="connsiteX1" fmla="*/ 9154377 w 9154707"/>
              <a:gd name="connsiteY1" fmla="*/ 0 h 3720338"/>
              <a:gd name="connsiteX2" fmla="*/ 9152826 w 9154707"/>
              <a:gd name="connsiteY2" fmla="*/ 3719344 h 3720338"/>
              <a:gd name="connsiteX3" fmla="*/ 4575053 w 9154707"/>
              <a:gd name="connsiteY3" fmla="*/ 3720338 h 3720338"/>
              <a:gd name="connsiteX4" fmla="*/ 4577934 w 9154707"/>
              <a:gd name="connsiteY4" fmla="*/ 3141991 h 3720338"/>
              <a:gd name="connsiteX5" fmla="*/ 0 w 9154707"/>
              <a:gd name="connsiteY5" fmla="*/ 3140897 h 3720338"/>
              <a:gd name="connsiteX6" fmla="*/ 1529 w 9154707"/>
              <a:gd name="connsiteY6" fmla="*/ 391 h 3720338"/>
              <a:gd name="connsiteX0" fmla="*/ 1529 w 9154707"/>
              <a:gd name="connsiteY0" fmla="*/ 391 h 3720338"/>
              <a:gd name="connsiteX1" fmla="*/ 9154377 w 9154707"/>
              <a:gd name="connsiteY1" fmla="*/ 0 h 3720338"/>
              <a:gd name="connsiteX2" fmla="*/ 9152826 w 9154707"/>
              <a:gd name="connsiteY2" fmla="*/ 3719344 h 3720338"/>
              <a:gd name="connsiteX3" fmla="*/ 4575053 w 9154707"/>
              <a:gd name="connsiteY3" fmla="*/ 3720338 h 3720338"/>
              <a:gd name="connsiteX4" fmla="*/ 3601621 w 9154707"/>
              <a:gd name="connsiteY4" fmla="*/ 3141991 h 3720338"/>
              <a:gd name="connsiteX5" fmla="*/ 0 w 9154707"/>
              <a:gd name="connsiteY5" fmla="*/ 3140897 h 3720338"/>
              <a:gd name="connsiteX6" fmla="*/ 1529 w 9154707"/>
              <a:gd name="connsiteY6" fmla="*/ 391 h 3720338"/>
              <a:gd name="connsiteX0" fmla="*/ 1529 w 9154707"/>
              <a:gd name="connsiteY0" fmla="*/ 391 h 3720338"/>
              <a:gd name="connsiteX1" fmla="*/ 9154377 w 9154707"/>
              <a:gd name="connsiteY1" fmla="*/ 0 h 3720338"/>
              <a:gd name="connsiteX2" fmla="*/ 9152826 w 9154707"/>
              <a:gd name="connsiteY2" fmla="*/ 3719344 h 3720338"/>
              <a:gd name="connsiteX3" fmla="*/ 3598741 w 9154707"/>
              <a:gd name="connsiteY3" fmla="*/ 3720338 h 3720338"/>
              <a:gd name="connsiteX4" fmla="*/ 3601621 w 9154707"/>
              <a:gd name="connsiteY4" fmla="*/ 3141991 h 3720338"/>
              <a:gd name="connsiteX5" fmla="*/ 0 w 9154707"/>
              <a:gd name="connsiteY5" fmla="*/ 3140897 h 3720338"/>
              <a:gd name="connsiteX6" fmla="*/ 1529 w 9154707"/>
              <a:gd name="connsiteY6" fmla="*/ 391 h 3720338"/>
              <a:gd name="connsiteX0" fmla="*/ 1529 w 9154707"/>
              <a:gd name="connsiteY0" fmla="*/ 391 h 3720338"/>
              <a:gd name="connsiteX1" fmla="*/ 9154377 w 9154707"/>
              <a:gd name="connsiteY1" fmla="*/ 0 h 3720338"/>
              <a:gd name="connsiteX2" fmla="*/ 9152826 w 9154707"/>
              <a:gd name="connsiteY2" fmla="*/ 3719344 h 3720338"/>
              <a:gd name="connsiteX3" fmla="*/ 3598741 w 9154707"/>
              <a:gd name="connsiteY3" fmla="*/ 3720338 h 3720338"/>
              <a:gd name="connsiteX4" fmla="*/ 4111449 w 9154707"/>
              <a:gd name="connsiteY4" fmla="*/ 3138702 h 3720338"/>
              <a:gd name="connsiteX5" fmla="*/ 0 w 9154707"/>
              <a:gd name="connsiteY5" fmla="*/ 3140897 h 3720338"/>
              <a:gd name="connsiteX6" fmla="*/ 1529 w 9154707"/>
              <a:gd name="connsiteY6" fmla="*/ 391 h 3720338"/>
              <a:gd name="connsiteX0" fmla="*/ 1529 w 9154707"/>
              <a:gd name="connsiteY0" fmla="*/ 391 h 3719344"/>
              <a:gd name="connsiteX1" fmla="*/ 9154377 w 9154707"/>
              <a:gd name="connsiteY1" fmla="*/ 0 h 3719344"/>
              <a:gd name="connsiteX2" fmla="*/ 9152826 w 9154707"/>
              <a:gd name="connsiteY2" fmla="*/ 3719344 h 3719344"/>
              <a:gd name="connsiteX3" fmla="*/ 4105279 w 9154707"/>
              <a:gd name="connsiteY3" fmla="*/ 3717048 h 3719344"/>
              <a:gd name="connsiteX4" fmla="*/ 4111449 w 9154707"/>
              <a:gd name="connsiteY4" fmla="*/ 3138702 h 3719344"/>
              <a:gd name="connsiteX5" fmla="*/ 0 w 9154707"/>
              <a:gd name="connsiteY5" fmla="*/ 3140897 h 3719344"/>
              <a:gd name="connsiteX6" fmla="*/ 1529 w 9154707"/>
              <a:gd name="connsiteY6" fmla="*/ 391 h 3719344"/>
              <a:gd name="connsiteX0" fmla="*/ 1529 w 9154707"/>
              <a:gd name="connsiteY0" fmla="*/ 391 h 3719344"/>
              <a:gd name="connsiteX1" fmla="*/ 9154377 w 9154707"/>
              <a:gd name="connsiteY1" fmla="*/ 0 h 3719344"/>
              <a:gd name="connsiteX2" fmla="*/ 9152826 w 9154707"/>
              <a:gd name="connsiteY2" fmla="*/ 3719344 h 3719344"/>
              <a:gd name="connsiteX3" fmla="*/ 4113746 w 9154707"/>
              <a:gd name="connsiteY3" fmla="*/ 3717048 h 3719344"/>
              <a:gd name="connsiteX4" fmla="*/ 4111449 w 9154707"/>
              <a:gd name="connsiteY4" fmla="*/ 3138702 h 3719344"/>
              <a:gd name="connsiteX5" fmla="*/ 0 w 9154707"/>
              <a:gd name="connsiteY5" fmla="*/ 3140897 h 3719344"/>
              <a:gd name="connsiteX6" fmla="*/ 1529 w 9154707"/>
              <a:gd name="connsiteY6" fmla="*/ 391 h 3719344"/>
              <a:gd name="connsiteX0" fmla="*/ 1529 w 9154707"/>
              <a:gd name="connsiteY0" fmla="*/ 391 h 3719344"/>
              <a:gd name="connsiteX1" fmla="*/ 9154377 w 9154707"/>
              <a:gd name="connsiteY1" fmla="*/ 0 h 3719344"/>
              <a:gd name="connsiteX2" fmla="*/ 9152826 w 9154707"/>
              <a:gd name="connsiteY2" fmla="*/ 3719344 h 3719344"/>
              <a:gd name="connsiteX3" fmla="*/ 4110924 w 9154707"/>
              <a:gd name="connsiteY3" fmla="*/ 3717048 h 3719344"/>
              <a:gd name="connsiteX4" fmla="*/ 4111449 w 9154707"/>
              <a:gd name="connsiteY4" fmla="*/ 3138702 h 3719344"/>
              <a:gd name="connsiteX5" fmla="*/ 0 w 9154707"/>
              <a:gd name="connsiteY5" fmla="*/ 3140897 h 3719344"/>
              <a:gd name="connsiteX6" fmla="*/ 1529 w 9154707"/>
              <a:gd name="connsiteY6" fmla="*/ 391 h 3719344"/>
              <a:gd name="connsiteX0" fmla="*/ 1529 w 9154707"/>
              <a:gd name="connsiteY0" fmla="*/ 391 h 3719344"/>
              <a:gd name="connsiteX1" fmla="*/ 9154377 w 9154707"/>
              <a:gd name="connsiteY1" fmla="*/ 0 h 3719344"/>
              <a:gd name="connsiteX2" fmla="*/ 9152826 w 9154707"/>
              <a:gd name="connsiteY2" fmla="*/ 3719344 h 3719344"/>
              <a:gd name="connsiteX3" fmla="*/ 4110924 w 9154707"/>
              <a:gd name="connsiteY3" fmla="*/ 3717048 h 3719344"/>
              <a:gd name="connsiteX4" fmla="*/ 4108627 w 9154707"/>
              <a:gd name="connsiteY4" fmla="*/ 3141524 h 3719344"/>
              <a:gd name="connsiteX5" fmla="*/ 0 w 9154707"/>
              <a:gd name="connsiteY5" fmla="*/ 3140897 h 3719344"/>
              <a:gd name="connsiteX6" fmla="*/ 1529 w 9154707"/>
              <a:gd name="connsiteY6" fmla="*/ 391 h 3719344"/>
              <a:gd name="connsiteX0" fmla="*/ 1529 w 9154707"/>
              <a:gd name="connsiteY0" fmla="*/ 391 h 3719344"/>
              <a:gd name="connsiteX1" fmla="*/ 9154377 w 9154707"/>
              <a:gd name="connsiteY1" fmla="*/ 0 h 3719344"/>
              <a:gd name="connsiteX2" fmla="*/ 9152826 w 9154707"/>
              <a:gd name="connsiteY2" fmla="*/ 3719344 h 3719344"/>
              <a:gd name="connsiteX3" fmla="*/ 4110924 w 9154707"/>
              <a:gd name="connsiteY3" fmla="*/ 3717048 h 3719344"/>
              <a:gd name="connsiteX4" fmla="*/ 4111450 w 9154707"/>
              <a:gd name="connsiteY4" fmla="*/ 3141524 h 3719344"/>
              <a:gd name="connsiteX5" fmla="*/ 0 w 9154707"/>
              <a:gd name="connsiteY5" fmla="*/ 3140897 h 3719344"/>
              <a:gd name="connsiteX6" fmla="*/ 1529 w 9154707"/>
              <a:gd name="connsiteY6" fmla="*/ 391 h 371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4707" h="3719344">
                <a:moveTo>
                  <a:pt x="1529" y="391"/>
                </a:moveTo>
                <a:lnTo>
                  <a:pt x="9154377" y="0"/>
                </a:lnTo>
                <a:cubicBezTo>
                  <a:pt x="9155964" y="1278732"/>
                  <a:pt x="9151239" y="2440612"/>
                  <a:pt x="9152826" y="3719344"/>
                </a:cubicBezTo>
                <a:lnTo>
                  <a:pt x="4110924" y="3717048"/>
                </a:lnTo>
                <a:cubicBezTo>
                  <a:pt x="4112369" y="3628931"/>
                  <a:pt x="4110005" y="3229641"/>
                  <a:pt x="4111450" y="3141524"/>
                </a:cubicBezTo>
                <a:lnTo>
                  <a:pt x="0" y="3140897"/>
                </a:lnTo>
                <a:cubicBezTo>
                  <a:pt x="1445" y="1965221"/>
                  <a:pt x="84" y="1176067"/>
                  <a:pt x="1529" y="391"/>
                </a:cubicBezTo>
                <a:close/>
              </a:path>
            </a:pathLst>
          </a:custGeom>
          <a:pattFill prst="wdUpDiag">
            <a:fgClr>
              <a:schemeClr val="bg1">
                <a:lumMod val="75000"/>
              </a:schemeClr>
            </a:fgClr>
            <a:bgClr>
              <a:schemeClr val="bg1"/>
            </a:bgClr>
          </a:pattFill>
        </p:spPr>
        <p:txBody>
          <a:bodyPr lIns="180000" tIns="180000"/>
          <a:lstStyle>
            <a:lvl1pPr marL="0" indent="0">
              <a:buNone/>
              <a:defRPr sz="2000">
                <a:latin typeface="Arial Narrow" charset="0"/>
                <a:ea typeface="Arial Narrow" charset="0"/>
                <a:cs typeface="Arial Narrow" charset="0"/>
              </a:defRPr>
            </a:lvl1pPr>
          </a:lstStyle>
          <a:p>
            <a:r>
              <a:rPr lang="de-DE" dirty="0" smtClean="0"/>
              <a:t>Bild durch Klicken auf das Symbol einfügen</a:t>
            </a:r>
            <a:endParaRPr lang="de-DE" dirty="0"/>
          </a:p>
        </p:txBody>
      </p:sp>
      <p:sp>
        <p:nvSpPr>
          <p:cNvPr id="9" name="Textplatzhalter 8"/>
          <p:cNvSpPr>
            <a:spLocks noGrp="1"/>
          </p:cNvSpPr>
          <p:nvPr>
            <p:ph type="body" sz="quarter" idx="13" hasCustomPrompt="1"/>
          </p:nvPr>
        </p:nvSpPr>
        <p:spPr>
          <a:xfrm>
            <a:off x="456082" y="4233649"/>
            <a:ext cx="8218866" cy="544645"/>
          </a:xfrm>
          <a:prstGeom prst="rect">
            <a:avLst/>
          </a:prstGeom>
        </p:spPr>
        <p:txBody>
          <a:bodyPr lIns="0" tIns="0" rIns="0" bIns="0">
            <a:noAutofit/>
          </a:bodyPr>
          <a:lstStyle>
            <a:lvl1pPr marL="0" indent="0">
              <a:lnSpc>
                <a:spcPts val="4000"/>
              </a:lnSpc>
              <a:spcBef>
                <a:spcPts val="0"/>
              </a:spcBef>
              <a:buNone/>
              <a:defRPr sz="3600" b="1" cap="all" baseline="0">
                <a:solidFill>
                  <a:schemeClr val="bg2"/>
                </a:solidFill>
                <a:latin typeface="Arial Narrow" charset="0"/>
                <a:ea typeface="Arial Narrow" charset="0"/>
                <a:cs typeface="Arial Narrow" charset="0"/>
              </a:defRPr>
            </a:lvl1pPr>
          </a:lstStyle>
          <a:p>
            <a:pPr lvl="0"/>
            <a:r>
              <a:rPr lang="de-DE" dirty="0" err="1" smtClean="0"/>
              <a:t>titel</a:t>
            </a:r>
            <a:r>
              <a:rPr lang="de-DE" dirty="0" smtClean="0"/>
              <a:t> DURCH KLICKEN BEARBEITEN</a:t>
            </a:r>
          </a:p>
        </p:txBody>
      </p:sp>
      <p:sp>
        <p:nvSpPr>
          <p:cNvPr id="11" name="Textplatzhalter 8"/>
          <p:cNvSpPr>
            <a:spLocks noGrp="1"/>
          </p:cNvSpPr>
          <p:nvPr>
            <p:ph type="body" sz="quarter" idx="14" hasCustomPrompt="1"/>
          </p:nvPr>
        </p:nvSpPr>
        <p:spPr>
          <a:xfrm>
            <a:off x="467566" y="4853838"/>
            <a:ext cx="8209709" cy="534059"/>
          </a:xfrm>
          <a:prstGeom prst="rect">
            <a:avLst/>
          </a:prstGeom>
        </p:spPr>
        <p:txBody>
          <a:bodyPr lIns="0" tIns="0" rIns="0" bIns="0"/>
          <a:lstStyle>
            <a:lvl1pPr marL="0" indent="0">
              <a:lnSpc>
                <a:spcPts val="2100"/>
              </a:lnSpc>
              <a:spcBef>
                <a:spcPts val="0"/>
              </a:spcBef>
              <a:buNone/>
              <a:defRPr sz="2000" b="1" cap="all" baseline="0">
                <a:latin typeface="Arial Narrow" charset="0"/>
                <a:ea typeface="Arial Narrow" charset="0"/>
                <a:cs typeface="Arial Narrow" charset="0"/>
              </a:defRPr>
            </a:lvl1pPr>
          </a:lstStyle>
          <a:p>
            <a:pPr lvl="0"/>
            <a:r>
              <a:rPr lang="de-DE" dirty="0" smtClean="0"/>
              <a:t>Subheadline durch klicken bearbeiten</a:t>
            </a:r>
          </a:p>
        </p:txBody>
      </p:sp>
      <p:sp>
        <p:nvSpPr>
          <p:cNvPr id="13" name="Textplatzhalter 24"/>
          <p:cNvSpPr>
            <a:spLocks noGrp="1"/>
          </p:cNvSpPr>
          <p:nvPr>
            <p:ph type="body" sz="quarter" idx="18" hasCustomPrompt="1"/>
          </p:nvPr>
        </p:nvSpPr>
        <p:spPr>
          <a:xfrm>
            <a:off x="467570" y="3360108"/>
            <a:ext cx="2508548" cy="319415"/>
          </a:xfrm>
          <a:prstGeom prst="rect">
            <a:avLst/>
          </a:prstGeom>
        </p:spPr>
        <p:txBody>
          <a:bodyPr lIns="0" tIns="0" rIns="0" bIns="0"/>
          <a:lstStyle>
            <a:lvl1pPr marL="0" indent="0">
              <a:buNone/>
              <a:defRPr sz="1100">
                <a:latin typeface="Arial Narrow" charset="0"/>
                <a:ea typeface="Arial Narrow" charset="0"/>
                <a:cs typeface="Arial Narrow" charset="0"/>
              </a:defRPr>
            </a:lvl1pPr>
            <a:lvl2pPr>
              <a:defRPr sz="1700"/>
            </a:lvl2pPr>
            <a:lvl3pPr>
              <a:defRPr sz="1700"/>
            </a:lvl3pPr>
            <a:lvl4pPr>
              <a:defRPr sz="1700"/>
            </a:lvl4pPr>
            <a:lvl5pPr>
              <a:defRPr sz="1700"/>
            </a:lvl5pPr>
          </a:lstStyle>
          <a:p>
            <a:pPr lvl="0"/>
            <a:r>
              <a:rPr lang="de-DE" dirty="0" smtClean="0"/>
              <a:t>Abteilung und Datum eingeben</a:t>
            </a:r>
          </a:p>
        </p:txBody>
      </p:sp>
    </p:spTree>
    <p:extLst>
      <p:ext uri="{BB962C8B-B14F-4D97-AF65-F5344CB8AC3E}">
        <p14:creationId xmlns:p14="http://schemas.microsoft.com/office/powerpoint/2010/main" val="411877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lvl1pPr>
              <a:defRPr>
                <a:latin typeface="Arial Narrow" charset="0"/>
                <a:ea typeface="Arial Narrow" charset="0"/>
                <a:cs typeface="Arial Narrow" charset="0"/>
              </a:defRPr>
            </a:lvl1pPr>
          </a:lstStyle>
          <a:p>
            <a:pPr algn="l"/>
            <a:r>
              <a:rPr lang="de-DE" dirty="0" smtClean="0">
                <a:solidFill>
                  <a:prstClr val="black"/>
                </a:solidFill>
              </a:rPr>
              <a:t>Thema, Abteilung, Datum</a:t>
            </a:r>
            <a:endParaRPr lang="de-DE" dirty="0">
              <a:solidFill>
                <a:prstClr val="black"/>
              </a:solidFill>
            </a:endParaRPr>
          </a:p>
        </p:txBody>
      </p:sp>
      <p:sp>
        <p:nvSpPr>
          <p:cNvPr id="5" name="Textplatzhalter 8"/>
          <p:cNvSpPr>
            <a:spLocks noGrp="1"/>
          </p:cNvSpPr>
          <p:nvPr>
            <p:ph type="body" sz="quarter" idx="13" hasCustomPrompt="1"/>
          </p:nvPr>
        </p:nvSpPr>
        <p:spPr>
          <a:xfrm>
            <a:off x="459687" y="403225"/>
            <a:ext cx="8217588" cy="960437"/>
          </a:xfrm>
          <a:prstGeom prst="rect">
            <a:avLst/>
          </a:prstGeom>
        </p:spPr>
        <p:txBody>
          <a:bodyPr lIns="0" tIns="0" rIns="0" bIns="0">
            <a:noAutofit/>
          </a:bodyPr>
          <a:lstStyle>
            <a:lvl1pPr marL="0" indent="0">
              <a:lnSpc>
                <a:spcPts val="2800"/>
              </a:lnSpc>
              <a:spcBef>
                <a:spcPts val="0"/>
              </a:spcBef>
              <a:buNone/>
              <a:defRPr sz="2800" b="1" cap="all" baseline="0">
                <a:solidFill>
                  <a:schemeClr val="bg2"/>
                </a:solidFill>
                <a:latin typeface="Arial Narrow" charset="0"/>
                <a:ea typeface="Arial Narrow" charset="0"/>
                <a:cs typeface="Arial Narrow" charset="0"/>
              </a:defRPr>
            </a:lvl1pPr>
          </a:lstStyle>
          <a:p>
            <a:pPr lvl="0"/>
            <a:r>
              <a:rPr lang="de-DE" dirty="0" smtClean="0"/>
              <a:t>HEADLINE DURCH KLICKEN </a:t>
            </a:r>
            <a:br>
              <a:rPr lang="de-DE" dirty="0" smtClean="0"/>
            </a:br>
            <a:r>
              <a:rPr lang="de-DE" dirty="0" smtClean="0"/>
              <a:t>BEARBEITEN</a:t>
            </a:r>
          </a:p>
        </p:txBody>
      </p:sp>
      <p:sp>
        <p:nvSpPr>
          <p:cNvPr id="6" name="Textplatzhalter 7"/>
          <p:cNvSpPr>
            <a:spLocks noGrp="1"/>
          </p:cNvSpPr>
          <p:nvPr>
            <p:ph type="body" sz="quarter" idx="14" hasCustomPrompt="1"/>
          </p:nvPr>
        </p:nvSpPr>
        <p:spPr>
          <a:xfrm>
            <a:off x="468313" y="1629877"/>
            <a:ext cx="8208962" cy="4871560"/>
          </a:xfrm>
          <a:prstGeom prst="rect">
            <a:avLst/>
          </a:prstGeom>
        </p:spPr>
        <p:txBody>
          <a:bodyPr lIns="0" tIns="0" rIns="0" bIns="0"/>
          <a:lstStyle>
            <a:lvl1pPr marL="266700" indent="-266700">
              <a:lnSpc>
                <a:spcPct val="100000"/>
              </a:lnSpc>
              <a:spcBef>
                <a:spcPts val="0"/>
              </a:spcBef>
              <a:spcAft>
                <a:spcPts val="1200"/>
              </a:spcAft>
              <a:buFont typeface="Symbol" pitchFamily="18" charset="2"/>
              <a:buChar char="-"/>
              <a:defRPr sz="2400">
                <a:latin typeface="Arial Narrow" charset="0"/>
                <a:ea typeface="Arial Narrow" charset="0"/>
                <a:cs typeface="Arial Narrow" charset="0"/>
              </a:defRPr>
            </a:lvl1pPr>
            <a:lvl2pPr marL="715963" indent="-284163">
              <a:lnSpc>
                <a:spcPct val="100000"/>
              </a:lnSpc>
              <a:spcBef>
                <a:spcPts val="0"/>
              </a:spcBef>
              <a:spcAft>
                <a:spcPts val="1200"/>
              </a:spcAft>
              <a:buFont typeface="Symbol" pitchFamily="18" charset="2"/>
              <a:buChar char="-"/>
              <a:defRPr sz="2400">
                <a:latin typeface="Arial Narrow" charset="0"/>
                <a:ea typeface="Arial Narrow" charset="0"/>
                <a:cs typeface="Arial Narrow" charset="0"/>
              </a:defRPr>
            </a:lvl2pPr>
            <a:lvl3pPr marL="1077913" indent="-276225">
              <a:lnSpc>
                <a:spcPct val="100000"/>
              </a:lnSpc>
              <a:spcBef>
                <a:spcPts val="0"/>
              </a:spcBef>
              <a:spcAft>
                <a:spcPts val="1200"/>
              </a:spcAft>
              <a:buFont typeface="Symbol" pitchFamily="18" charset="2"/>
              <a:buChar char="-"/>
              <a:defRPr sz="2400">
                <a:latin typeface="Arial Narrow" charset="0"/>
                <a:ea typeface="Arial Narrow" charset="0"/>
                <a:cs typeface="Arial Narrow" charset="0"/>
              </a:defRPr>
            </a:lvl3pPr>
            <a:lvl4pPr marL="1431925" indent="-266700">
              <a:lnSpc>
                <a:spcPct val="100000"/>
              </a:lnSpc>
              <a:spcBef>
                <a:spcPts val="0"/>
              </a:spcBef>
              <a:spcAft>
                <a:spcPts val="1200"/>
              </a:spcAft>
              <a:buFont typeface="Symbol" pitchFamily="18" charset="2"/>
              <a:buChar char="-"/>
              <a:defRPr sz="2400">
                <a:latin typeface="Arial Narrow" charset="0"/>
                <a:ea typeface="Arial Narrow" charset="0"/>
                <a:cs typeface="Arial Narrow" charset="0"/>
              </a:defRPr>
            </a:lvl4pPr>
            <a:lvl5pPr marL="1793875" indent="-266700">
              <a:lnSpc>
                <a:spcPct val="100000"/>
              </a:lnSpc>
              <a:spcBef>
                <a:spcPts val="0"/>
              </a:spcBef>
              <a:spcAft>
                <a:spcPts val="1200"/>
              </a:spcAft>
              <a:buFont typeface="Symbol" pitchFamily="18" charset="2"/>
              <a:buChar char="-"/>
              <a:defRPr sz="2400">
                <a:latin typeface="Arial Narrow" charset="0"/>
                <a:ea typeface="Arial Narrow" charset="0"/>
                <a:cs typeface="Arial Narrow" charset="0"/>
              </a:defRPr>
            </a:lvl5pPr>
          </a:lstStyle>
          <a:p>
            <a:pPr lvl="0"/>
            <a:r>
              <a:rPr lang="de-DE" dirty="0" smtClean="0"/>
              <a:t>Aufzählung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Foliennummernplatzhalter 3"/>
          <p:cNvSpPr>
            <a:spLocks noGrp="1"/>
          </p:cNvSpPr>
          <p:nvPr>
            <p:ph type="sldNum" sz="quarter" idx="11"/>
          </p:nvPr>
        </p:nvSpPr>
        <p:spPr>
          <a:xfrm>
            <a:off x="7934399" y="6615801"/>
            <a:ext cx="2124075" cy="329130"/>
          </a:xfrm>
          <a:prstGeom prst="rect">
            <a:avLst/>
          </a:prstGeom>
        </p:spPr>
        <p:txBody>
          <a:bodyPr/>
          <a:lstStyle>
            <a:lvl1pPr>
              <a:defRPr lang="de-DE" sz="900" kern="1200" dirty="0" smtClean="0">
                <a:solidFill>
                  <a:schemeClr val="tx1"/>
                </a:solidFill>
                <a:latin typeface="Arial Narrow" charset="0"/>
                <a:ea typeface="Arial Narrow" charset="0"/>
                <a:cs typeface="Arial Narrow" charset="0"/>
              </a:defRPr>
            </a:lvl1pPr>
          </a:lstStyle>
          <a:p>
            <a:r>
              <a:rPr lang="da-DK" smtClean="0">
                <a:solidFill>
                  <a:prstClr val="black"/>
                </a:solidFill>
              </a:rPr>
              <a:t>Page </a:t>
            </a:r>
            <a:fld id="{AA807A42-CF27-4B84-8583-18EBE418342E}" type="slidenum">
              <a:rPr lang="da-DK" smtClean="0">
                <a:solidFill>
                  <a:prstClr val="black"/>
                </a:solidFill>
              </a:rPr>
              <a:pPr/>
              <a:t>‹#›</a:t>
            </a:fld>
            <a:endParaRPr lang="da-DK">
              <a:solidFill>
                <a:prstClr val="black"/>
              </a:solidFill>
            </a:endParaRPr>
          </a:p>
        </p:txBody>
      </p:sp>
    </p:spTree>
    <p:extLst>
      <p:ext uri="{BB962C8B-B14F-4D97-AF65-F5344CB8AC3E}">
        <p14:creationId xmlns:p14="http://schemas.microsoft.com/office/powerpoint/2010/main" val="196109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Bilder mit Bildunterschriften">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lvl1pPr>
              <a:defRPr>
                <a:latin typeface="Arial Narrow" charset="0"/>
                <a:ea typeface="Arial Narrow" charset="0"/>
                <a:cs typeface="Arial Narrow" charset="0"/>
              </a:defRPr>
            </a:lvl1pPr>
          </a:lstStyle>
          <a:p>
            <a:pPr algn="l"/>
            <a:r>
              <a:rPr lang="de-DE" smtClean="0">
                <a:solidFill>
                  <a:prstClr val="black"/>
                </a:solidFill>
              </a:rPr>
              <a:t>Thema, Abteilung, Datum</a:t>
            </a:r>
            <a:endParaRPr lang="de-DE" dirty="0">
              <a:solidFill>
                <a:prstClr val="black"/>
              </a:solidFill>
            </a:endParaRPr>
          </a:p>
        </p:txBody>
      </p:sp>
      <p:sp>
        <p:nvSpPr>
          <p:cNvPr id="5" name="Bildplatzhalter 6"/>
          <p:cNvSpPr>
            <a:spLocks noGrp="1"/>
          </p:cNvSpPr>
          <p:nvPr>
            <p:ph type="pic" sz="quarter" idx="14" hasCustomPrompt="1"/>
          </p:nvPr>
        </p:nvSpPr>
        <p:spPr>
          <a:xfrm>
            <a:off x="-1837" y="1697783"/>
            <a:ext cx="4566467" cy="2611438"/>
          </a:xfrm>
          <a:prstGeom prst="rect">
            <a:avLst/>
          </a:prstGeom>
          <a:pattFill prst="wdUpDiag">
            <a:fgClr>
              <a:schemeClr val="bg1">
                <a:lumMod val="75000"/>
              </a:schemeClr>
            </a:fgClr>
            <a:bgClr>
              <a:schemeClr val="bg1"/>
            </a:bgClr>
          </a:pattFill>
        </p:spPr>
        <p:txBody>
          <a:bodyPr/>
          <a:lstStyle>
            <a:lvl1pPr marL="0" indent="0">
              <a:buNone/>
              <a:defRPr sz="1600">
                <a:latin typeface="Arial Narrow" charset="0"/>
                <a:ea typeface="Arial Narrow" charset="0"/>
                <a:cs typeface="Arial Narrow" charset="0"/>
              </a:defRPr>
            </a:lvl1pPr>
          </a:lstStyle>
          <a:p>
            <a:r>
              <a:rPr lang="de-DE" dirty="0" smtClean="0"/>
              <a:t>Bild durch Klicken auf das Symbol einfügen</a:t>
            </a:r>
            <a:endParaRPr lang="de-DE" dirty="0"/>
          </a:p>
        </p:txBody>
      </p:sp>
      <p:sp>
        <p:nvSpPr>
          <p:cNvPr id="6" name="Bildplatzhalter 6"/>
          <p:cNvSpPr>
            <a:spLocks noGrp="1"/>
          </p:cNvSpPr>
          <p:nvPr>
            <p:ph type="pic" sz="quarter" idx="18" hasCustomPrompt="1"/>
          </p:nvPr>
        </p:nvSpPr>
        <p:spPr>
          <a:xfrm>
            <a:off x="4582548" y="1697783"/>
            <a:ext cx="4573588" cy="2611438"/>
          </a:xfrm>
          <a:prstGeom prst="rect">
            <a:avLst/>
          </a:prstGeom>
          <a:pattFill prst="wdUpDiag">
            <a:fgClr>
              <a:schemeClr val="bg1">
                <a:lumMod val="75000"/>
              </a:schemeClr>
            </a:fgClr>
            <a:bgClr>
              <a:schemeClr val="bg1"/>
            </a:bgClr>
          </a:pattFill>
        </p:spPr>
        <p:txBody>
          <a:bodyPr/>
          <a:lstStyle>
            <a:lvl1pPr marL="0" indent="0">
              <a:buNone/>
              <a:defRPr sz="1600">
                <a:latin typeface="Arial Narrow" charset="0"/>
                <a:ea typeface="Arial Narrow" charset="0"/>
                <a:cs typeface="Arial Narrow" charset="0"/>
              </a:defRPr>
            </a:lvl1pPr>
          </a:lstStyle>
          <a:p>
            <a:r>
              <a:rPr lang="de-DE" dirty="0" smtClean="0"/>
              <a:t>Bild durch Klicken auf das Symbol einfügen</a:t>
            </a:r>
            <a:endParaRPr lang="de-DE" dirty="0"/>
          </a:p>
        </p:txBody>
      </p:sp>
      <p:sp>
        <p:nvSpPr>
          <p:cNvPr id="7" name="Textplatzhalter 7"/>
          <p:cNvSpPr>
            <a:spLocks noGrp="1"/>
          </p:cNvSpPr>
          <p:nvPr>
            <p:ph type="body" sz="quarter" idx="15" hasCustomPrompt="1"/>
          </p:nvPr>
        </p:nvSpPr>
        <p:spPr>
          <a:xfrm>
            <a:off x="468313" y="4487291"/>
            <a:ext cx="3924300" cy="2038921"/>
          </a:xfrm>
          <a:prstGeom prst="rect">
            <a:avLst/>
          </a:prstGeom>
        </p:spPr>
        <p:txBody>
          <a:bodyPr lIns="0" tIns="0" rIns="0" bIns="0"/>
          <a:lstStyle>
            <a:lvl1pPr marL="0" indent="0">
              <a:lnSpc>
                <a:spcPct val="100000"/>
              </a:lnSpc>
              <a:spcBef>
                <a:spcPts val="0"/>
              </a:spcBef>
              <a:spcAft>
                <a:spcPts val="0"/>
              </a:spcAft>
              <a:buFontTx/>
              <a:buNone/>
              <a:defRPr sz="1400">
                <a:latin typeface="Arial Narrow" charset="0"/>
                <a:ea typeface="Arial Narrow" charset="0"/>
                <a:cs typeface="Arial Narrow" charset="0"/>
              </a:defRPr>
            </a:lvl1pPr>
            <a:lvl2pPr marL="285750" indent="-285750">
              <a:lnSpc>
                <a:spcPts val="2000"/>
              </a:lnSpc>
              <a:spcBef>
                <a:spcPts val="0"/>
              </a:spcBef>
              <a:spcAft>
                <a:spcPts val="1000"/>
              </a:spcAft>
              <a:buFont typeface="Symbol" pitchFamily="18" charset="2"/>
              <a:buChar char="-"/>
              <a:defRPr sz="1700"/>
            </a:lvl2pPr>
            <a:lvl3pPr marL="633413" indent="-228600">
              <a:lnSpc>
                <a:spcPts val="2000"/>
              </a:lnSpc>
              <a:spcBef>
                <a:spcPts val="0"/>
              </a:spcBef>
              <a:spcAft>
                <a:spcPts val="1000"/>
              </a:spcAft>
              <a:buFont typeface="Symbol" pitchFamily="18" charset="2"/>
              <a:buChar char="-"/>
              <a:defRPr sz="1700"/>
            </a:lvl3pPr>
            <a:lvl4pPr marL="985838" indent="-228600">
              <a:lnSpc>
                <a:spcPts val="2000"/>
              </a:lnSpc>
              <a:spcBef>
                <a:spcPts val="0"/>
              </a:spcBef>
              <a:spcAft>
                <a:spcPts val="1000"/>
              </a:spcAft>
              <a:buFont typeface="Symbol" pitchFamily="18" charset="2"/>
              <a:buChar char="-"/>
              <a:defRPr sz="1700"/>
            </a:lvl4pPr>
            <a:lvl5pPr marL="1349375" indent="-228600">
              <a:lnSpc>
                <a:spcPts val="2000"/>
              </a:lnSpc>
              <a:spcBef>
                <a:spcPts val="0"/>
              </a:spcBef>
              <a:spcAft>
                <a:spcPts val="1000"/>
              </a:spcAft>
              <a:buFont typeface="Symbol" pitchFamily="18" charset="2"/>
              <a:buChar char="-"/>
              <a:defRPr sz="1700"/>
            </a:lvl5pPr>
          </a:lstStyle>
          <a:p>
            <a:pPr lvl="0"/>
            <a:r>
              <a:rPr lang="de-DE" dirty="0" smtClean="0"/>
              <a:t>Bildunterschrift durch Klicken bearbeiten</a:t>
            </a:r>
          </a:p>
        </p:txBody>
      </p:sp>
      <p:sp>
        <p:nvSpPr>
          <p:cNvPr id="8" name="Textplatzhalter 7"/>
          <p:cNvSpPr>
            <a:spLocks noGrp="1"/>
          </p:cNvSpPr>
          <p:nvPr>
            <p:ph type="body" sz="quarter" idx="19" hasCustomPrompt="1"/>
          </p:nvPr>
        </p:nvSpPr>
        <p:spPr>
          <a:xfrm>
            <a:off x="4580490" y="4487291"/>
            <a:ext cx="4028145" cy="2038922"/>
          </a:xfrm>
          <a:prstGeom prst="rect">
            <a:avLst/>
          </a:prstGeom>
        </p:spPr>
        <p:txBody>
          <a:bodyPr lIns="0" tIns="0" rIns="0" bIns="0"/>
          <a:lstStyle>
            <a:lvl1pPr marL="0" indent="0">
              <a:lnSpc>
                <a:spcPct val="100000"/>
              </a:lnSpc>
              <a:spcBef>
                <a:spcPts val="0"/>
              </a:spcBef>
              <a:spcAft>
                <a:spcPts val="0"/>
              </a:spcAft>
              <a:buFontTx/>
              <a:buNone/>
              <a:defRPr sz="1400">
                <a:latin typeface="Arial Narrow" charset="0"/>
                <a:ea typeface="Arial Narrow" charset="0"/>
                <a:cs typeface="Arial Narrow" charset="0"/>
              </a:defRPr>
            </a:lvl1pPr>
            <a:lvl2pPr marL="285750" indent="-285750">
              <a:lnSpc>
                <a:spcPts val="2000"/>
              </a:lnSpc>
              <a:spcBef>
                <a:spcPts val="0"/>
              </a:spcBef>
              <a:spcAft>
                <a:spcPts val="1000"/>
              </a:spcAft>
              <a:buFont typeface="Symbol" pitchFamily="18" charset="2"/>
              <a:buChar char="-"/>
              <a:defRPr sz="1700"/>
            </a:lvl2pPr>
            <a:lvl3pPr marL="633413" indent="-228600">
              <a:lnSpc>
                <a:spcPts val="2000"/>
              </a:lnSpc>
              <a:spcBef>
                <a:spcPts val="0"/>
              </a:spcBef>
              <a:spcAft>
                <a:spcPts val="1000"/>
              </a:spcAft>
              <a:buFont typeface="Symbol" pitchFamily="18" charset="2"/>
              <a:buChar char="-"/>
              <a:defRPr sz="1700"/>
            </a:lvl3pPr>
            <a:lvl4pPr marL="985838" indent="-228600">
              <a:lnSpc>
                <a:spcPts val="2000"/>
              </a:lnSpc>
              <a:spcBef>
                <a:spcPts val="0"/>
              </a:spcBef>
              <a:spcAft>
                <a:spcPts val="1000"/>
              </a:spcAft>
              <a:buFont typeface="Symbol" pitchFamily="18" charset="2"/>
              <a:buChar char="-"/>
              <a:defRPr sz="1700"/>
            </a:lvl4pPr>
            <a:lvl5pPr marL="1349375" indent="-228600">
              <a:lnSpc>
                <a:spcPts val="2000"/>
              </a:lnSpc>
              <a:spcBef>
                <a:spcPts val="0"/>
              </a:spcBef>
              <a:spcAft>
                <a:spcPts val="1000"/>
              </a:spcAft>
              <a:buFont typeface="Symbol" pitchFamily="18" charset="2"/>
              <a:buChar char="-"/>
              <a:defRPr sz="1700"/>
            </a:lvl5pPr>
          </a:lstStyle>
          <a:p>
            <a:pPr lvl="0"/>
            <a:r>
              <a:rPr lang="de-DE" dirty="0" smtClean="0"/>
              <a:t>Bildunterschrift durch Klicken bearbeiten</a:t>
            </a:r>
          </a:p>
        </p:txBody>
      </p:sp>
      <p:sp>
        <p:nvSpPr>
          <p:cNvPr id="9" name="Textplatzhalter 8"/>
          <p:cNvSpPr>
            <a:spLocks noGrp="1"/>
          </p:cNvSpPr>
          <p:nvPr>
            <p:ph type="body" sz="quarter" idx="13" hasCustomPrompt="1"/>
          </p:nvPr>
        </p:nvSpPr>
        <p:spPr>
          <a:xfrm>
            <a:off x="459687" y="403225"/>
            <a:ext cx="8217588" cy="960437"/>
          </a:xfrm>
          <a:prstGeom prst="rect">
            <a:avLst/>
          </a:prstGeom>
        </p:spPr>
        <p:txBody>
          <a:bodyPr lIns="0" tIns="0" rIns="0" bIns="0">
            <a:noAutofit/>
          </a:bodyPr>
          <a:lstStyle>
            <a:lvl1pPr marL="0" indent="0">
              <a:lnSpc>
                <a:spcPts val="2800"/>
              </a:lnSpc>
              <a:spcBef>
                <a:spcPts val="0"/>
              </a:spcBef>
              <a:buNone/>
              <a:defRPr sz="2800" b="1" cap="all" baseline="0">
                <a:solidFill>
                  <a:schemeClr val="bg2"/>
                </a:solidFill>
                <a:latin typeface="Arial Narrow" charset="0"/>
                <a:ea typeface="Arial Narrow" charset="0"/>
                <a:cs typeface="Arial Narrow" charset="0"/>
              </a:defRPr>
            </a:lvl1pPr>
          </a:lstStyle>
          <a:p>
            <a:pPr lvl="0"/>
            <a:r>
              <a:rPr lang="de-DE" dirty="0" smtClean="0"/>
              <a:t>HEADLINE DURCH KLICKEN </a:t>
            </a:r>
            <a:br>
              <a:rPr lang="de-DE" dirty="0" smtClean="0"/>
            </a:br>
            <a:r>
              <a:rPr lang="de-DE" dirty="0" smtClean="0"/>
              <a:t>BEARBEITEN</a:t>
            </a:r>
          </a:p>
        </p:txBody>
      </p:sp>
      <p:sp>
        <p:nvSpPr>
          <p:cNvPr id="11" name="Foliennummernplatzhalter 3"/>
          <p:cNvSpPr>
            <a:spLocks noGrp="1"/>
          </p:cNvSpPr>
          <p:nvPr>
            <p:ph type="sldNum" sz="quarter" idx="11"/>
          </p:nvPr>
        </p:nvSpPr>
        <p:spPr>
          <a:xfrm>
            <a:off x="7934399" y="6615801"/>
            <a:ext cx="2124075" cy="329130"/>
          </a:xfrm>
          <a:prstGeom prst="rect">
            <a:avLst/>
          </a:prstGeom>
        </p:spPr>
        <p:txBody>
          <a:bodyPr/>
          <a:lstStyle>
            <a:lvl1pPr>
              <a:defRPr lang="de-DE" sz="900" kern="1200" dirty="0" smtClean="0">
                <a:solidFill>
                  <a:schemeClr val="tx1"/>
                </a:solidFill>
                <a:latin typeface="Arial Narrow" charset="0"/>
                <a:ea typeface="Arial Narrow" charset="0"/>
                <a:cs typeface="Arial Narrow" charset="0"/>
              </a:defRPr>
            </a:lvl1pPr>
          </a:lstStyle>
          <a:p>
            <a:r>
              <a:rPr lang="da-DK" smtClean="0">
                <a:solidFill>
                  <a:prstClr val="black"/>
                </a:solidFill>
              </a:rPr>
              <a:t>Page </a:t>
            </a:r>
            <a:fld id="{AA807A42-CF27-4B84-8583-18EBE418342E}" type="slidenum">
              <a:rPr lang="da-DK" smtClean="0">
                <a:solidFill>
                  <a:prstClr val="black"/>
                </a:solidFill>
              </a:rPr>
              <a:pPr/>
              <a:t>‹#›</a:t>
            </a:fld>
            <a:endParaRPr lang="da-DK">
              <a:solidFill>
                <a:prstClr val="black"/>
              </a:solidFill>
            </a:endParaRPr>
          </a:p>
        </p:txBody>
      </p:sp>
    </p:spTree>
    <p:extLst>
      <p:ext uri="{BB962C8B-B14F-4D97-AF65-F5344CB8AC3E}">
        <p14:creationId xmlns:p14="http://schemas.microsoft.com/office/powerpoint/2010/main" val="2091721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ombifolie weiss">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lvl1pPr>
              <a:defRPr>
                <a:latin typeface="Arial Narrow" charset="0"/>
                <a:ea typeface="Arial Narrow" charset="0"/>
                <a:cs typeface="Arial Narrow" charset="0"/>
              </a:defRPr>
            </a:lvl1pPr>
          </a:lstStyle>
          <a:p>
            <a:pPr algn="l"/>
            <a:r>
              <a:rPr lang="de-DE" smtClean="0">
                <a:solidFill>
                  <a:prstClr val="black"/>
                </a:solidFill>
              </a:rPr>
              <a:t>Thema, Abteilung, Datum</a:t>
            </a:r>
            <a:endParaRPr lang="de-DE" dirty="0">
              <a:solidFill>
                <a:prstClr val="black"/>
              </a:solidFill>
            </a:endParaRPr>
          </a:p>
        </p:txBody>
      </p:sp>
      <p:sp>
        <p:nvSpPr>
          <p:cNvPr id="5" name="Textplatzhalter 8"/>
          <p:cNvSpPr>
            <a:spLocks noGrp="1"/>
          </p:cNvSpPr>
          <p:nvPr>
            <p:ph type="body" sz="quarter" idx="13" hasCustomPrompt="1"/>
          </p:nvPr>
        </p:nvSpPr>
        <p:spPr>
          <a:xfrm>
            <a:off x="459687" y="403225"/>
            <a:ext cx="8217588" cy="960437"/>
          </a:xfrm>
          <a:prstGeom prst="rect">
            <a:avLst/>
          </a:prstGeom>
        </p:spPr>
        <p:txBody>
          <a:bodyPr lIns="0" tIns="0" rIns="0" bIns="0">
            <a:noAutofit/>
          </a:bodyPr>
          <a:lstStyle>
            <a:lvl1pPr marL="0" indent="0">
              <a:lnSpc>
                <a:spcPts val="2800"/>
              </a:lnSpc>
              <a:spcBef>
                <a:spcPts val="0"/>
              </a:spcBef>
              <a:buNone/>
              <a:defRPr sz="2800" b="1" cap="all" baseline="0">
                <a:solidFill>
                  <a:schemeClr val="bg2"/>
                </a:solidFill>
                <a:latin typeface="Arial Narrow" charset="0"/>
                <a:ea typeface="Arial Narrow" charset="0"/>
                <a:cs typeface="Arial Narrow" charset="0"/>
              </a:defRPr>
            </a:lvl1pPr>
          </a:lstStyle>
          <a:p>
            <a:pPr lvl="0"/>
            <a:r>
              <a:rPr lang="de-DE" dirty="0" smtClean="0"/>
              <a:t>HEADLINE DURCH KLICKEN </a:t>
            </a:r>
            <a:br>
              <a:rPr lang="de-DE" dirty="0" smtClean="0"/>
            </a:br>
            <a:r>
              <a:rPr lang="de-DE" dirty="0" smtClean="0"/>
              <a:t>BEARBEITEN</a:t>
            </a:r>
          </a:p>
        </p:txBody>
      </p:sp>
      <p:sp>
        <p:nvSpPr>
          <p:cNvPr id="6" name="Textplatzhalter 7"/>
          <p:cNvSpPr>
            <a:spLocks noGrp="1"/>
          </p:cNvSpPr>
          <p:nvPr>
            <p:ph type="body" sz="quarter" idx="14" hasCustomPrompt="1"/>
          </p:nvPr>
        </p:nvSpPr>
        <p:spPr>
          <a:xfrm>
            <a:off x="4751387" y="1637401"/>
            <a:ext cx="3925887" cy="4888812"/>
          </a:xfrm>
          <a:prstGeom prst="rect">
            <a:avLst/>
          </a:prstGeom>
        </p:spPr>
        <p:txBody>
          <a:bodyPr lIns="0" tIns="0" rIns="0" bIns="0"/>
          <a:lstStyle>
            <a:lvl1pPr marL="0" indent="0">
              <a:lnSpc>
                <a:spcPct val="100000"/>
              </a:lnSpc>
              <a:spcBef>
                <a:spcPts val="0"/>
              </a:spcBef>
              <a:spcAft>
                <a:spcPts val="1000"/>
              </a:spcAft>
              <a:buFontTx/>
              <a:buNone/>
              <a:defRPr sz="2000">
                <a:latin typeface="Arial Narrow" charset="0"/>
                <a:ea typeface="Arial Narrow" charset="0"/>
                <a:cs typeface="Arial Narrow" charset="0"/>
              </a:defRPr>
            </a:lvl1pPr>
            <a:lvl2pPr marL="200025" indent="-200025">
              <a:lnSpc>
                <a:spcPct val="100000"/>
              </a:lnSpc>
              <a:spcBef>
                <a:spcPts val="0"/>
              </a:spcBef>
              <a:spcAft>
                <a:spcPts val="1000"/>
              </a:spcAft>
              <a:buFont typeface="Symbol" pitchFamily="18" charset="2"/>
              <a:buChar char="-"/>
              <a:defRPr sz="2000">
                <a:latin typeface="Arial Narrow" charset="0"/>
                <a:ea typeface="Arial Narrow" charset="0"/>
                <a:cs typeface="Arial Narrow" charset="0"/>
              </a:defRPr>
            </a:lvl2pPr>
            <a:lvl3pPr marL="452438" indent="-185738">
              <a:lnSpc>
                <a:spcPct val="100000"/>
              </a:lnSpc>
              <a:spcBef>
                <a:spcPts val="0"/>
              </a:spcBef>
              <a:spcAft>
                <a:spcPts val="1000"/>
              </a:spcAft>
              <a:buFont typeface="Symbol" pitchFamily="18" charset="2"/>
              <a:buChar char="-"/>
              <a:defRPr sz="2000">
                <a:latin typeface="Arial Narrow" charset="0"/>
                <a:ea typeface="Arial Narrow" charset="0"/>
                <a:cs typeface="Arial Narrow" charset="0"/>
              </a:defRPr>
            </a:lvl3pPr>
            <a:lvl4pPr marL="719138" indent="-184150">
              <a:lnSpc>
                <a:spcPct val="100000"/>
              </a:lnSpc>
              <a:spcBef>
                <a:spcPts val="0"/>
              </a:spcBef>
              <a:spcAft>
                <a:spcPts val="1000"/>
              </a:spcAft>
              <a:buFont typeface="Symbol" pitchFamily="18" charset="2"/>
              <a:buChar char="-"/>
              <a:defRPr sz="2000">
                <a:latin typeface="Arial Narrow" charset="0"/>
                <a:ea typeface="Arial Narrow" charset="0"/>
                <a:cs typeface="Arial Narrow" charset="0"/>
              </a:defRPr>
            </a:lvl4pPr>
            <a:lvl5pPr marL="985838" indent="-184150">
              <a:lnSpc>
                <a:spcPct val="100000"/>
              </a:lnSpc>
              <a:spcBef>
                <a:spcPts val="0"/>
              </a:spcBef>
              <a:spcAft>
                <a:spcPts val="1000"/>
              </a:spcAft>
              <a:buFont typeface="Symbol" pitchFamily="18" charset="2"/>
              <a:buChar char="-"/>
              <a:defRPr sz="2000">
                <a:latin typeface="Arial Narrow" charset="0"/>
                <a:ea typeface="Arial Narrow" charset="0"/>
                <a:cs typeface="Arial Narrow" charset="0"/>
              </a:defRPr>
            </a:lvl5pPr>
          </a:lstStyle>
          <a:p>
            <a:pPr lvl="0"/>
            <a:r>
              <a:rPr lang="de-DE" dirty="0" smtClean="0"/>
              <a:t>Kleinen Fließtext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Bildplatzhalter 6"/>
          <p:cNvSpPr>
            <a:spLocks noGrp="1"/>
          </p:cNvSpPr>
          <p:nvPr>
            <p:ph type="pic" sz="quarter" idx="15" hasCustomPrompt="1"/>
          </p:nvPr>
        </p:nvSpPr>
        <p:spPr>
          <a:xfrm>
            <a:off x="3" y="1701800"/>
            <a:ext cx="4573586" cy="4824413"/>
          </a:xfrm>
          <a:prstGeom prst="rect">
            <a:avLst/>
          </a:prstGeom>
          <a:pattFill prst="wdUpDiag">
            <a:fgClr>
              <a:schemeClr val="bg1">
                <a:lumMod val="75000"/>
              </a:schemeClr>
            </a:fgClr>
            <a:bgClr>
              <a:schemeClr val="bg1"/>
            </a:bgClr>
          </a:pattFill>
        </p:spPr>
        <p:txBody>
          <a:bodyPr/>
          <a:lstStyle>
            <a:lvl1pPr marL="0" indent="0">
              <a:buNone/>
              <a:defRPr sz="2000">
                <a:latin typeface="Arial Narrow" charset="0"/>
                <a:ea typeface="Arial Narrow" charset="0"/>
                <a:cs typeface="Arial Narrow" charset="0"/>
              </a:defRPr>
            </a:lvl1pPr>
          </a:lstStyle>
          <a:p>
            <a:r>
              <a:rPr lang="de-DE" dirty="0" smtClean="0"/>
              <a:t>Bild durch Klicken auf das Symbol einfügen</a:t>
            </a:r>
            <a:endParaRPr lang="de-DE" dirty="0"/>
          </a:p>
        </p:txBody>
      </p:sp>
      <p:sp>
        <p:nvSpPr>
          <p:cNvPr id="10" name="Foliennummernplatzhalter 3"/>
          <p:cNvSpPr>
            <a:spLocks noGrp="1"/>
          </p:cNvSpPr>
          <p:nvPr>
            <p:ph type="sldNum" sz="quarter" idx="11"/>
          </p:nvPr>
        </p:nvSpPr>
        <p:spPr>
          <a:xfrm>
            <a:off x="7934399" y="6615801"/>
            <a:ext cx="2124075" cy="329130"/>
          </a:xfrm>
          <a:prstGeom prst="rect">
            <a:avLst/>
          </a:prstGeom>
        </p:spPr>
        <p:txBody>
          <a:bodyPr/>
          <a:lstStyle>
            <a:lvl1pPr>
              <a:defRPr lang="de-DE" sz="900" kern="1200" dirty="0" smtClean="0">
                <a:solidFill>
                  <a:schemeClr val="tx1"/>
                </a:solidFill>
                <a:latin typeface="Arial Narrow" charset="0"/>
                <a:ea typeface="Arial Narrow" charset="0"/>
                <a:cs typeface="Arial Narrow" charset="0"/>
              </a:defRPr>
            </a:lvl1pPr>
          </a:lstStyle>
          <a:p>
            <a:r>
              <a:rPr lang="da-DK" smtClean="0">
                <a:solidFill>
                  <a:prstClr val="black"/>
                </a:solidFill>
              </a:rPr>
              <a:t>Page </a:t>
            </a:r>
            <a:fld id="{AA807A42-CF27-4B84-8583-18EBE418342E}" type="slidenum">
              <a:rPr lang="da-DK" smtClean="0">
                <a:solidFill>
                  <a:prstClr val="black"/>
                </a:solidFill>
              </a:rPr>
              <a:pPr/>
              <a:t>‹#›</a:t>
            </a:fld>
            <a:endParaRPr lang="da-DK">
              <a:solidFill>
                <a:prstClr val="black"/>
              </a:solidFill>
            </a:endParaRPr>
          </a:p>
        </p:txBody>
      </p:sp>
    </p:spTree>
    <p:extLst>
      <p:ext uri="{BB962C8B-B14F-4D97-AF65-F5344CB8AC3E}">
        <p14:creationId xmlns:p14="http://schemas.microsoft.com/office/powerpoint/2010/main" val="20834284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p:cNvSpPr>
            <a:spLocks noGrp="1"/>
          </p:cNvSpPr>
          <p:nvPr>
            <p:ph type="ftr" sz="quarter" idx="3"/>
          </p:nvPr>
        </p:nvSpPr>
        <p:spPr>
          <a:xfrm>
            <a:off x="468313" y="6526213"/>
            <a:ext cx="2895600" cy="331787"/>
          </a:xfrm>
          <a:prstGeom prst="rect">
            <a:avLst/>
          </a:prstGeom>
        </p:spPr>
        <p:txBody>
          <a:bodyPr vert="horz" lIns="0" tIns="0" rIns="0" bIns="0" rtlCol="0" anchor="ctr"/>
          <a:lstStyle>
            <a:lvl1pPr algn="ctr">
              <a:defRPr sz="900">
                <a:solidFill>
                  <a:schemeClr val="tx1"/>
                </a:solidFill>
                <a:latin typeface="Arial Narrow" charset="0"/>
                <a:ea typeface="Arial Narrow" charset="0"/>
                <a:cs typeface="Arial Narrow" charset="0"/>
              </a:defRPr>
            </a:lvl1pPr>
          </a:lstStyle>
          <a:p>
            <a:pPr algn="l"/>
            <a:r>
              <a:rPr lang="de-DE" dirty="0" smtClean="0">
                <a:solidFill>
                  <a:prstClr val="black"/>
                </a:solidFill>
              </a:rPr>
              <a:t>Thema, Abteilung, Datum</a:t>
            </a:r>
            <a:endParaRPr lang="de-DE" dirty="0">
              <a:solidFill>
                <a:prstClr val="black"/>
              </a:solidFill>
            </a:endParaRPr>
          </a:p>
        </p:txBody>
      </p:sp>
      <p:sp>
        <p:nvSpPr>
          <p:cNvPr id="7" name="Foliennummernplatzhalter 3"/>
          <p:cNvSpPr>
            <a:spLocks noGrp="1"/>
          </p:cNvSpPr>
          <p:nvPr>
            <p:ph type="sldNum" sz="quarter" idx="4"/>
          </p:nvPr>
        </p:nvSpPr>
        <p:spPr>
          <a:xfrm>
            <a:off x="7934399" y="6615801"/>
            <a:ext cx="2124075" cy="329130"/>
          </a:xfrm>
          <a:prstGeom prst="rect">
            <a:avLst/>
          </a:prstGeom>
        </p:spPr>
        <p:txBody>
          <a:bodyPr/>
          <a:lstStyle>
            <a:lvl1pPr>
              <a:defRPr lang="de-DE" sz="900" kern="1200" dirty="0" smtClean="0">
                <a:solidFill>
                  <a:schemeClr val="tx1"/>
                </a:solidFill>
                <a:latin typeface="Arial Narrow" charset="0"/>
                <a:ea typeface="Arial Narrow" charset="0"/>
                <a:cs typeface="Arial Narrow" charset="0"/>
              </a:defRPr>
            </a:lvl1pPr>
          </a:lstStyle>
          <a:p>
            <a:r>
              <a:rPr lang="da-DK" dirty="0" smtClean="0">
                <a:solidFill>
                  <a:prstClr val="black"/>
                </a:solidFill>
              </a:rPr>
              <a:t>Page </a:t>
            </a:r>
            <a:fld id="{AA807A42-CF27-4B84-8583-18EBE418342E}" type="slidenum">
              <a:rPr lang="da-DK" smtClean="0">
                <a:solidFill>
                  <a:prstClr val="black"/>
                </a:solidFill>
              </a:rPr>
              <a:pPr/>
              <a:t>‹#›</a:t>
            </a:fld>
            <a:endParaRPr lang="da-DK" dirty="0">
              <a:solidFill>
                <a:prstClr val="black"/>
              </a:solidFill>
            </a:endParaRPr>
          </a:p>
        </p:txBody>
      </p:sp>
    </p:spTree>
    <p:extLst>
      <p:ext uri="{BB962C8B-B14F-4D97-AF65-F5344CB8AC3E}">
        <p14:creationId xmlns:p14="http://schemas.microsoft.com/office/powerpoint/2010/main" val="3356156278"/>
      </p:ext>
    </p:extLst>
  </p:cSld>
  <p:clrMap bg1="lt1" tx1="dk1" bg2="lt2" tx2="dk2" accent1="accent1" accent2="accent2" accent3="accent3" accent4="accent4" accent5="accent5" accent6="accent6" hlink="hlink" folHlink="folHlink"/>
  <p:sldLayoutIdLst>
    <p:sldLayoutId id="2147483756" r:id="rId1"/>
    <p:sldLayoutId id="2147483762" r:id="rId2"/>
    <p:sldLayoutId id="2147483766" r:id="rId3"/>
    <p:sldLayoutId id="2147483767" r:id="rId4"/>
  </p:sldLayoutIdLst>
  <p:hf hdr="0" dt="0"/>
  <p:txStyles>
    <p:titleStyle>
      <a:lvl1pPr algn="l" defTabSz="914400" rtl="0" eaLnBrk="1" latinLnBrk="0" hangingPunct="1">
        <a:lnSpc>
          <a:spcPts val="3400"/>
        </a:lnSpc>
        <a:spcBef>
          <a:spcPct val="0"/>
        </a:spcBef>
        <a:buNone/>
        <a:defRPr sz="2800" b="1" kern="1200">
          <a:solidFill>
            <a:schemeClr val="bg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 y="4804171"/>
            <a:ext cx="9143999" cy="2053828"/>
          </a:xfrm>
          <a:prstGeom prst="rect">
            <a:avLst/>
          </a:prstGeom>
        </p:spPr>
      </p:pic>
      <p:sp>
        <p:nvSpPr>
          <p:cNvPr id="3" name="Textplatzhalter 2"/>
          <p:cNvSpPr>
            <a:spLocks noGrp="1"/>
          </p:cNvSpPr>
          <p:nvPr>
            <p:ph type="body" sz="quarter" idx="13"/>
          </p:nvPr>
        </p:nvSpPr>
        <p:spPr>
          <a:xfrm>
            <a:off x="456082" y="4437112"/>
            <a:ext cx="8364390" cy="544645"/>
          </a:xfrm>
        </p:spPr>
        <p:txBody>
          <a:bodyPr/>
          <a:lstStyle/>
          <a:p>
            <a:pPr>
              <a:lnSpc>
                <a:spcPct val="100000"/>
              </a:lnSpc>
            </a:pPr>
            <a:r>
              <a:rPr lang="de-DE" sz="4400" dirty="0" err="1" smtClean="0">
                <a:latin typeface="Helvetica Neue Condensed" charset="0"/>
                <a:ea typeface="Helvetica Neue Condensed" charset="0"/>
                <a:cs typeface="Helvetica Neue Condensed" charset="0"/>
              </a:rPr>
              <a:t>Energy</a:t>
            </a:r>
            <a:r>
              <a:rPr lang="de-DE" sz="4400" dirty="0" smtClean="0">
                <a:latin typeface="Helvetica Neue Condensed" charset="0"/>
                <a:ea typeface="Helvetica Neue Condensed" charset="0"/>
                <a:cs typeface="Helvetica Neue Condensed" charset="0"/>
              </a:rPr>
              <a:t> </a:t>
            </a:r>
            <a:r>
              <a:rPr lang="de-DE" sz="4400" dirty="0" err="1" smtClean="0">
                <a:latin typeface="Helvetica Neue Condensed" charset="0"/>
                <a:ea typeface="Helvetica Neue Condensed" charset="0"/>
                <a:cs typeface="Helvetica Neue Condensed" charset="0"/>
              </a:rPr>
              <a:t>storage</a:t>
            </a:r>
            <a:r>
              <a:rPr lang="de-DE" sz="4400" dirty="0" smtClean="0">
                <a:latin typeface="Helvetica Neue Condensed" charset="0"/>
                <a:ea typeface="Helvetica Neue Condensed" charset="0"/>
                <a:cs typeface="Helvetica Neue Condensed" charset="0"/>
              </a:rPr>
              <a:t> </a:t>
            </a:r>
            <a:r>
              <a:rPr lang="de-DE" sz="4400" dirty="0" err="1" smtClean="0">
                <a:latin typeface="Helvetica Neue Condensed" charset="0"/>
                <a:ea typeface="Helvetica Neue Condensed" charset="0"/>
                <a:cs typeface="Helvetica Neue Condensed" charset="0"/>
              </a:rPr>
              <a:t>systems</a:t>
            </a:r>
            <a:endParaRPr lang="de-DE" sz="4400" dirty="0" smtClean="0">
              <a:latin typeface="Helvetica Neue Condensed" charset="0"/>
              <a:ea typeface="Helvetica Neue Condensed" charset="0"/>
              <a:cs typeface="Helvetica Neue Condensed" charset="0"/>
            </a:endParaRPr>
          </a:p>
        </p:txBody>
      </p:sp>
      <p:sp>
        <p:nvSpPr>
          <p:cNvPr id="4" name="Text Placeholder 3"/>
          <p:cNvSpPr>
            <a:spLocks noGrp="1"/>
          </p:cNvSpPr>
          <p:nvPr>
            <p:ph type="body" sz="quarter" idx="18"/>
          </p:nvPr>
        </p:nvSpPr>
        <p:spPr/>
        <p:txBody>
          <a:bodyPr/>
          <a:lstStyle/>
          <a:p>
            <a:r>
              <a:rPr lang="en-US" dirty="0" smtClean="0"/>
              <a:t>Date</a:t>
            </a:r>
            <a:endParaRPr lang="en-US" dirty="0"/>
          </a:p>
        </p:txBody>
      </p:sp>
      <p:sp>
        <p:nvSpPr>
          <p:cNvPr id="14" name="Rechteck 13"/>
          <p:cNvSpPr/>
          <p:nvPr/>
        </p:nvSpPr>
        <p:spPr>
          <a:xfrm>
            <a:off x="380815" y="5228225"/>
            <a:ext cx="8439657" cy="444308"/>
          </a:xfrm>
          <a:prstGeom prst="rect">
            <a:avLst/>
          </a:prstGeom>
        </p:spPr>
        <p:txBody>
          <a:bodyPr wrap="square" lIns="91398" tIns="45698" rIns="91398" bIns="45698">
            <a:spAutoFit/>
          </a:bodyPr>
          <a:lstStyle/>
          <a:p>
            <a:pPr>
              <a:lnSpc>
                <a:spcPts val="2600"/>
              </a:lnSpc>
              <a:spcBef>
                <a:spcPts val="1200"/>
              </a:spcBef>
              <a:buSzPct val="100000"/>
              <a:tabLst>
                <a:tab pos="8517632" algn="r"/>
              </a:tabLst>
            </a:pPr>
            <a:r>
              <a:rPr lang="en-US" altLang="de-DE" sz="3600" b="1" cap="all" dirty="0" smtClean="0">
                <a:solidFill>
                  <a:prstClr val="black"/>
                </a:solidFill>
                <a:latin typeface="Arial Narrow" charset="0"/>
                <a:ea typeface="Arial Narrow" charset="0"/>
                <a:cs typeface="Arial Narrow" charset="0"/>
              </a:rPr>
              <a:t>AN</a:t>
            </a:r>
            <a:r>
              <a:rPr lang="en-US" altLang="de-DE" sz="3200" b="1" cap="all" dirty="0" smtClean="0">
                <a:solidFill>
                  <a:prstClr val="black"/>
                </a:solidFill>
                <a:latin typeface="Arial Narrow" charset="0"/>
                <a:ea typeface="Arial Narrow" charset="0"/>
                <a:cs typeface="Arial Narrow" charset="0"/>
              </a:rPr>
              <a:t> </a:t>
            </a:r>
            <a:r>
              <a:rPr lang="en-US" altLang="de-DE" sz="3600" b="1" cap="all" dirty="0" smtClean="0">
                <a:solidFill>
                  <a:prstClr val="black"/>
                </a:solidFill>
                <a:latin typeface="Arial Narrow" charset="0"/>
                <a:ea typeface="Arial Narrow" charset="0"/>
                <a:cs typeface="Arial Narrow" charset="0"/>
              </a:rPr>
              <a:t>introduction</a:t>
            </a:r>
            <a:endParaRPr lang="en-US" altLang="de-DE" sz="3200" b="1" dirty="0" smtClean="0">
              <a:solidFill>
                <a:prstClr val="black"/>
              </a:solidFill>
              <a:latin typeface="Arial Narrow" charset="0"/>
              <a:ea typeface="Arial Narrow" charset="0"/>
              <a:cs typeface="Arial Narrow" charset="0"/>
            </a:endParaRPr>
          </a:p>
        </p:txBody>
      </p:sp>
      <p:sp>
        <p:nvSpPr>
          <p:cNvPr id="47" name="Sechseck 46"/>
          <p:cNvSpPr/>
          <p:nvPr/>
        </p:nvSpPr>
        <p:spPr>
          <a:xfrm>
            <a:off x="2476323" y="1808784"/>
            <a:ext cx="270036" cy="270036"/>
          </a:xfrm>
          <a:prstGeom prst="hexagon">
            <a:avLst/>
          </a:prstGeom>
          <a:solidFill>
            <a:srgbClr val="FFE666">
              <a:alpha val="1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48" name="Sechseck 47"/>
          <p:cNvSpPr/>
          <p:nvPr/>
        </p:nvSpPr>
        <p:spPr>
          <a:xfrm>
            <a:off x="2527125" y="2036485"/>
            <a:ext cx="270036" cy="270036"/>
          </a:xfrm>
          <a:prstGeom prst="hexagon">
            <a:avLst/>
          </a:prstGeom>
          <a:solidFill>
            <a:srgbClr val="FFF5C5">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pic>
        <p:nvPicPr>
          <p:cNvPr id="8" name="Picture 2"/>
          <p:cNvPicPr>
            <a:picLocks noChangeAspect="1" noChangeArrowheads="1"/>
          </p:cNvPicPr>
          <p:nvPr/>
        </p:nvPicPr>
        <p:blipFill rotWithShape="1">
          <a:blip r:embed="rId4" cstate="print"/>
          <a:srcRect t="8189" b="21860"/>
          <a:stretch/>
        </p:blipFill>
        <p:spPr bwMode="auto">
          <a:xfrm>
            <a:off x="0" y="-27384"/>
            <a:ext cx="9144000" cy="3456384"/>
          </a:xfrm>
          <a:prstGeom prst="rect">
            <a:avLst/>
          </a:prstGeom>
          <a:noFill/>
          <a:ln w="9525">
            <a:noFill/>
            <a:miter lim="800000"/>
            <a:headEnd/>
            <a:tailEnd/>
          </a:ln>
        </p:spPr>
      </p:pic>
      <p:sp>
        <p:nvSpPr>
          <p:cNvPr id="6" name="Rectangle 5"/>
          <p:cNvSpPr/>
          <p:nvPr/>
        </p:nvSpPr>
        <p:spPr>
          <a:xfrm>
            <a:off x="0" y="3429000"/>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07591428"/>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1" y="4804171"/>
            <a:ext cx="9143999" cy="2053828"/>
          </a:xfrm>
          <a:prstGeom prst="rect">
            <a:avLst/>
          </a:prstGeom>
        </p:spPr>
      </p:pic>
      <p:sp>
        <p:nvSpPr>
          <p:cNvPr id="6" name="Rectangle 5"/>
          <p:cNvSpPr/>
          <p:nvPr/>
        </p:nvSpPr>
        <p:spPr>
          <a:xfrm>
            <a:off x="0" y="0"/>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platzhalter 3"/>
          <p:cNvSpPr txBox="1">
            <a:spLocks/>
          </p:cNvSpPr>
          <p:nvPr/>
        </p:nvSpPr>
        <p:spPr>
          <a:xfrm>
            <a:off x="477000" y="559959"/>
            <a:ext cx="8217588" cy="5054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dirty="0"/>
          </a:p>
        </p:txBody>
      </p:sp>
      <p:sp>
        <p:nvSpPr>
          <p:cNvPr id="13" name="Rectangle 12"/>
          <p:cNvSpPr/>
          <p:nvPr/>
        </p:nvSpPr>
        <p:spPr>
          <a:xfrm>
            <a:off x="494064" y="864000"/>
            <a:ext cx="8263076" cy="6401753"/>
          </a:xfrm>
          <a:prstGeom prst="rect">
            <a:avLst/>
          </a:prstGeom>
        </p:spPr>
        <p:txBody>
          <a:bodyPr wrap="square" numCol="2" spcCol="252000">
            <a:spAutoFit/>
          </a:bodyPr>
          <a:lstStyle/>
          <a:p>
            <a:pPr>
              <a:lnSpc>
                <a:spcPts val="2200"/>
              </a:lnSpc>
              <a:spcAft>
                <a:spcPts val="600"/>
              </a:spcAft>
            </a:pPr>
            <a:r>
              <a:rPr lang="en-AU" b="1" dirty="0">
                <a:latin typeface="Arial Narrow" panose="020B0606020202030204" pitchFamily="34" charset="0"/>
                <a:cs typeface="Arial" panose="020B0604020202020204" pitchFamily="34" charset="0"/>
              </a:rPr>
              <a:t>Grid energy storage (Process)</a:t>
            </a:r>
          </a:p>
          <a:p>
            <a:pPr>
              <a:lnSpc>
                <a:spcPts val="2200"/>
              </a:lnSpc>
              <a:spcAft>
                <a:spcPts val="600"/>
              </a:spcAft>
            </a:pPr>
            <a:r>
              <a:rPr lang="en-AU" sz="1400" dirty="0" smtClean="0">
                <a:latin typeface="Arial" panose="020B0604020202020204" pitchFamily="34" charset="0"/>
                <a:cs typeface="Arial" panose="020B0604020202020204" pitchFamily="34" charset="0"/>
              </a:rPr>
              <a:t>When </a:t>
            </a:r>
            <a:r>
              <a:rPr lang="en-AU" sz="1400" dirty="0">
                <a:latin typeface="Arial" panose="020B0604020202020204" pitchFamily="34" charset="0"/>
                <a:cs typeface="Arial" panose="020B0604020202020204" pitchFamily="34" charset="0"/>
              </a:rPr>
              <a:t>it is cheaper (usually at night), electricity is used to cool air from the atmosphere to -195 °C using the Claude Cycle to the point where it liquefies. The liquid air, which takes up one-thousandth of the volume of the gas, can be kept for a long time in a large vacuum flask at atmospheric pressure. At times of high demand for electricity, the liquid air is pumped at high pressure into a heat exchanger, which acts as a boiler. Air from the atmosphere at ambient temperature, or hot water from an industrial heat source, is used to heat the liquid and turn it back into a gas. The massive increase in volume and pressure from this is used to drive a turbine to generate </a:t>
            </a:r>
            <a:r>
              <a:rPr lang="en-AU" sz="1400" dirty="0" smtClean="0">
                <a:latin typeface="Arial" panose="020B0604020202020204" pitchFamily="34" charset="0"/>
                <a:cs typeface="Arial" panose="020B0604020202020204" pitchFamily="34" charset="0"/>
              </a:rPr>
              <a:t>electricity</a:t>
            </a:r>
          </a:p>
          <a:p>
            <a:pPr>
              <a:lnSpc>
                <a:spcPts val="2200"/>
              </a:lnSpc>
              <a:spcAft>
                <a:spcPts val="600"/>
              </a:spcAft>
            </a:pPr>
            <a:r>
              <a:rPr lang="en-AU" b="1" dirty="0">
                <a:latin typeface="Arial Narrow" panose="020B0606020202030204" pitchFamily="34" charset="0"/>
                <a:cs typeface="Arial" panose="020B0604020202020204" pitchFamily="34" charset="0"/>
              </a:rPr>
              <a:t>Pilot plant</a:t>
            </a:r>
          </a:p>
          <a:p>
            <a:pPr>
              <a:lnSpc>
                <a:spcPts val="2200"/>
              </a:lnSpc>
              <a:spcAft>
                <a:spcPts val="600"/>
              </a:spcAft>
            </a:pPr>
            <a:r>
              <a:rPr lang="en-AU" sz="1400" dirty="0" smtClean="0">
                <a:latin typeface="Arial" panose="020B0604020202020204" pitchFamily="34" charset="0"/>
                <a:cs typeface="Arial" panose="020B0604020202020204" pitchFamily="34" charset="0"/>
              </a:rPr>
              <a:t>A </a:t>
            </a:r>
            <a:r>
              <a:rPr lang="en-AU" sz="1400" dirty="0">
                <a:latin typeface="Arial" panose="020B0604020202020204" pitchFamily="34" charset="0"/>
                <a:cs typeface="Arial" panose="020B0604020202020204" pitchFamily="34" charset="0"/>
              </a:rPr>
              <a:t>300 kW, 2.5MWh storage capacity pilot cryogenic energy system developed </a:t>
            </a:r>
            <a:r>
              <a:rPr lang="en-AU" sz="1400" dirty="0" smtClean="0">
                <a:latin typeface="Arial" panose="020B0604020202020204" pitchFamily="34" charset="0"/>
                <a:cs typeface="Arial" panose="020B0604020202020204" pitchFamily="34" charset="0"/>
              </a:rPr>
              <a:t>by</a:t>
            </a:r>
          </a:p>
          <a:p>
            <a:pPr>
              <a:lnSpc>
                <a:spcPts val="2200"/>
              </a:lnSpc>
              <a:spcAft>
                <a:spcPts val="600"/>
              </a:spcAft>
            </a:pPr>
            <a:endParaRPr lang="en-AU" sz="1400" dirty="0">
              <a:latin typeface="Arial" panose="020B0604020202020204" pitchFamily="34" charset="0"/>
              <a:cs typeface="Arial" panose="020B0604020202020204" pitchFamily="34" charset="0"/>
            </a:endParaRPr>
          </a:p>
          <a:p>
            <a:pPr>
              <a:lnSpc>
                <a:spcPts val="2200"/>
              </a:lnSpc>
              <a:spcAft>
                <a:spcPts val="600"/>
              </a:spcAft>
            </a:pPr>
            <a:endParaRPr lang="en-AU" sz="1400" dirty="0" smtClean="0">
              <a:latin typeface="Arial" panose="020B0604020202020204" pitchFamily="34" charset="0"/>
              <a:cs typeface="Arial" panose="020B0604020202020204" pitchFamily="34" charset="0"/>
            </a:endParaRPr>
          </a:p>
          <a:p>
            <a:pPr>
              <a:lnSpc>
                <a:spcPts val="2200"/>
              </a:lnSpc>
              <a:spcAft>
                <a:spcPts val="600"/>
              </a:spcAft>
            </a:pPr>
            <a:r>
              <a:rPr lang="en-AU" sz="1400" dirty="0" smtClean="0">
                <a:latin typeface="Arial" panose="020B0604020202020204" pitchFamily="34" charset="0"/>
                <a:cs typeface="Arial" panose="020B0604020202020204" pitchFamily="34" charset="0"/>
              </a:rPr>
              <a:t>researchers </a:t>
            </a:r>
            <a:r>
              <a:rPr lang="en-AU" sz="1400" dirty="0">
                <a:latin typeface="Arial" panose="020B0604020202020204" pitchFamily="34" charset="0"/>
                <a:cs typeface="Arial" panose="020B0604020202020204" pitchFamily="34" charset="0"/>
              </a:rPr>
              <a:t>at the University of Leeds and </a:t>
            </a:r>
            <a:r>
              <a:rPr lang="en-AU" sz="1400" dirty="0" err="1">
                <a:latin typeface="Arial" panose="020B0604020202020204" pitchFamily="34" charset="0"/>
                <a:cs typeface="Arial" panose="020B0604020202020204" pitchFamily="34" charset="0"/>
              </a:rPr>
              <a:t>Highview</a:t>
            </a:r>
            <a:r>
              <a:rPr lang="en-AU" sz="1400" dirty="0">
                <a:latin typeface="Arial" panose="020B0604020202020204" pitchFamily="34" charset="0"/>
                <a:cs typeface="Arial" panose="020B0604020202020204" pitchFamily="34" charset="0"/>
              </a:rPr>
              <a:t> Power Storage, that uses liquid air (with the CO2 and water removed as they would turn solid at the storage temperature) as the energy store, and low-grade waste heat to boost the thermal re-expansion of the air, has been operating at a 80MW biomass power station in Slough, UK, since 2010. The efficiency is less than 15% because of low efficiency hardware components used, but the engineers are targeting an efficiency of about 60 percent for the next generation of CES based on operation experiences of this system.</a:t>
            </a:r>
          </a:p>
          <a:p>
            <a:pPr>
              <a:lnSpc>
                <a:spcPts val="2200"/>
              </a:lnSpc>
              <a:spcAft>
                <a:spcPts val="600"/>
              </a:spcAft>
            </a:pPr>
            <a:r>
              <a:rPr lang="en-AU" sz="1400" dirty="0" smtClean="0">
                <a:latin typeface="Arial" panose="020B0604020202020204" pitchFamily="34" charset="0"/>
                <a:cs typeface="Arial" panose="020B0604020202020204" pitchFamily="34" charset="0"/>
              </a:rPr>
              <a:t>The </a:t>
            </a:r>
            <a:r>
              <a:rPr lang="en-AU" sz="1400" dirty="0">
                <a:latin typeface="Arial" panose="020B0604020202020204" pitchFamily="34" charset="0"/>
                <a:cs typeface="Arial" panose="020B0604020202020204" pitchFamily="34" charset="0"/>
              </a:rPr>
              <a:t>system is based on proven technology, used safely in many industrial processes, and does not require any particularly rare elements or expensive components to manufacture. Dr Tim Fox, the head of Energy at the </a:t>
            </a:r>
            <a:r>
              <a:rPr lang="en-AU" sz="1400" dirty="0" err="1">
                <a:latin typeface="Arial" panose="020B0604020202020204" pitchFamily="34" charset="0"/>
                <a:cs typeface="Arial" panose="020B0604020202020204" pitchFamily="34" charset="0"/>
              </a:rPr>
              <a:t>IMechE</a:t>
            </a:r>
            <a:r>
              <a:rPr lang="en-AU" sz="1400" dirty="0">
                <a:latin typeface="Arial" panose="020B0604020202020204" pitchFamily="34" charset="0"/>
                <a:cs typeface="Arial" panose="020B0604020202020204" pitchFamily="34" charset="0"/>
              </a:rPr>
              <a:t> says "it uses standard industrial components...., it will last for decades, and it can be fixed with a spanner."</a:t>
            </a:r>
          </a:p>
          <a:p>
            <a:pPr>
              <a:lnSpc>
                <a:spcPts val="2200"/>
              </a:lnSpc>
              <a:spcAft>
                <a:spcPts val="600"/>
              </a:spcAft>
            </a:pPr>
            <a:endParaRPr lang="en-AU" sz="1400" dirty="0">
              <a:latin typeface="Arial" panose="020B0604020202020204" pitchFamily="34" charset="0"/>
              <a:cs typeface="Arial" panose="020B0604020202020204" pitchFamily="34" charset="0"/>
            </a:endParaRPr>
          </a:p>
        </p:txBody>
      </p:sp>
      <p:sp>
        <p:nvSpPr>
          <p:cNvPr id="14" name="Textplatzhalter 3"/>
          <p:cNvSpPr>
            <a:spLocks noGrp="1"/>
          </p:cNvSpPr>
          <p:nvPr>
            <p:ph type="body" sz="quarter" idx="13"/>
          </p:nvPr>
        </p:nvSpPr>
        <p:spPr>
          <a:xfrm>
            <a:off x="539552" y="403505"/>
            <a:ext cx="8217588" cy="505495"/>
          </a:xfrm>
        </p:spPr>
        <p:txBody>
          <a:bodyPr/>
          <a:lstStyle/>
          <a:p>
            <a:r>
              <a:rPr lang="en-AU" dirty="0"/>
              <a:t>Thermal Energy </a:t>
            </a:r>
          </a:p>
        </p:txBody>
      </p:sp>
    </p:spTree>
    <p:extLst>
      <p:ext uri="{BB962C8B-B14F-4D97-AF65-F5344CB8AC3E}">
        <p14:creationId xmlns:p14="http://schemas.microsoft.com/office/powerpoint/2010/main" val="68718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1" y="4804171"/>
            <a:ext cx="9143999" cy="2053828"/>
          </a:xfrm>
          <a:prstGeom prst="rect">
            <a:avLst/>
          </a:prstGeom>
        </p:spPr>
      </p:pic>
      <p:pic>
        <p:nvPicPr>
          <p:cNvPr id="5" name="Picture 2"/>
          <p:cNvPicPr>
            <a:picLocks noChangeAspect="1" noChangeArrowheads="1"/>
          </p:cNvPicPr>
          <p:nvPr/>
        </p:nvPicPr>
        <p:blipFill rotWithShape="1">
          <a:blip r:embed="rId3" cstate="print"/>
          <a:srcRect t="8189" b="77238"/>
          <a:stretch/>
        </p:blipFill>
        <p:spPr bwMode="auto">
          <a:xfrm>
            <a:off x="0" y="-27384"/>
            <a:ext cx="9144000" cy="720080"/>
          </a:xfrm>
          <a:prstGeom prst="rect">
            <a:avLst/>
          </a:prstGeom>
          <a:noFill/>
          <a:ln w="9525">
            <a:noFill/>
            <a:miter lim="800000"/>
            <a:headEnd/>
            <a:tailEnd/>
          </a:ln>
        </p:spPr>
      </p:pic>
      <p:sp>
        <p:nvSpPr>
          <p:cNvPr id="6" name="Rectangle 5"/>
          <p:cNvSpPr/>
          <p:nvPr/>
        </p:nvSpPr>
        <p:spPr>
          <a:xfrm>
            <a:off x="0" y="692696"/>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platzhalter 3"/>
          <p:cNvSpPr txBox="1">
            <a:spLocks/>
          </p:cNvSpPr>
          <p:nvPr/>
        </p:nvSpPr>
        <p:spPr>
          <a:xfrm>
            <a:off x="477000" y="1411337"/>
            <a:ext cx="8217588" cy="5054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dirty="0"/>
          </a:p>
        </p:txBody>
      </p:sp>
      <p:sp>
        <p:nvSpPr>
          <p:cNvPr id="11" name="Rectangle 10"/>
          <p:cNvSpPr/>
          <p:nvPr/>
        </p:nvSpPr>
        <p:spPr>
          <a:xfrm>
            <a:off x="467544" y="1944000"/>
            <a:ext cx="8379456" cy="1820178"/>
          </a:xfrm>
          <a:prstGeom prst="rect">
            <a:avLst/>
          </a:prstGeom>
        </p:spPr>
        <p:txBody>
          <a:bodyPr wrap="square" numCol="2" spcCol="360000">
            <a:spAutoFit/>
          </a:bodyPr>
          <a:lstStyle/>
          <a:p>
            <a:pPr>
              <a:lnSpc>
                <a:spcPts val="2200"/>
              </a:lnSpc>
              <a:spcAft>
                <a:spcPts val="600"/>
              </a:spcAft>
            </a:pPr>
            <a:r>
              <a:rPr lang="en-AU" sz="1400" dirty="0">
                <a:latin typeface="Arial" panose="020B0604020202020204" pitchFamily="34" charset="0"/>
                <a:cs typeface="Arial" panose="020B0604020202020204" pitchFamily="34" charset="0"/>
              </a:rPr>
              <a:t>A fuel cell is a device that converts the chemical energy from a fuel into electricity through a chemical reaction of positively charged hydrogen ions with oxygen or another oxidizing agent. Fuel cells are different from batteries in that they require a continuous source of fuel and oxygen or air to sustain the chemical reaction, whereas in a battery the chemicals present in the battery react with each other to generate an electromotive force. Fuel cells can produce electricity continuously for as long as these inputs are supplied.</a:t>
            </a:r>
          </a:p>
        </p:txBody>
      </p:sp>
      <p:sp>
        <p:nvSpPr>
          <p:cNvPr id="14" name="Textplatzhalter 3"/>
          <p:cNvSpPr>
            <a:spLocks noGrp="1"/>
          </p:cNvSpPr>
          <p:nvPr>
            <p:ph type="body" sz="quarter" idx="13"/>
          </p:nvPr>
        </p:nvSpPr>
        <p:spPr>
          <a:xfrm>
            <a:off x="539552" y="1411337"/>
            <a:ext cx="8217588" cy="505495"/>
          </a:xfrm>
        </p:spPr>
        <p:txBody>
          <a:bodyPr/>
          <a:lstStyle/>
          <a:p>
            <a:r>
              <a:rPr lang="en-AU" dirty="0"/>
              <a:t>Chemical Energy: Fuel Cell </a:t>
            </a:r>
            <a:r>
              <a:rPr lang="en-AU" dirty="0" smtClean="0"/>
              <a:t>	</a:t>
            </a:r>
            <a:endParaRPr lang="en-AU" dirty="0"/>
          </a:p>
        </p:txBody>
      </p:sp>
      <p:graphicFrame>
        <p:nvGraphicFramePr>
          <p:cNvPr id="2" name="Table 1"/>
          <p:cNvGraphicFramePr>
            <a:graphicFrameLocks noGrp="1"/>
          </p:cNvGraphicFramePr>
          <p:nvPr>
            <p:extLst>
              <p:ext uri="{D42A27DB-BD31-4B8C-83A1-F6EECF244321}">
                <p14:modId xmlns:p14="http://schemas.microsoft.com/office/powerpoint/2010/main" val="1668736065"/>
              </p:ext>
            </p:extLst>
          </p:nvPr>
        </p:nvGraphicFramePr>
        <p:xfrm>
          <a:off x="567000" y="4522515"/>
          <a:ext cx="8127588" cy="1894840"/>
        </p:xfrm>
        <a:graphic>
          <a:graphicData uri="http://schemas.openxmlformats.org/drawingml/2006/table">
            <a:tbl>
              <a:tblPr firstRow="1" bandRow="1">
                <a:tableStyleId>{7DF18680-E054-41AD-8BC1-D1AEF772440D}</a:tableStyleId>
              </a:tblPr>
              <a:tblGrid>
                <a:gridCol w="1774093">
                  <a:extLst>
                    <a:ext uri="{9D8B030D-6E8A-4147-A177-3AD203B41FA5}">
                      <a16:colId xmlns:a16="http://schemas.microsoft.com/office/drawing/2014/main" val="2538689655"/>
                    </a:ext>
                  </a:extLst>
                </a:gridCol>
                <a:gridCol w="661808">
                  <a:extLst>
                    <a:ext uri="{9D8B030D-6E8A-4147-A177-3AD203B41FA5}">
                      <a16:colId xmlns:a16="http://schemas.microsoft.com/office/drawing/2014/main" val="1128475242"/>
                    </a:ext>
                  </a:extLst>
                </a:gridCol>
                <a:gridCol w="1147134">
                  <a:extLst>
                    <a:ext uri="{9D8B030D-6E8A-4147-A177-3AD203B41FA5}">
                      <a16:colId xmlns:a16="http://schemas.microsoft.com/office/drawing/2014/main" val="1379584195"/>
                    </a:ext>
                  </a:extLst>
                </a:gridCol>
                <a:gridCol w="1147134">
                  <a:extLst>
                    <a:ext uri="{9D8B030D-6E8A-4147-A177-3AD203B41FA5}">
                      <a16:colId xmlns:a16="http://schemas.microsoft.com/office/drawing/2014/main" val="660750809"/>
                    </a:ext>
                  </a:extLst>
                </a:gridCol>
                <a:gridCol w="1191255">
                  <a:extLst>
                    <a:ext uri="{9D8B030D-6E8A-4147-A177-3AD203B41FA5}">
                      <a16:colId xmlns:a16="http://schemas.microsoft.com/office/drawing/2014/main" val="3683270272"/>
                    </a:ext>
                  </a:extLst>
                </a:gridCol>
                <a:gridCol w="1147134">
                  <a:extLst>
                    <a:ext uri="{9D8B030D-6E8A-4147-A177-3AD203B41FA5}">
                      <a16:colId xmlns:a16="http://schemas.microsoft.com/office/drawing/2014/main" val="2302257461"/>
                    </a:ext>
                  </a:extLst>
                </a:gridCol>
                <a:gridCol w="1059030">
                  <a:extLst>
                    <a:ext uri="{9D8B030D-6E8A-4147-A177-3AD203B41FA5}">
                      <a16:colId xmlns:a16="http://schemas.microsoft.com/office/drawing/2014/main" val="2643301413"/>
                    </a:ext>
                  </a:extLst>
                </a:gridCol>
              </a:tblGrid>
              <a:tr h="370840">
                <a:tc>
                  <a:txBody>
                    <a:bodyPr/>
                    <a:lstStyle/>
                    <a:p>
                      <a:pPr algn="ctr"/>
                      <a:r>
                        <a:rPr lang="en-AU" sz="1050" dirty="0" smtClean="0">
                          <a:latin typeface="Arial" panose="020B0604020202020204" pitchFamily="34" charset="0"/>
                          <a:cs typeface="Arial" panose="020B0604020202020204" pitchFamily="34" charset="0"/>
                        </a:rPr>
                        <a:t>Vehicle</a:t>
                      </a:r>
                      <a:endParaRPr lang="en-AU" sz="1050" dirty="0">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B w="38100" cmpd="sng">
                      <a:noFill/>
                    </a:lnB>
                  </a:tcPr>
                </a:tc>
                <a:tc>
                  <a:txBody>
                    <a:bodyPr/>
                    <a:lstStyle/>
                    <a:p>
                      <a:pPr algn="ctr"/>
                      <a:r>
                        <a:rPr lang="en-AU" sz="1050" dirty="0" smtClean="0">
                          <a:latin typeface="Arial" panose="020B0604020202020204" pitchFamily="34" charset="0"/>
                          <a:cs typeface="Arial" panose="020B0604020202020204" pitchFamily="34" charset="0"/>
                        </a:rPr>
                        <a:t>Model Year</a:t>
                      </a:r>
                      <a:endParaRPr lang="en-AU" sz="105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38100" cmpd="sng">
                      <a:noFill/>
                    </a:lnB>
                  </a:tcPr>
                </a:tc>
                <a:tc>
                  <a:txBody>
                    <a:bodyPr/>
                    <a:lstStyle/>
                    <a:p>
                      <a:pPr algn="ctr"/>
                      <a:r>
                        <a:rPr lang="en-AU" sz="1050" dirty="0" smtClean="0">
                          <a:latin typeface="Arial" panose="020B0604020202020204" pitchFamily="34" charset="0"/>
                          <a:cs typeface="Arial" panose="020B0604020202020204" pitchFamily="34" charset="0"/>
                        </a:rPr>
                        <a:t>Combined Fuel Economy</a:t>
                      </a:r>
                      <a:endParaRPr lang="en-AU" sz="105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38100" cmpd="sng">
                      <a:noFill/>
                    </a:lnB>
                  </a:tcPr>
                </a:tc>
                <a:tc>
                  <a:txBody>
                    <a:bodyPr/>
                    <a:lstStyle/>
                    <a:p>
                      <a:pPr algn="ctr"/>
                      <a:r>
                        <a:rPr lang="en-AU" sz="1050" dirty="0" smtClean="0">
                          <a:latin typeface="Arial" panose="020B0604020202020204" pitchFamily="34" charset="0"/>
                          <a:cs typeface="Arial" panose="020B0604020202020204" pitchFamily="34" charset="0"/>
                        </a:rPr>
                        <a:t>City</a:t>
                      </a:r>
                      <a:br>
                        <a:rPr lang="en-AU" sz="1050" dirty="0" smtClean="0">
                          <a:latin typeface="Arial" panose="020B0604020202020204" pitchFamily="34" charset="0"/>
                          <a:cs typeface="Arial" panose="020B0604020202020204" pitchFamily="34" charset="0"/>
                        </a:rPr>
                      </a:br>
                      <a:r>
                        <a:rPr lang="en-AU" sz="1050" dirty="0" smtClean="0">
                          <a:latin typeface="Arial" panose="020B0604020202020204" pitchFamily="34" charset="0"/>
                          <a:cs typeface="Arial" panose="020B0604020202020204" pitchFamily="34" charset="0"/>
                        </a:rPr>
                        <a:t>Fuel Economy</a:t>
                      </a:r>
                      <a:endParaRPr lang="en-AU" sz="105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38100" cmpd="sng">
                      <a:noFill/>
                    </a:lnB>
                  </a:tcPr>
                </a:tc>
                <a:tc>
                  <a:txBody>
                    <a:bodyPr/>
                    <a:lstStyle/>
                    <a:p>
                      <a:pPr algn="ctr"/>
                      <a:r>
                        <a:rPr lang="en-AU" sz="1050" dirty="0" smtClean="0">
                          <a:latin typeface="Arial" panose="020B0604020202020204" pitchFamily="34" charset="0"/>
                          <a:cs typeface="Arial" panose="020B0604020202020204" pitchFamily="34" charset="0"/>
                        </a:rPr>
                        <a:t>Highway</a:t>
                      </a:r>
                      <a:br>
                        <a:rPr lang="en-AU" sz="1050" dirty="0" smtClean="0">
                          <a:latin typeface="Arial" panose="020B0604020202020204" pitchFamily="34" charset="0"/>
                          <a:cs typeface="Arial" panose="020B0604020202020204" pitchFamily="34" charset="0"/>
                        </a:rPr>
                      </a:br>
                      <a:r>
                        <a:rPr lang="en-AU" sz="1050" dirty="0" smtClean="0">
                          <a:latin typeface="Arial" panose="020B0604020202020204" pitchFamily="34" charset="0"/>
                          <a:cs typeface="Arial" panose="020B0604020202020204" pitchFamily="34" charset="0"/>
                        </a:rPr>
                        <a:t>Fuel</a:t>
                      </a:r>
                      <a:r>
                        <a:rPr lang="en-AU" sz="1050" baseline="0" dirty="0" smtClean="0">
                          <a:latin typeface="Arial" panose="020B0604020202020204" pitchFamily="34" charset="0"/>
                          <a:cs typeface="Arial" panose="020B0604020202020204" pitchFamily="34" charset="0"/>
                        </a:rPr>
                        <a:t> Economy</a:t>
                      </a:r>
                      <a:endParaRPr lang="en-AU" sz="105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38100" cmpd="sng">
                      <a:noFill/>
                    </a:lnB>
                  </a:tcPr>
                </a:tc>
                <a:tc>
                  <a:txBody>
                    <a:bodyPr/>
                    <a:lstStyle/>
                    <a:p>
                      <a:pPr algn="ctr"/>
                      <a:r>
                        <a:rPr lang="en-AU" sz="1050" dirty="0" smtClean="0">
                          <a:latin typeface="Arial" panose="020B0604020202020204" pitchFamily="34" charset="0"/>
                          <a:cs typeface="Arial" panose="020B0604020202020204" pitchFamily="34" charset="0"/>
                        </a:rPr>
                        <a:t>Range</a:t>
                      </a:r>
                      <a:endParaRPr lang="en-AU" sz="105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38100" cmpd="sng">
                      <a:noFill/>
                    </a:lnB>
                  </a:tcPr>
                </a:tc>
                <a:tc>
                  <a:txBody>
                    <a:bodyPr/>
                    <a:lstStyle/>
                    <a:p>
                      <a:pPr algn="ctr"/>
                      <a:r>
                        <a:rPr lang="en-AU" sz="1050" dirty="0" smtClean="0">
                          <a:latin typeface="Arial" panose="020B0604020202020204" pitchFamily="34" charset="0"/>
                          <a:cs typeface="Arial" panose="020B0604020202020204" pitchFamily="34" charset="0"/>
                        </a:rPr>
                        <a:t>Annual </a:t>
                      </a:r>
                      <a:br>
                        <a:rPr lang="en-AU" sz="1050" dirty="0" smtClean="0">
                          <a:latin typeface="Arial" panose="020B0604020202020204" pitchFamily="34" charset="0"/>
                          <a:cs typeface="Arial" panose="020B0604020202020204" pitchFamily="34" charset="0"/>
                        </a:rPr>
                      </a:br>
                      <a:r>
                        <a:rPr lang="en-AU" sz="1050" dirty="0" smtClean="0">
                          <a:latin typeface="Arial" panose="020B0604020202020204" pitchFamily="34" charset="0"/>
                          <a:cs typeface="Arial" panose="020B0604020202020204" pitchFamily="34" charset="0"/>
                        </a:rPr>
                        <a:t>Fuel</a:t>
                      </a:r>
                      <a:r>
                        <a:rPr lang="en-AU" sz="1050" baseline="0" dirty="0" smtClean="0">
                          <a:latin typeface="Arial" panose="020B0604020202020204" pitchFamily="34" charset="0"/>
                          <a:cs typeface="Arial" panose="020B0604020202020204" pitchFamily="34" charset="0"/>
                        </a:rPr>
                        <a:t> Cost</a:t>
                      </a:r>
                      <a:endParaRPr lang="en-AU" sz="105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B w="38100" cmpd="sng">
                      <a:noFill/>
                    </a:lnB>
                  </a:tcPr>
                </a:tc>
                <a:extLst>
                  <a:ext uri="{0D108BD9-81ED-4DB2-BD59-A6C34878D82A}">
                    <a16:rowId xmlns:a16="http://schemas.microsoft.com/office/drawing/2014/main" val="53293215"/>
                  </a:ext>
                </a:extLst>
              </a:tr>
              <a:tr h="370840">
                <a:tc>
                  <a:txBody>
                    <a:bodyPr/>
                    <a:lstStyle/>
                    <a:p>
                      <a:r>
                        <a:rPr lang="en-AU" sz="1000" b="1" dirty="0" smtClean="0">
                          <a:latin typeface="Arial" panose="020B0604020202020204" pitchFamily="34" charset="0"/>
                          <a:cs typeface="Arial" panose="020B0604020202020204" pitchFamily="34" charset="0"/>
                        </a:rPr>
                        <a:t>Honda FCX</a:t>
                      </a:r>
                      <a:r>
                        <a:rPr lang="en-AU" sz="1000" b="1" baseline="0" dirty="0" smtClean="0">
                          <a:latin typeface="Arial" panose="020B0604020202020204" pitchFamily="34" charset="0"/>
                          <a:cs typeface="Arial" panose="020B0604020202020204" pitchFamily="34" charset="0"/>
                        </a:rPr>
                        <a:t> Clarity</a:t>
                      </a:r>
                      <a:endParaRPr lang="en-AU" sz="1000" b="1" dirty="0">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T w="38100" cmpd="sng">
                      <a:noFill/>
                    </a:lnT>
                    <a:lnB w="6350" cap="flat" cmpd="sng" algn="ctr">
                      <a:solidFill>
                        <a:schemeClr val="bg1"/>
                      </a:solidFill>
                      <a:prstDash val="solid"/>
                      <a:round/>
                      <a:headEnd type="none" w="med" len="med"/>
                      <a:tailEnd type="none" w="med" len="med"/>
                    </a:lnB>
                  </a:tcPr>
                </a:tc>
                <a:tc>
                  <a:txBody>
                    <a:bodyPr/>
                    <a:lstStyle/>
                    <a:p>
                      <a:pPr algn="ctr"/>
                      <a:r>
                        <a:rPr lang="en-AU" sz="1000" dirty="0" smtClean="0">
                          <a:latin typeface="Arial" panose="020B0604020202020204" pitchFamily="34" charset="0"/>
                          <a:cs typeface="Arial" panose="020B0604020202020204" pitchFamily="34" charset="0"/>
                        </a:rPr>
                        <a:t>2014</a:t>
                      </a:r>
                      <a:endParaRPr lang="en-AU" sz="10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mpd="sng">
                      <a:noFill/>
                    </a:lnT>
                    <a:lnB w="6350" cap="flat" cmpd="sng" algn="ctr">
                      <a:solidFill>
                        <a:schemeClr val="bg1"/>
                      </a:solidFill>
                      <a:prstDash val="solid"/>
                      <a:round/>
                      <a:headEnd type="none" w="med" len="med"/>
                      <a:tailEnd type="none" w="med" len="med"/>
                    </a:lnB>
                  </a:tcPr>
                </a:tc>
                <a:tc>
                  <a:txBody>
                    <a:bodyPr/>
                    <a:lstStyle/>
                    <a:p>
                      <a:pPr algn="ctr"/>
                      <a:r>
                        <a:rPr lang="en-AU" sz="1000" dirty="0" smtClean="0">
                          <a:latin typeface="Arial" panose="020B0604020202020204" pitchFamily="34" charset="0"/>
                          <a:cs typeface="Arial" panose="020B0604020202020204" pitchFamily="34" charset="0"/>
                        </a:rPr>
                        <a:t>59 mpg-e</a:t>
                      </a:r>
                      <a:endParaRPr lang="en-AU" sz="10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mpd="sng">
                      <a:noFill/>
                    </a:lnT>
                    <a:lnB w="6350" cap="flat" cmpd="sng" algn="ctr">
                      <a:solidFill>
                        <a:schemeClr val="bg1"/>
                      </a:solidFill>
                      <a:prstDash val="solid"/>
                      <a:round/>
                      <a:headEnd type="none" w="med" len="med"/>
                      <a:tailEnd type="none" w="med" len="med"/>
                    </a:lnB>
                  </a:tcPr>
                </a:tc>
                <a:tc>
                  <a:txBody>
                    <a:bodyPr/>
                    <a:lstStyle/>
                    <a:p>
                      <a:pPr algn="ctr"/>
                      <a:r>
                        <a:rPr lang="en-AU" sz="1000" dirty="0" smtClean="0">
                          <a:latin typeface="Arial" panose="020B0604020202020204" pitchFamily="34" charset="0"/>
                          <a:cs typeface="Arial" panose="020B0604020202020204" pitchFamily="34" charset="0"/>
                        </a:rPr>
                        <a:t>58 mpg-e</a:t>
                      </a:r>
                      <a:endParaRPr lang="en-AU" sz="10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mpd="sng">
                      <a:noFill/>
                    </a:lnT>
                    <a:lnB w="6350" cap="flat" cmpd="sng" algn="ctr">
                      <a:solidFill>
                        <a:schemeClr val="bg1"/>
                      </a:solidFill>
                      <a:prstDash val="solid"/>
                      <a:round/>
                      <a:headEnd type="none" w="med" len="med"/>
                      <a:tailEnd type="none" w="med" len="med"/>
                    </a:lnB>
                  </a:tcPr>
                </a:tc>
                <a:tc>
                  <a:txBody>
                    <a:bodyPr/>
                    <a:lstStyle/>
                    <a:p>
                      <a:pPr algn="ctr"/>
                      <a:r>
                        <a:rPr lang="en-AU" sz="1000" dirty="0" smtClean="0">
                          <a:latin typeface="Arial" panose="020B0604020202020204" pitchFamily="34" charset="0"/>
                          <a:cs typeface="Arial" panose="020B0604020202020204" pitchFamily="34" charset="0"/>
                        </a:rPr>
                        <a:t>60 mpg-e</a:t>
                      </a:r>
                      <a:endParaRPr lang="en-AU" sz="10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mpd="sng">
                      <a:noFill/>
                    </a:lnT>
                    <a:lnB w="6350" cap="flat" cmpd="sng" algn="ctr">
                      <a:solidFill>
                        <a:schemeClr val="bg1"/>
                      </a:solidFill>
                      <a:prstDash val="solid"/>
                      <a:round/>
                      <a:headEnd type="none" w="med" len="med"/>
                      <a:tailEnd type="none" w="med" len="med"/>
                    </a:lnB>
                  </a:tcPr>
                </a:tc>
                <a:tc>
                  <a:txBody>
                    <a:bodyPr/>
                    <a:lstStyle/>
                    <a:p>
                      <a:pPr algn="ctr"/>
                      <a:r>
                        <a:rPr lang="en-AU" sz="1000" dirty="0" smtClean="0">
                          <a:latin typeface="Arial" panose="020B0604020202020204" pitchFamily="34" charset="0"/>
                          <a:cs typeface="Arial" panose="020B0604020202020204" pitchFamily="34" charset="0"/>
                        </a:rPr>
                        <a:t>231 mi</a:t>
                      </a:r>
                      <a:r>
                        <a:rPr lang="en-AU" sz="1000" baseline="0" dirty="0" smtClean="0">
                          <a:latin typeface="Arial" panose="020B0604020202020204" pitchFamily="34" charset="0"/>
                          <a:cs typeface="Arial" panose="020B0604020202020204" pitchFamily="34" charset="0"/>
                        </a:rPr>
                        <a:t> (372 km)</a:t>
                      </a:r>
                      <a:endParaRPr lang="en-AU" sz="10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mpd="sng">
                      <a:noFill/>
                    </a:lnT>
                    <a:lnB w="6350" cap="flat" cmpd="sng" algn="ctr">
                      <a:solidFill>
                        <a:schemeClr val="bg1"/>
                      </a:solidFill>
                      <a:prstDash val="solid"/>
                      <a:round/>
                      <a:headEnd type="none" w="med" len="med"/>
                      <a:tailEnd type="none" w="med" len="med"/>
                    </a:lnB>
                  </a:tcPr>
                </a:tc>
                <a:tc>
                  <a:txBody>
                    <a:bodyPr/>
                    <a:lstStyle/>
                    <a:p>
                      <a:pPr algn="ctr"/>
                      <a:r>
                        <a:rPr lang="en-AU" sz="1000" dirty="0" smtClean="0">
                          <a:latin typeface="Arial" panose="020B0604020202020204" pitchFamily="34" charset="0"/>
                          <a:cs typeface="Arial" panose="020B0604020202020204" pitchFamily="34" charset="0"/>
                        </a:rPr>
                        <a:t>NA</a:t>
                      </a:r>
                      <a:endParaRPr lang="en-AU" sz="10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38100" cmpd="sng">
                      <a:noFill/>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58595778"/>
                  </a:ext>
                </a:extLst>
              </a:tr>
              <a:tr h="370840">
                <a:tc>
                  <a:txBody>
                    <a:bodyPr/>
                    <a:lstStyle/>
                    <a:p>
                      <a:r>
                        <a:rPr lang="en-AU" sz="1000" b="1" dirty="0" smtClean="0">
                          <a:latin typeface="Arial" panose="020B0604020202020204" pitchFamily="34" charset="0"/>
                          <a:cs typeface="Arial" panose="020B0604020202020204" pitchFamily="34" charset="0"/>
                        </a:rPr>
                        <a:t>Hyundai</a:t>
                      </a:r>
                      <a:r>
                        <a:rPr lang="en-AU" sz="1000" b="1" baseline="0" dirty="0" smtClean="0">
                          <a:latin typeface="Arial" panose="020B0604020202020204" pitchFamily="34" charset="0"/>
                          <a:cs typeface="Arial" panose="020B0604020202020204" pitchFamily="34" charset="0"/>
                        </a:rPr>
                        <a:t> </a:t>
                      </a:r>
                      <a:r>
                        <a:rPr lang="en-AU" sz="1000" b="1" baseline="0" dirty="0" err="1" smtClean="0">
                          <a:latin typeface="Arial" panose="020B0604020202020204" pitchFamily="34" charset="0"/>
                          <a:cs typeface="Arial" panose="020B0604020202020204" pitchFamily="34" charset="0"/>
                        </a:rPr>
                        <a:t>Tuscon</a:t>
                      </a:r>
                      <a:r>
                        <a:rPr lang="en-AU" sz="1000" b="1" baseline="0" dirty="0" smtClean="0">
                          <a:latin typeface="Arial" panose="020B0604020202020204" pitchFamily="34" charset="0"/>
                          <a:cs typeface="Arial" panose="020B0604020202020204" pitchFamily="34" charset="0"/>
                        </a:rPr>
                        <a:t> Fuel Cell</a:t>
                      </a:r>
                      <a:endParaRPr lang="en-AU" sz="1000" b="1" dirty="0">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en-AU" sz="1000" dirty="0" smtClean="0">
                          <a:latin typeface="Arial" panose="020B0604020202020204" pitchFamily="34" charset="0"/>
                          <a:cs typeface="Arial" panose="020B0604020202020204" pitchFamily="34" charset="0"/>
                        </a:rPr>
                        <a:t>2016</a:t>
                      </a:r>
                      <a:endParaRPr lang="en-AU" sz="10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en-AU" sz="1000" dirty="0" smtClean="0">
                          <a:latin typeface="Arial" panose="020B0604020202020204" pitchFamily="34" charset="0"/>
                          <a:cs typeface="Arial" panose="020B0604020202020204" pitchFamily="34" charset="0"/>
                        </a:rPr>
                        <a:t>50 mpg-e</a:t>
                      </a:r>
                      <a:endParaRPr lang="en-AU" sz="10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en-AU" sz="1000" dirty="0" smtClean="0">
                          <a:latin typeface="Arial" panose="020B0604020202020204" pitchFamily="34" charset="0"/>
                          <a:cs typeface="Arial" panose="020B0604020202020204" pitchFamily="34" charset="0"/>
                        </a:rPr>
                        <a:t>49 mpg-e</a:t>
                      </a:r>
                      <a:endParaRPr lang="en-AU" sz="10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en-AU" sz="1000" dirty="0" smtClean="0">
                          <a:latin typeface="Arial" panose="020B0604020202020204" pitchFamily="34" charset="0"/>
                          <a:cs typeface="Arial" panose="020B0604020202020204" pitchFamily="34" charset="0"/>
                        </a:rPr>
                        <a:t>51 mpg-e</a:t>
                      </a:r>
                      <a:endParaRPr lang="en-AU" sz="10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en-AU" sz="1000" dirty="0" smtClean="0">
                          <a:latin typeface="Arial" panose="020B0604020202020204" pitchFamily="34" charset="0"/>
                          <a:cs typeface="Arial" panose="020B0604020202020204" pitchFamily="34" charset="0"/>
                        </a:rPr>
                        <a:t>265 mi (426 km)</a:t>
                      </a:r>
                      <a:endParaRPr lang="en-AU" sz="10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en-AU" sz="1000" dirty="0" smtClean="0">
                          <a:latin typeface="Arial" panose="020B0604020202020204" pitchFamily="34" charset="0"/>
                          <a:cs typeface="Arial" panose="020B0604020202020204" pitchFamily="34" charset="0"/>
                        </a:rPr>
                        <a:t>US$1,700</a:t>
                      </a:r>
                      <a:endParaRPr lang="en-AU" sz="10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6426268"/>
                  </a:ext>
                </a:extLst>
              </a:tr>
              <a:tr h="370840">
                <a:tc>
                  <a:txBody>
                    <a:bodyPr/>
                    <a:lstStyle/>
                    <a:p>
                      <a:r>
                        <a:rPr lang="en-AU" sz="1000" b="1" dirty="0" smtClean="0">
                          <a:latin typeface="Arial" panose="020B0604020202020204" pitchFamily="34" charset="0"/>
                          <a:cs typeface="Arial" panose="020B0604020202020204" pitchFamily="34" charset="0"/>
                        </a:rPr>
                        <a:t>Toyota</a:t>
                      </a:r>
                      <a:r>
                        <a:rPr lang="en-AU" sz="1000" b="1" baseline="0" dirty="0" smtClean="0">
                          <a:latin typeface="Arial" panose="020B0604020202020204" pitchFamily="34" charset="0"/>
                          <a:cs typeface="Arial" panose="020B0604020202020204" pitchFamily="34" charset="0"/>
                        </a:rPr>
                        <a:t> </a:t>
                      </a:r>
                      <a:r>
                        <a:rPr lang="en-AU" sz="1000" b="1" baseline="0" dirty="0" err="1" smtClean="0">
                          <a:latin typeface="Arial" panose="020B0604020202020204" pitchFamily="34" charset="0"/>
                          <a:cs typeface="Arial" panose="020B0604020202020204" pitchFamily="34" charset="0"/>
                        </a:rPr>
                        <a:t>Mirai</a:t>
                      </a:r>
                      <a:endParaRPr lang="en-AU" sz="1000" b="1" dirty="0">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tcPr>
                </a:tc>
                <a:tc>
                  <a:txBody>
                    <a:bodyPr/>
                    <a:lstStyle/>
                    <a:p>
                      <a:pPr algn="ctr"/>
                      <a:r>
                        <a:rPr lang="en-AU" sz="1000" dirty="0" smtClean="0">
                          <a:latin typeface="Arial" panose="020B0604020202020204" pitchFamily="34" charset="0"/>
                          <a:cs typeface="Arial" panose="020B0604020202020204" pitchFamily="34" charset="0"/>
                        </a:rPr>
                        <a:t>2016</a:t>
                      </a:r>
                      <a:endParaRPr lang="en-AU" sz="10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tcPr>
                </a:tc>
                <a:tc>
                  <a:txBody>
                    <a:bodyPr/>
                    <a:lstStyle/>
                    <a:p>
                      <a:pPr algn="ctr"/>
                      <a:r>
                        <a:rPr lang="en-AU" sz="1000" dirty="0" smtClean="0">
                          <a:latin typeface="Arial" panose="020B0604020202020204" pitchFamily="34" charset="0"/>
                          <a:cs typeface="Arial" panose="020B0604020202020204" pitchFamily="34" charset="0"/>
                        </a:rPr>
                        <a:t>66 mpg-e</a:t>
                      </a:r>
                      <a:endParaRPr lang="en-AU" sz="10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tcPr>
                </a:tc>
                <a:tc>
                  <a:txBody>
                    <a:bodyPr/>
                    <a:lstStyle/>
                    <a:p>
                      <a:pPr algn="ctr"/>
                      <a:r>
                        <a:rPr lang="en-AU" sz="1000" dirty="0" smtClean="0">
                          <a:latin typeface="Arial" panose="020B0604020202020204" pitchFamily="34" charset="0"/>
                          <a:cs typeface="Arial" panose="020B0604020202020204" pitchFamily="34" charset="0"/>
                        </a:rPr>
                        <a:t>66 mpg-e</a:t>
                      </a:r>
                      <a:endParaRPr lang="en-AU" sz="10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tcPr>
                </a:tc>
                <a:tc>
                  <a:txBody>
                    <a:bodyPr/>
                    <a:lstStyle/>
                    <a:p>
                      <a:pPr algn="ctr"/>
                      <a:r>
                        <a:rPr lang="en-AU" sz="1000" dirty="0" smtClean="0">
                          <a:latin typeface="Arial" panose="020B0604020202020204" pitchFamily="34" charset="0"/>
                          <a:cs typeface="Arial" panose="020B0604020202020204" pitchFamily="34" charset="0"/>
                        </a:rPr>
                        <a:t>66 mpg-e</a:t>
                      </a:r>
                      <a:endParaRPr lang="en-AU" sz="10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tcPr>
                </a:tc>
                <a:tc>
                  <a:txBody>
                    <a:bodyPr/>
                    <a:lstStyle/>
                    <a:p>
                      <a:pPr algn="ctr"/>
                      <a:r>
                        <a:rPr lang="en-AU" sz="1000" dirty="0" smtClean="0">
                          <a:latin typeface="Arial" panose="020B0604020202020204" pitchFamily="34" charset="0"/>
                          <a:cs typeface="Arial" panose="020B0604020202020204" pitchFamily="34" charset="0"/>
                        </a:rPr>
                        <a:t>321 mi (502 km)</a:t>
                      </a:r>
                      <a:endParaRPr lang="en-AU" sz="10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tcPr>
                </a:tc>
                <a:tc>
                  <a:txBody>
                    <a:bodyPr/>
                    <a:lstStyle/>
                    <a:p>
                      <a:pPr algn="ctr"/>
                      <a:r>
                        <a:rPr lang="en-AU" sz="1000" dirty="0" smtClean="0">
                          <a:latin typeface="Arial" panose="020B0604020202020204" pitchFamily="34" charset="0"/>
                          <a:cs typeface="Arial" panose="020B0604020202020204" pitchFamily="34" charset="0"/>
                        </a:rPr>
                        <a:t>US$1,250</a:t>
                      </a:r>
                      <a:endParaRPr lang="en-AU" sz="10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12700" cmpd="sng">
                      <a:noFill/>
                    </a:lnB>
                  </a:tcPr>
                </a:tc>
                <a:extLst>
                  <a:ext uri="{0D108BD9-81ED-4DB2-BD59-A6C34878D82A}">
                    <a16:rowId xmlns:a16="http://schemas.microsoft.com/office/drawing/2014/main" val="2740772855"/>
                  </a:ext>
                </a:extLst>
              </a:tr>
              <a:tr h="370840">
                <a:tc gridSpan="7">
                  <a:txBody>
                    <a:bodyPr/>
                    <a:lstStyle/>
                    <a:p>
                      <a:r>
                        <a:rPr lang="en-AU" sz="900" dirty="0" smtClean="0">
                          <a:solidFill>
                            <a:schemeClr val="bg1"/>
                          </a:solidFill>
                          <a:latin typeface="Arial" panose="020B0604020202020204" pitchFamily="34" charset="0"/>
                          <a:cs typeface="Arial" panose="020B0604020202020204" pitchFamily="34" charset="0"/>
                        </a:rPr>
                        <a:t>Notes: One kg</a:t>
                      </a:r>
                      <a:r>
                        <a:rPr lang="en-AU" sz="900" baseline="0" dirty="0" smtClean="0">
                          <a:solidFill>
                            <a:schemeClr val="bg1"/>
                          </a:solidFill>
                          <a:latin typeface="Arial" panose="020B0604020202020204" pitchFamily="34" charset="0"/>
                          <a:cs typeface="Arial" panose="020B0604020202020204" pitchFamily="34" charset="0"/>
                        </a:rPr>
                        <a:t> of hydrogen is rough equivalent to one U.S. gallon of gasoline.</a:t>
                      </a:r>
                      <a:endParaRPr lang="en-AU" sz="900" dirty="0">
                        <a:solidFill>
                          <a:schemeClr val="bg1"/>
                        </a:solidFill>
                        <a:latin typeface="Arial" panose="020B0604020202020204" pitchFamily="34" charset="0"/>
                        <a:cs typeface="Arial" panose="020B0604020202020204" pitchFamily="34" charset="0"/>
                      </a:endParaRPr>
                    </a:p>
                  </a:txBody>
                  <a:tcPr anchor="ctr">
                    <a:lnT w="12700" cmpd="sng">
                      <a:noFill/>
                    </a:lnT>
                    <a:solidFill>
                      <a:srgbClr val="F88D2C"/>
                    </a:solidFill>
                  </a:tcPr>
                </a:tc>
                <a:tc hMerge="1">
                  <a:txBody>
                    <a:bodyPr/>
                    <a:lstStyle/>
                    <a:p>
                      <a:pPr algn="ctr"/>
                      <a:endParaRPr lang="en-AU" sz="1000" dirty="0">
                        <a:latin typeface="Arial" panose="020B0604020202020204" pitchFamily="34" charset="0"/>
                        <a:cs typeface="Arial" panose="020B0604020202020204" pitchFamily="34" charset="0"/>
                      </a:endParaRPr>
                    </a:p>
                  </a:txBody>
                  <a:tcPr anchor="ctr"/>
                </a:tc>
                <a:tc hMerge="1">
                  <a:txBody>
                    <a:bodyPr/>
                    <a:lstStyle/>
                    <a:p>
                      <a:pPr algn="ctr"/>
                      <a:endParaRPr lang="en-AU" sz="1000" dirty="0">
                        <a:latin typeface="Arial" panose="020B0604020202020204" pitchFamily="34" charset="0"/>
                        <a:cs typeface="Arial" panose="020B0604020202020204" pitchFamily="34" charset="0"/>
                      </a:endParaRPr>
                    </a:p>
                  </a:txBody>
                  <a:tcPr anchor="ctr"/>
                </a:tc>
                <a:tc hMerge="1">
                  <a:txBody>
                    <a:bodyPr/>
                    <a:lstStyle/>
                    <a:p>
                      <a:pPr algn="ctr"/>
                      <a:endParaRPr lang="en-AU" sz="1000" dirty="0">
                        <a:latin typeface="Arial" panose="020B0604020202020204" pitchFamily="34" charset="0"/>
                        <a:cs typeface="Arial" panose="020B0604020202020204" pitchFamily="34" charset="0"/>
                      </a:endParaRPr>
                    </a:p>
                  </a:txBody>
                  <a:tcPr anchor="ctr"/>
                </a:tc>
                <a:tc hMerge="1">
                  <a:txBody>
                    <a:bodyPr/>
                    <a:lstStyle/>
                    <a:p>
                      <a:pPr algn="ctr"/>
                      <a:endParaRPr lang="en-AU" sz="1000" dirty="0">
                        <a:latin typeface="Arial" panose="020B0604020202020204" pitchFamily="34" charset="0"/>
                        <a:cs typeface="Arial" panose="020B0604020202020204" pitchFamily="34" charset="0"/>
                      </a:endParaRPr>
                    </a:p>
                  </a:txBody>
                  <a:tcPr anchor="ctr"/>
                </a:tc>
                <a:tc hMerge="1">
                  <a:txBody>
                    <a:bodyPr/>
                    <a:lstStyle/>
                    <a:p>
                      <a:pPr algn="ctr"/>
                      <a:endParaRPr lang="en-AU" sz="1000" dirty="0">
                        <a:latin typeface="Arial" panose="020B0604020202020204" pitchFamily="34" charset="0"/>
                        <a:cs typeface="Arial" panose="020B0604020202020204" pitchFamily="34" charset="0"/>
                      </a:endParaRPr>
                    </a:p>
                  </a:txBody>
                  <a:tcPr anchor="ctr"/>
                </a:tc>
                <a:tc hMerge="1">
                  <a:txBody>
                    <a:bodyPr/>
                    <a:lstStyle/>
                    <a:p>
                      <a:pPr algn="ctr"/>
                      <a:endParaRPr lang="en-AU" sz="1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0105607"/>
                  </a:ext>
                </a:extLst>
              </a:tr>
            </a:tbl>
          </a:graphicData>
        </a:graphic>
      </p:graphicFrame>
      <p:sp>
        <p:nvSpPr>
          <p:cNvPr id="9" name="Rectangle 8"/>
          <p:cNvSpPr/>
          <p:nvPr/>
        </p:nvSpPr>
        <p:spPr>
          <a:xfrm>
            <a:off x="567000" y="3968115"/>
            <a:ext cx="8125200" cy="554400"/>
          </a:xfrm>
          <a:prstGeom prst="rect">
            <a:avLst/>
          </a:prstGeom>
          <a:solidFill>
            <a:srgbClr val="F88D2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800"/>
              </a:spcBef>
              <a:spcAft>
                <a:spcPts val="1800"/>
              </a:spcAft>
            </a:pPr>
            <a:r>
              <a:rPr lang="en-AU" sz="1050" b="1" dirty="0">
                <a:solidFill>
                  <a:schemeClr val="bg1"/>
                </a:solidFill>
                <a:latin typeface="Arial" panose="020B0604020202020204" pitchFamily="34" charset="0"/>
                <a:cs typeface="Arial" panose="020B0604020202020204" pitchFamily="34" charset="0"/>
              </a:rPr>
              <a:t>Comparison of fuel economy express in </a:t>
            </a:r>
            <a:r>
              <a:rPr lang="en-AU" sz="1050" b="1" dirty="0" err="1">
                <a:solidFill>
                  <a:schemeClr val="bg1"/>
                </a:solidFill>
                <a:latin typeface="Arial" panose="020B0604020202020204" pitchFamily="34" charset="0"/>
                <a:cs typeface="Arial" panose="020B0604020202020204" pitchFamily="34" charset="0"/>
              </a:rPr>
              <a:t>MPGe</a:t>
            </a:r>
            <a:r>
              <a:rPr lang="en-AU" sz="1050" b="1" dirty="0">
                <a:solidFill>
                  <a:schemeClr val="bg1"/>
                </a:solidFill>
                <a:latin typeface="Arial" panose="020B0604020202020204" pitchFamily="34" charset="0"/>
                <a:cs typeface="Arial" panose="020B0604020202020204" pitchFamily="34" charset="0"/>
              </a:rPr>
              <a:t> for </a:t>
            </a:r>
            <a:r>
              <a:rPr lang="en-AU" sz="1050" b="1" dirty="0">
                <a:solidFill>
                  <a:schemeClr val="accent2">
                    <a:lumMod val="20000"/>
                    <a:lumOff val="80000"/>
                  </a:schemeClr>
                </a:solidFill>
                <a:latin typeface="Arial" panose="020B0604020202020204" pitchFamily="34" charset="0"/>
                <a:cs typeface="Arial" panose="020B0604020202020204" pitchFamily="34" charset="0"/>
              </a:rPr>
              <a:t>hydrogen</a:t>
            </a:r>
            <a:r>
              <a:rPr lang="en-AU" sz="1050" b="1" dirty="0">
                <a:solidFill>
                  <a:schemeClr val="bg1"/>
                </a:solidFill>
                <a:latin typeface="Arial" panose="020B0604020202020204" pitchFamily="34" charset="0"/>
                <a:cs typeface="Arial" panose="020B0604020202020204" pitchFamily="34" charset="0"/>
              </a:rPr>
              <a:t> fuel cell vehicles</a:t>
            </a:r>
            <a:br>
              <a:rPr lang="en-AU" sz="1050" b="1" dirty="0">
                <a:solidFill>
                  <a:schemeClr val="bg1"/>
                </a:solidFill>
                <a:latin typeface="Arial" panose="020B0604020202020204" pitchFamily="34" charset="0"/>
                <a:cs typeface="Arial" panose="020B0604020202020204" pitchFamily="34" charset="0"/>
              </a:rPr>
            </a:br>
            <a:r>
              <a:rPr lang="en-AU" sz="1050" b="1" dirty="0">
                <a:solidFill>
                  <a:schemeClr val="bg1"/>
                </a:solidFill>
                <a:latin typeface="Arial" panose="020B0604020202020204" pitchFamily="34" charset="0"/>
                <a:cs typeface="Arial" panose="020B0604020202020204" pitchFamily="34" charset="0"/>
              </a:rPr>
              <a:t>Available for leasing in California and rated by the </a:t>
            </a:r>
            <a:r>
              <a:rPr lang="en-AU" sz="1050" b="1" dirty="0">
                <a:solidFill>
                  <a:schemeClr val="accent2">
                    <a:lumMod val="20000"/>
                    <a:lumOff val="80000"/>
                  </a:schemeClr>
                </a:solidFill>
                <a:latin typeface="Arial" panose="020B0604020202020204" pitchFamily="34" charset="0"/>
                <a:cs typeface="Arial" panose="020B0604020202020204" pitchFamily="34" charset="0"/>
              </a:rPr>
              <a:t>U.S. Environmental Protection Agency</a:t>
            </a:r>
            <a:r>
              <a:rPr lang="en-AU" sz="1050" b="1" dirty="0">
                <a:solidFill>
                  <a:schemeClr val="bg1"/>
                </a:solidFill>
                <a:latin typeface="Arial" panose="020B0604020202020204" pitchFamily="34" charset="0"/>
                <a:cs typeface="Arial" panose="020B0604020202020204" pitchFamily="34" charset="0"/>
              </a:rPr>
              <a:t> as of August </a:t>
            </a:r>
            <a:r>
              <a:rPr lang="en-AU" sz="1050" b="1" dirty="0" smtClean="0">
                <a:solidFill>
                  <a:schemeClr val="bg1"/>
                </a:solidFill>
                <a:latin typeface="Arial" panose="020B0604020202020204" pitchFamily="34" charset="0"/>
                <a:cs typeface="Arial" panose="020B0604020202020204" pitchFamily="34" charset="0"/>
              </a:rPr>
              <a:t>2015 </a:t>
            </a:r>
            <a:r>
              <a:rPr lang="en-AU" sz="1050" b="1" baseline="30000" dirty="0" smtClean="0">
                <a:solidFill>
                  <a:schemeClr val="bg1"/>
                </a:solidFill>
                <a:latin typeface="Arial" panose="020B0604020202020204" pitchFamily="34" charset="0"/>
                <a:cs typeface="Arial" panose="020B0604020202020204" pitchFamily="34" charset="0"/>
              </a:rPr>
              <a:t>[23]</a:t>
            </a:r>
            <a:endParaRPr lang="en-AU" sz="1050" b="1" baseline="30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9171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1" y="4804171"/>
            <a:ext cx="9143999" cy="2053828"/>
          </a:xfrm>
          <a:prstGeom prst="rect">
            <a:avLst/>
          </a:prstGeom>
        </p:spPr>
      </p:pic>
      <p:pic>
        <p:nvPicPr>
          <p:cNvPr id="5" name="Picture 2"/>
          <p:cNvPicPr>
            <a:picLocks noChangeAspect="1" noChangeArrowheads="1"/>
          </p:cNvPicPr>
          <p:nvPr/>
        </p:nvPicPr>
        <p:blipFill rotWithShape="1">
          <a:blip r:embed="rId3" cstate="print"/>
          <a:srcRect t="8189" b="77238"/>
          <a:stretch/>
        </p:blipFill>
        <p:spPr bwMode="auto">
          <a:xfrm>
            <a:off x="0" y="-27384"/>
            <a:ext cx="9144000" cy="720080"/>
          </a:xfrm>
          <a:prstGeom prst="rect">
            <a:avLst/>
          </a:prstGeom>
          <a:noFill/>
          <a:ln w="9525">
            <a:noFill/>
            <a:miter lim="800000"/>
            <a:headEnd/>
            <a:tailEnd/>
          </a:ln>
        </p:spPr>
      </p:pic>
      <p:sp>
        <p:nvSpPr>
          <p:cNvPr id="6" name="Rectangle 5"/>
          <p:cNvSpPr/>
          <p:nvPr/>
        </p:nvSpPr>
        <p:spPr>
          <a:xfrm>
            <a:off x="0" y="692696"/>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platzhalter 3"/>
          <p:cNvSpPr txBox="1">
            <a:spLocks/>
          </p:cNvSpPr>
          <p:nvPr/>
        </p:nvSpPr>
        <p:spPr>
          <a:xfrm>
            <a:off x="477000" y="1411337"/>
            <a:ext cx="8217588" cy="5054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dirty="0"/>
          </a:p>
        </p:txBody>
      </p:sp>
      <p:sp>
        <p:nvSpPr>
          <p:cNvPr id="11" name="Rectangle 10"/>
          <p:cNvSpPr/>
          <p:nvPr/>
        </p:nvSpPr>
        <p:spPr>
          <a:xfrm>
            <a:off x="467544" y="1944000"/>
            <a:ext cx="5004456" cy="938719"/>
          </a:xfrm>
          <a:prstGeom prst="rect">
            <a:avLst/>
          </a:prstGeom>
        </p:spPr>
        <p:txBody>
          <a:bodyPr wrap="square" numCol="1" spcCol="360000">
            <a:spAutoFit/>
          </a:bodyPr>
          <a:lstStyle/>
          <a:p>
            <a:pPr>
              <a:lnSpc>
                <a:spcPts val="2200"/>
              </a:lnSpc>
              <a:spcAft>
                <a:spcPts val="600"/>
              </a:spcAft>
            </a:pPr>
            <a:r>
              <a:rPr lang="en-AU" sz="1400" dirty="0" smtClean="0">
                <a:latin typeface="Arial" panose="020B0604020202020204" pitchFamily="34" charset="0"/>
                <a:cs typeface="Arial" panose="020B0604020202020204" pitchFamily="34" charset="0"/>
              </a:rPr>
              <a:t>Fuel </a:t>
            </a:r>
            <a:r>
              <a:rPr lang="en-AU" sz="1400" dirty="0">
                <a:latin typeface="Arial" panose="020B0604020202020204" pitchFamily="34" charset="0"/>
                <a:cs typeface="Arial" panose="020B0604020202020204" pitchFamily="34" charset="0"/>
              </a:rPr>
              <a:t>cells for use in cars will never be commercially viable because of the inefficiency of producing, transporting and storing hydrogen and the flammability of the </a:t>
            </a:r>
            <a:r>
              <a:rPr lang="en-AU" sz="1400" dirty="0" smtClean="0">
                <a:latin typeface="Arial" panose="020B0604020202020204" pitchFamily="34" charset="0"/>
                <a:cs typeface="Arial" panose="020B0604020202020204" pitchFamily="34" charset="0"/>
              </a:rPr>
              <a:t>gas.</a:t>
            </a:r>
            <a:endParaRPr lang="en-AU" sz="1400" dirty="0">
              <a:latin typeface="Arial" panose="020B0604020202020204" pitchFamily="34" charset="0"/>
              <a:cs typeface="Arial" panose="020B0604020202020204" pitchFamily="34" charset="0"/>
            </a:endParaRPr>
          </a:p>
        </p:txBody>
      </p:sp>
      <p:sp>
        <p:nvSpPr>
          <p:cNvPr id="14" name="Textplatzhalter 3"/>
          <p:cNvSpPr>
            <a:spLocks noGrp="1"/>
          </p:cNvSpPr>
          <p:nvPr>
            <p:ph type="body" sz="quarter" idx="13"/>
          </p:nvPr>
        </p:nvSpPr>
        <p:spPr>
          <a:xfrm>
            <a:off x="539552" y="1411337"/>
            <a:ext cx="8217588" cy="505495"/>
          </a:xfrm>
        </p:spPr>
        <p:txBody>
          <a:bodyPr/>
          <a:lstStyle/>
          <a:p>
            <a:r>
              <a:rPr lang="en-AU" dirty="0"/>
              <a:t>Chemical Energy: Fuel Cell </a:t>
            </a:r>
            <a:r>
              <a:rPr lang="en-AU" dirty="0" smtClean="0"/>
              <a:t>	</a:t>
            </a:r>
            <a:endParaRPr lang="en-AU" dirty="0"/>
          </a:p>
        </p:txBody>
      </p:sp>
      <p:pic>
        <p:nvPicPr>
          <p:cNvPr id="12" name="Bild 5"/>
          <p:cNvPicPr>
            <a:picLocks noChangeAspect="1"/>
          </p:cNvPicPr>
          <p:nvPr/>
        </p:nvPicPr>
        <p:blipFill rotWithShape="1">
          <a:blip r:embed="rId4"/>
          <a:srcRect l="21358" t="51941" r="18701" b="2504"/>
          <a:stretch/>
        </p:blipFill>
        <p:spPr>
          <a:xfrm>
            <a:off x="5067000" y="3159000"/>
            <a:ext cx="3650056" cy="3060001"/>
          </a:xfrm>
          <a:prstGeom prst="rect">
            <a:avLst/>
          </a:prstGeom>
        </p:spPr>
      </p:pic>
      <p:pic>
        <p:nvPicPr>
          <p:cNvPr id="13" name="Bild 5"/>
          <p:cNvPicPr>
            <a:picLocks noChangeAspect="1"/>
          </p:cNvPicPr>
          <p:nvPr/>
        </p:nvPicPr>
        <p:blipFill rotWithShape="1">
          <a:blip r:embed="rId4"/>
          <a:srcRect l="15044" t="2321" r="12275" b="52927"/>
          <a:stretch/>
        </p:blipFill>
        <p:spPr>
          <a:xfrm>
            <a:off x="432000" y="3296289"/>
            <a:ext cx="4365000" cy="2964676"/>
          </a:xfrm>
          <a:prstGeom prst="rect">
            <a:avLst/>
          </a:prstGeom>
        </p:spPr>
      </p:pic>
    </p:spTree>
    <p:extLst>
      <p:ext uri="{BB962C8B-B14F-4D97-AF65-F5344CB8AC3E}">
        <p14:creationId xmlns:p14="http://schemas.microsoft.com/office/powerpoint/2010/main" val="524022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1" y="4804171"/>
            <a:ext cx="9143999" cy="2053828"/>
          </a:xfrm>
          <a:prstGeom prst="rect">
            <a:avLst/>
          </a:prstGeom>
        </p:spPr>
      </p:pic>
      <p:pic>
        <p:nvPicPr>
          <p:cNvPr id="5" name="Picture 2"/>
          <p:cNvPicPr>
            <a:picLocks noChangeAspect="1" noChangeArrowheads="1"/>
          </p:cNvPicPr>
          <p:nvPr/>
        </p:nvPicPr>
        <p:blipFill rotWithShape="1">
          <a:blip r:embed="rId3" cstate="print"/>
          <a:srcRect t="8189" b="77238"/>
          <a:stretch/>
        </p:blipFill>
        <p:spPr bwMode="auto">
          <a:xfrm>
            <a:off x="0" y="-27384"/>
            <a:ext cx="9144000" cy="720080"/>
          </a:xfrm>
          <a:prstGeom prst="rect">
            <a:avLst/>
          </a:prstGeom>
          <a:noFill/>
          <a:ln w="9525">
            <a:noFill/>
            <a:miter lim="800000"/>
            <a:headEnd/>
            <a:tailEnd/>
          </a:ln>
        </p:spPr>
      </p:pic>
      <p:sp>
        <p:nvSpPr>
          <p:cNvPr id="6" name="Rectangle 5"/>
          <p:cNvSpPr/>
          <p:nvPr/>
        </p:nvSpPr>
        <p:spPr>
          <a:xfrm>
            <a:off x="0" y="692696"/>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platzhalter 3"/>
          <p:cNvSpPr txBox="1">
            <a:spLocks/>
          </p:cNvSpPr>
          <p:nvPr/>
        </p:nvSpPr>
        <p:spPr>
          <a:xfrm>
            <a:off x="477000" y="1411337"/>
            <a:ext cx="8217588" cy="5054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dirty="0"/>
          </a:p>
        </p:txBody>
      </p:sp>
      <p:sp>
        <p:nvSpPr>
          <p:cNvPr id="11" name="Rectangle 10"/>
          <p:cNvSpPr/>
          <p:nvPr/>
        </p:nvSpPr>
        <p:spPr>
          <a:xfrm>
            <a:off x="467544" y="1944000"/>
            <a:ext cx="3654456" cy="4401205"/>
          </a:xfrm>
          <a:prstGeom prst="rect">
            <a:avLst/>
          </a:prstGeom>
        </p:spPr>
        <p:txBody>
          <a:bodyPr wrap="square" numCol="1" spcCol="360000">
            <a:spAutoFit/>
          </a:bodyPr>
          <a:lstStyle/>
          <a:p>
            <a:pPr>
              <a:lnSpc>
                <a:spcPts val="2200"/>
              </a:lnSpc>
              <a:spcAft>
                <a:spcPts val="600"/>
              </a:spcAft>
            </a:pPr>
            <a:r>
              <a:rPr lang="en-AU" sz="1400" dirty="0">
                <a:latin typeface="Arial" panose="020B0604020202020204" pitchFamily="34" charset="0"/>
                <a:cs typeface="Arial" panose="020B0604020202020204" pitchFamily="34" charset="0"/>
              </a:rPr>
              <a:t>Sensible heat thermal storage is achieved by heating a bulk material (sodium, molten salt, pressurized water, etc.) that does not change states during the accumulation phase; the heat is then recovered to produce water </a:t>
            </a:r>
            <a:r>
              <a:rPr lang="en-AU" sz="1400" dirty="0" err="1">
                <a:latin typeface="Arial" panose="020B0604020202020204" pitchFamily="34" charset="0"/>
                <a:cs typeface="Arial" panose="020B0604020202020204" pitchFamily="34" charset="0"/>
              </a:rPr>
              <a:t>vapor</a:t>
            </a:r>
            <a:r>
              <a:rPr lang="en-AU" sz="1400" dirty="0">
                <a:latin typeface="Arial" panose="020B0604020202020204" pitchFamily="34" charset="0"/>
                <a:cs typeface="Arial" panose="020B0604020202020204" pitchFamily="34" charset="0"/>
              </a:rPr>
              <a:t>, which drives a turbo-alternator system.  </a:t>
            </a:r>
          </a:p>
          <a:p>
            <a:pPr>
              <a:lnSpc>
                <a:spcPts val="2200"/>
              </a:lnSpc>
              <a:spcAft>
                <a:spcPts val="600"/>
              </a:spcAft>
            </a:pPr>
            <a:r>
              <a:rPr lang="en-AU" sz="1400" dirty="0">
                <a:latin typeface="Arial" panose="020B0604020202020204" pitchFamily="34" charset="0"/>
                <a:cs typeface="Arial" panose="020B0604020202020204" pitchFamily="34" charset="0"/>
              </a:rPr>
              <a:t>The use of molten salt in the Themis station in France has made it possible to store heat economically and simplify the regulation of the solar panel (Fig. 5.)[8]. This system was designed to store 40,000 kWh of thermal energy, equivalent to almost 1 day of average sunlight, in 550 tonnes of fused electrolyte [8]. </a:t>
            </a:r>
          </a:p>
        </p:txBody>
      </p:sp>
      <p:sp>
        <p:nvSpPr>
          <p:cNvPr id="14" name="Textplatzhalter 3"/>
          <p:cNvSpPr>
            <a:spLocks noGrp="1"/>
          </p:cNvSpPr>
          <p:nvPr>
            <p:ph type="body" sz="quarter" idx="13"/>
          </p:nvPr>
        </p:nvSpPr>
        <p:spPr>
          <a:xfrm>
            <a:off x="539552" y="1411337"/>
            <a:ext cx="8217588" cy="505495"/>
          </a:xfrm>
        </p:spPr>
        <p:txBody>
          <a:bodyPr/>
          <a:lstStyle/>
          <a:p>
            <a:r>
              <a:rPr lang="en-AU" dirty="0"/>
              <a:t>Sensible Heat Thermal storage</a:t>
            </a:r>
          </a:p>
        </p:txBody>
      </p:sp>
      <p:pic>
        <p:nvPicPr>
          <p:cNvPr id="2" name="Picture 1"/>
          <p:cNvPicPr>
            <a:picLocks noChangeAspect="1"/>
          </p:cNvPicPr>
          <p:nvPr/>
        </p:nvPicPr>
        <p:blipFill>
          <a:blip r:embed="rId4"/>
          <a:stretch>
            <a:fillRect/>
          </a:stretch>
        </p:blipFill>
        <p:spPr>
          <a:xfrm>
            <a:off x="4274905" y="2799000"/>
            <a:ext cx="4437095" cy="2792363"/>
          </a:xfrm>
          <a:prstGeom prst="rect">
            <a:avLst/>
          </a:prstGeom>
        </p:spPr>
      </p:pic>
    </p:spTree>
    <p:extLst>
      <p:ext uri="{BB962C8B-B14F-4D97-AF65-F5344CB8AC3E}">
        <p14:creationId xmlns:p14="http://schemas.microsoft.com/office/powerpoint/2010/main" val="2460804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1" y="4804171"/>
            <a:ext cx="9143999" cy="2053828"/>
          </a:xfrm>
          <a:prstGeom prst="rect">
            <a:avLst/>
          </a:prstGeom>
        </p:spPr>
      </p:pic>
      <p:pic>
        <p:nvPicPr>
          <p:cNvPr id="5" name="Picture 2"/>
          <p:cNvPicPr>
            <a:picLocks noChangeAspect="1" noChangeArrowheads="1"/>
          </p:cNvPicPr>
          <p:nvPr/>
        </p:nvPicPr>
        <p:blipFill rotWithShape="1">
          <a:blip r:embed="rId3" cstate="print"/>
          <a:srcRect t="8189" b="77238"/>
          <a:stretch/>
        </p:blipFill>
        <p:spPr bwMode="auto">
          <a:xfrm>
            <a:off x="0" y="-27384"/>
            <a:ext cx="9144000" cy="720080"/>
          </a:xfrm>
          <a:prstGeom prst="rect">
            <a:avLst/>
          </a:prstGeom>
          <a:noFill/>
          <a:ln w="9525">
            <a:noFill/>
            <a:miter lim="800000"/>
            <a:headEnd/>
            <a:tailEnd/>
          </a:ln>
        </p:spPr>
      </p:pic>
      <p:sp>
        <p:nvSpPr>
          <p:cNvPr id="6" name="Rectangle 5"/>
          <p:cNvSpPr/>
          <p:nvPr/>
        </p:nvSpPr>
        <p:spPr>
          <a:xfrm>
            <a:off x="0" y="692696"/>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platzhalter 3"/>
          <p:cNvSpPr txBox="1">
            <a:spLocks/>
          </p:cNvSpPr>
          <p:nvPr/>
        </p:nvSpPr>
        <p:spPr>
          <a:xfrm>
            <a:off x="477000" y="1411337"/>
            <a:ext cx="8217588" cy="5054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dirty="0"/>
          </a:p>
        </p:txBody>
      </p:sp>
      <p:sp>
        <p:nvSpPr>
          <p:cNvPr id="14" name="Textplatzhalter 3"/>
          <p:cNvSpPr>
            <a:spLocks noGrp="1"/>
          </p:cNvSpPr>
          <p:nvPr>
            <p:ph type="body" sz="quarter" idx="13"/>
          </p:nvPr>
        </p:nvSpPr>
        <p:spPr>
          <a:xfrm>
            <a:off x="539552" y="1411337"/>
            <a:ext cx="8217588" cy="505495"/>
          </a:xfrm>
        </p:spPr>
        <p:txBody>
          <a:bodyPr/>
          <a:lstStyle/>
          <a:p>
            <a:r>
              <a:rPr lang="en-AU" dirty="0"/>
              <a:t>Worldwide installed storage capacity</a:t>
            </a:r>
          </a:p>
        </p:txBody>
      </p:sp>
      <p:pic>
        <p:nvPicPr>
          <p:cNvPr id="9" name="Picture 8"/>
          <p:cNvPicPr>
            <a:picLocks noChangeAspect="1"/>
          </p:cNvPicPr>
          <p:nvPr/>
        </p:nvPicPr>
        <p:blipFill rotWithShape="1">
          <a:blip r:embed="rId4"/>
          <a:srcRect l="16683" t="18890" r="8945" b="13506"/>
          <a:stretch/>
        </p:blipFill>
        <p:spPr>
          <a:xfrm>
            <a:off x="1960250" y="2349000"/>
            <a:ext cx="5223501" cy="2835000"/>
          </a:xfrm>
          <a:prstGeom prst="rect">
            <a:avLst/>
          </a:prstGeom>
        </p:spPr>
      </p:pic>
      <p:sp>
        <p:nvSpPr>
          <p:cNvPr id="4" name="Rectangle 3"/>
          <p:cNvSpPr/>
          <p:nvPr/>
        </p:nvSpPr>
        <p:spPr>
          <a:xfrm>
            <a:off x="1962000" y="5634000"/>
            <a:ext cx="5220000" cy="49500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b="1" dirty="0">
                <a:solidFill>
                  <a:schemeClr val="tx1"/>
                </a:solidFill>
                <a:latin typeface="Arial" panose="020B0604020202020204" pitchFamily="34" charset="0"/>
                <a:cs typeface="Arial" panose="020B0604020202020204" pitchFamily="34" charset="0"/>
              </a:rPr>
              <a:t>Figure </a:t>
            </a:r>
            <a:r>
              <a:rPr lang="en-AU" sz="1100" b="1" dirty="0" smtClean="0">
                <a:solidFill>
                  <a:schemeClr val="tx1"/>
                </a:solidFill>
                <a:latin typeface="Arial" panose="020B0604020202020204" pitchFamily="34" charset="0"/>
                <a:cs typeface="Arial" panose="020B0604020202020204" pitchFamily="34" charset="0"/>
              </a:rPr>
              <a:t>1 </a:t>
            </a:r>
          </a:p>
          <a:p>
            <a:r>
              <a:rPr lang="en-AU" sz="1100" b="1" dirty="0" smtClean="0">
                <a:solidFill>
                  <a:schemeClr val="tx1"/>
                </a:solidFill>
                <a:latin typeface="Arial" panose="020B0604020202020204" pitchFamily="34" charset="0"/>
                <a:cs typeface="Arial" panose="020B0604020202020204" pitchFamily="34" charset="0"/>
              </a:rPr>
              <a:t>Worldwide Installed Storage Capacity for Electrical Energy</a:t>
            </a:r>
            <a:endParaRPr lang="en-AU" sz="11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0740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1" y="4804171"/>
            <a:ext cx="9143999" cy="2053828"/>
          </a:xfrm>
          <a:prstGeom prst="rect">
            <a:avLst/>
          </a:prstGeom>
        </p:spPr>
      </p:pic>
      <p:pic>
        <p:nvPicPr>
          <p:cNvPr id="5" name="Picture 2"/>
          <p:cNvPicPr>
            <a:picLocks noChangeAspect="1" noChangeArrowheads="1"/>
          </p:cNvPicPr>
          <p:nvPr/>
        </p:nvPicPr>
        <p:blipFill rotWithShape="1">
          <a:blip r:embed="rId3" cstate="print"/>
          <a:srcRect t="8189" b="77238"/>
          <a:stretch/>
        </p:blipFill>
        <p:spPr bwMode="auto">
          <a:xfrm>
            <a:off x="0" y="-27384"/>
            <a:ext cx="9144000" cy="720080"/>
          </a:xfrm>
          <a:prstGeom prst="rect">
            <a:avLst/>
          </a:prstGeom>
          <a:noFill/>
          <a:ln w="9525">
            <a:noFill/>
            <a:miter lim="800000"/>
            <a:headEnd/>
            <a:tailEnd/>
          </a:ln>
        </p:spPr>
      </p:pic>
      <p:sp>
        <p:nvSpPr>
          <p:cNvPr id="6" name="Rectangle 5"/>
          <p:cNvSpPr/>
          <p:nvPr/>
        </p:nvSpPr>
        <p:spPr>
          <a:xfrm>
            <a:off x="0" y="692696"/>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platzhalter 3"/>
          <p:cNvSpPr txBox="1">
            <a:spLocks/>
          </p:cNvSpPr>
          <p:nvPr/>
        </p:nvSpPr>
        <p:spPr>
          <a:xfrm>
            <a:off x="477000" y="1411337"/>
            <a:ext cx="8217588" cy="5054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dirty="0"/>
          </a:p>
        </p:txBody>
      </p:sp>
      <p:sp>
        <p:nvSpPr>
          <p:cNvPr id="14" name="Textplatzhalter 3"/>
          <p:cNvSpPr>
            <a:spLocks noGrp="1"/>
          </p:cNvSpPr>
          <p:nvPr>
            <p:ph type="body" sz="quarter" idx="13"/>
          </p:nvPr>
        </p:nvSpPr>
        <p:spPr>
          <a:xfrm>
            <a:off x="287594" y="1411337"/>
            <a:ext cx="8604886" cy="505495"/>
          </a:xfrm>
        </p:spPr>
        <p:txBody>
          <a:bodyPr/>
          <a:lstStyle/>
          <a:p>
            <a:pPr algn="ctr"/>
            <a:r>
              <a:rPr lang="en-AU" dirty="0"/>
              <a:t>Comparison of energy storage technologies</a:t>
            </a:r>
          </a:p>
        </p:txBody>
      </p:sp>
      <p:graphicFrame>
        <p:nvGraphicFramePr>
          <p:cNvPr id="11" name="Table 10"/>
          <p:cNvGraphicFramePr>
            <a:graphicFrameLocks noGrp="1"/>
          </p:cNvGraphicFramePr>
          <p:nvPr>
            <p:extLst>
              <p:ext uri="{D42A27DB-BD31-4B8C-83A1-F6EECF244321}">
                <p14:modId xmlns:p14="http://schemas.microsoft.com/office/powerpoint/2010/main" val="2739111312"/>
              </p:ext>
            </p:extLst>
          </p:nvPr>
        </p:nvGraphicFramePr>
        <p:xfrm>
          <a:off x="611800" y="1916830"/>
          <a:ext cx="7992648" cy="3940870"/>
        </p:xfrm>
        <a:graphic>
          <a:graphicData uri="http://schemas.openxmlformats.org/drawingml/2006/table">
            <a:tbl>
              <a:tblPr firstRow="1" bandRow="1">
                <a:tableStyleId>{7DF18680-E054-41AD-8BC1-D1AEF772440D}</a:tableStyleId>
              </a:tblPr>
              <a:tblGrid>
                <a:gridCol w="990050">
                  <a:extLst>
                    <a:ext uri="{9D8B030D-6E8A-4147-A177-3AD203B41FA5}">
                      <a16:colId xmlns:a16="http://schemas.microsoft.com/office/drawing/2014/main" val="20000"/>
                    </a:ext>
                  </a:extLst>
                </a:gridCol>
                <a:gridCol w="990050">
                  <a:extLst>
                    <a:ext uri="{9D8B030D-6E8A-4147-A177-3AD203B41FA5}">
                      <a16:colId xmlns:a16="http://schemas.microsoft.com/office/drawing/2014/main" val="20001"/>
                    </a:ext>
                  </a:extLst>
                </a:gridCol>
                <a:gridCol w="990050">
                  <a:extLst>
                    <a:ext uri="{9D8B030D-6E8A-4147-A177-3AD203B41FA5}">
                      <a16:colId xmlns:a16="http://schemas.microsoft.com/office/drawing/2014/main" val="20002"/>
                    </a:ext>
                  </a:extLst>
                </a:gridCol>
                <a:gridCol w="990050">
                  <a:extLst>
                    <a:ext uri="{9D8B030D-6E8A-4147-A177-3AD203B41FA5}">
                      <a16:colId xmlns:a16="http://schemas.microsoft.com/office/drawing/2014/main" val="20003"/>
                    </a:ext>
                  </a:extLst>
                </a:gridCol>
                <a:gridCol w="990050">
                  <a:extLst>
                    <a:ext uri="{9D8B030D-6E8A-4147-A177-3AD203B41FA5}">
                      <a16:colId xmlns:a16="http://schemas.microsoft.com/office/drawing/2014/main" val="20004"/>
                    </a:ext>
                  </a:extLst>
                </a:gridCol>
                <a:gridCol w="990050">
                  <a:extLst>
                    <a:ext uri="{9D8B030D-6E8A-4147-A177-3AD203B41FA5}">
                      <a16:colId xmlns:a16="http://schemas.microsoft.com/office/drawing/2014/main" val="1373298129"/>
                    </a:ext>
                  </a:extLst>
                </a:gridCol>
                <a:gridCol w="990050">
                  <a:extLst>
                    <a:ext uri="{9D8B030D-6E8A-4147-A177-3AD203B41FA5}">
                      <a16:colId xmlns:a16="http://schemas.microsoft.com/office/drawing/2014/main" val="2727719745"/>
                    </a:ext>
                  </a:extLst>
                </a:gridCol>
                <a:gridCol w="1062298">
                  <a:extLst>
                    <a:ext uri="{9D8B030D-6E8A-4147-A177-3AD203B41FA5}">
                      <a16:colId xmlns:a16="http://schemas.microsoft.com/office/drawing/2014/main" val="3037515286"/>
                    </a:ext>
                  </a:extLst>
                </a:gridCol>
              </a:tblGrid>
              <a:tr h="216000">
                <a:tc>
                  <a:txBody>
                    <a:bodyPr/>
                    <a:lstStyle/>
                    <a:p>
                      <a:endParaRPr lang="en-US" sz="400" dirty="0">
                        <a:latin typeface="Arial" panose="020B0604020202020204" pitchFamily="34" charset="0"/>
                        <a:cs typeface="Arial" panose="020B0604020202020204" pitchFamily="34" charset="0"/>
                      </a:endParaRPr>
                    </a:p>
                  </a:txBody>
                  <a:tcPr>
                    <a:lnB w="6350" cap="flat" cmpd="sng" algn="ctr">
                      <a:solidFill>
                        <a:schemeClr val="bg1"/>
                      </a:solidFill>
                      <a:prstDash val="solid"/>
                      <a:round/>
                      <a:headEnd type="none" w="med" len="med"/>
                      <a:tailEnd type="none" w="med" len="med"/>
                    </a:lnB>
                    <a:no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800" b="0" dirty="0" smtClean="0">
                          <a:latin typeface="Arial" panose="020B0604020202020204" pitchFamily="34" charset="0"/>
                          <a:cs typeface="Arial" panose="020B0604020202020204" pitchFamily="34" charset="0"/>
                        </a:rPr>
                        <a:t>Mechanical Storage</a:t>
                      </a:r>
                    </a:p>
                  </a:txBody>
                  <a:tcPr anchor="ctr">
                    <a:lnB w="6350" cap="flat" cmpd="sng" algn="ctr">
                      <a:solidFill>
                        <a:schemeClr val="bg1"/>
                      </a:solidFill>
                      <a:prstDash val="solid"/>
                      <a:round/>
                      <a:headEnd type="none" w="med" len="med"/>
                      <a:tailEnd type="none" w="med" len="med"/>
                    </a:lnB>
                    <a:solidFill>
                      <a:schemeClr val="accent5">
                        <a:alpha val="50000"/>
                      </a:schemeClr>
                    </a:solidFill>
                  </a:tcPr>
                </a:tc>
                <a:tc hMerge="1">
                  <a:txBody>
                    <a:bodyPr/>
                    <a:lstStyle/>
                    <a:p>
                      <a:endParaRPr lang="en-US" sz="700" dirty="0">
                        <a:latin typeface="Arial" panose="020B0604020202020204" pitchFamily="34" charset="0"/>
                        <a:cs typeface="Arial" panose="020B0604020202020204" pitchFamily="34" charset="0"/>
                      </a:endParaRPr>
                    </a:p>
                  </a:txBody>
                  <a:tcPr/>
                </a:tc>
                <a:tc hMerge="1">
                  <a:txBody>
                    <a:bodyPr/>
                    <a:lstStyle/>
                    <a:p>
                      <a:endParaRPr lang="en-US" sz="700" dirty="0">
                        <a:latin typeface="Arial" panose="020B0604020202020204" pitchFamily="34" charset="0"/>
                        <a:cs typeface="Arial" panose="020B0604020202020204" pitchFamily="34" charset="0"/>
                      </a:endParaRPr>
                    </a:p>
                  </a:txBody>
                  <a:tcPr anchor="ctr"/>
                </a:tc>
                <a:tc hMerge="1">
                  <a:txBody>
                    <a:bodyPr/>
                    <a:lstStyle/>
                    <a:p>
                      <a:endParaRPr lang="en-US" sz="700" dirty="0">
                        <a:latin typeface="Arial" panose="020B0604020202020204" pitchFamily="34" charset="0"/>
                        <a:cs typeface="Arial" panose="020B0604020202020204" pitchFamily="34" charset="0"/>
                      </a:endParaRPr>
                    </a:p>
                  </a:txBody>
                  <a:tcPr anchor="ct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800" b="0" dirty="0" smtClean="0">
                          <a:latin typeface="Arial" panose="020B0604020202020204" pitchFamily="34" charset="0"/>
                          <a:cs typeface="Arial" panose="020B0604020202020204" pitchFamily="34" charset="0"/>
                        </a:rPr>
                        <a:t>Electrical Storage</a:t>
                      </a:r>
                    </a:p>
                  </a:txBody>
                  <a:tcPr anchor="ctr">
                    <a:lnB w="6350" cap="flat" cmpd="sng" algn="ctr">
                      <a:solidFill>
                        <a:schemeClr val="bg1"/>
                      </a:solidFill>
                      <a:prstDash val="solid"/>
                      <a:round/>
                      <a:headEnd type="none" w="med" len="med"/>
                      <a:tailEnd type="none" w="med" len="med"/>
                    </a:lnB>
                    <a:solidFill>
                      <a:schemeClr val="accent5">
                        <a:alpha val="50000"/>
                      </a:schemeClr>
                    </a:solidFill>
                  </a:tcPr>
                </a:tc>
                <a:tc hMerge="1">
                  <a:txBody>
                    <a:bodyPr/>
                    <a:lstStyle/>
                    <a:p>
                      <a:endParaRPr lang="en-US" sz="700" dirty="0">
                        <a:latin typeface="Arial" panose="020B0604020202020204" pitchFamily="34" charset="0"/>
                        <a:cs typeface="Arial" panose="020B0604020202020204" pitchFamily="34" charset="0"/>
                      </a:endParaRPr>
                    </a:p>
                  </a:txBody>
                  <a:tcPr anchor="ctr"/>
                </a:tc>
                <a:tc hMerge="1">
                  <a:txBody>
                    <a:bodyPr/>
                    <a:lstStyle/>
                    <a:p>
                      <a:endParaRPr lang="en-US" sz="7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77180893"/>
                  </a:ext>
                </a:extLst>
              </a:tr>
              <a:tr h="310406">
                <a:tc>
                  <a:txBody>
                    <a:bodyPr/>
                    <a:lstStyle/>
                    <a:p>
                      <a:endParaRPr lang="en-US" sz="4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F19100"/>
                    </a:solidFill>
                  </a:tcPr>
                </a:tc>
                <a:tc>
                  <a:txBody>
                    <a:bodyPr/>
                    <a:lstStyle/>
                    <a:p>
                      <a:r>
                        <a:rPr lang="en-US" sz="700" b="1" dirty="0" smtClean="0">
                          <a:solidFill>
                            <a:schemeClr val="bg1"/>
                          </a:solidFill>
                          <a:latin typeface="Arial" panose="020B0604020202020204" pitchFamily="34" charset="0"/>
                          <a:cs typeface="Arial" panose="020B0604020202020204" pitchFamily="34" charset="0"/>
                        </a:rPr>
                        <a:t>CAES</a:t>
                      </a:r>
                      <a:r>
                        <a:rPr lang="en-US" sz="700" b="1" baseline="0" dirty="0" smtClean="0">
                          <a:solidFill>
                            <a:schemeClr val="bg1"/>
                          </a:solidFill>
                          <a:latin typeface="Arial" panose="020B0604020202020204" pitchFamily="34" charset="0"/>
                          <a:cs typeface="Arial" panose="020B0604020202020204" pitchFamily="34" charset="0"/>
                        </a:rPr>
                        <a:t> underground</a:t>
                      </a:r>
                      <a:endParaRPr lang="en-US" sz="7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F19100"/>
                    </a:solidFill>
                  </a:tcPr>
                </a:tc>
                <a:tc>
                  <a:txBody>
                    <a:bodyPr/>
                    <a:lstStyle/>
                    <a:p>
                      <a:r>
                        <a:rPr lang="en-US" sz="700" b="1" dirty="0" smtClean="0">
                          <a:solidFill>
                            <a:schemeClr val="bg1"/>
                          </a:solidFill>
                          <a:latin typeface="Arial" panose="020B0604020202020204" pitchFamily="34" charset="0"/>
                          <a:cs typeface="Arial" panose="020B0604020202020204" pitchFamily="34" charset="0"/>
                        </a:rPr>
                        <a:t>CAES aboveground</a:t>
                      </a:r>
                      <a:endParaRPr lang="en-US" sz="700" b="1" dirty="0">
                        <a:solidFill>
                          <a:schemeClr val="bg1"/>
                        </a:solidFill>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F19100"/>
                    </a:solidFill>
                  </a:tcPr>
                </a:tc>
                <a:tc>
                  <a:txBody>
                    <a:bodyPr/>
                    <a:lstStyle/>
                    <a:p>
                      <a:r>
                        <a:rPr lang="en-US" sz="700" b="1" dirty="0" smtClean="0">
                          <a:solidFill>
                            <a:schemeClr val="bg1"/>
                          </a:solidFill>
                          <a:latin typeface="Arial" panose="020B0604020202020204" pitchFamily="34" charset="0"/>
                          <a:cs typeface="Arial" panose="020B0604020202020204" pitchFamily="34" charset="0"/>
                        </a:rPr>
                        <a:t>Pumped Hydro</a:t>
                      </a:r>
                      <a:endParaRPr lang="en-US" sz="700" b="1" dirty="0">
                        <a:solidFill>
                          <a:schemeClr val="bg1"/>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F19100"/>
                    </a:solidFill>
                  </a:tcPr>
                </a:tc>
                <a:tc>
                  <a:txBody>
                    <a:bodyPr/>
                    <a:lstStyle/>
                    <a:p>
                      <a:r>
                        <a:rPr lang="is-IS" sz="700" b="1" dirty="0" smtClean="0">
                          <a:solidFill>
                            <a:schemeClr val="bg1"/>
                          </a:solidFill>
                          <a:latin typeface="Arial" panose="020B0604020202020204" pitchFamily="34" charset="0"/>
                          <a:cs typeface="Arial" panose="020B0604020202020204" pitchFamily="34" charset="0"/>
                        </a:rPr>
                        <a:t>Flywheels</a:t>
                      </a:r>
                      <a:endParaRPr lang="en-US" sz="700" b="1" dirty="0">
                        <a:solidFill>
                          <a:schemeClr val="bg1"/>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solidFill>
                      <a:srgbClr val="F19100"/>
                    </a:solidFill>
                  </a:tcPr>
                </a:tc>
                <a:tc>
                  <a:txBody>
                    <a:bodyPr/>
                    <a:lstStyle/>
                    <a:p>
                      <a:r>
                        <a:rPr lang="en-US" sz="700" b="1" dirty="0" smtClean="0">
                          <a:solidFill>
                            <a:schemeClr val="bg1"/>
                          </a:solidFill>
                          <a:latin typeface="Arial" panose="020B0604020202020204" pitchFamily="34" charset="0"/>
                          <a:cs typeface="Arial" panose="020B0604020202020204" pitchFamily="34" charset="0"/>
                        </a:rPr>
                        <a:t>Capacitor</a:t>
                      </a:r>
                      <a:endParaRPr lang="en-US" sz="700" b="1" dirty="0">
                        <a:solidFill>
                          <a:schemeClr val="bg1"/>
                        </a:solidFill>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F19100"/>
                    </a:solidFill>
                  </a:tcPr>
                </a:tc>
                <a:tc>
                  <a:txBody>
                    <a:bodyPr/>
                    <a:lstStyle/>
                    <a:p>
                      <a:r>
                        <a:rPr lang="en-US" sz="700" b="1" dirty="0" err="1" smtClean="0">
                          <a:solidFill>
                            <a:schemeClr val="bg1"/>
                          </a:solidFill>
                          <a:latin typeface="Arial" panose="020B0604020202020204" pitchFamily="34" charset="0"/>
                          <a:cs typeface="Arial" panose="020B0604020202020204" pitchFamily="34" charset="0"/>
                        </a:rPr>
                        <a:t>Supercapcitor</a:t>
                      </a:r>
                      <a:endParaRPr lang="en-US" sz="700" b="1" dirty="0">
                        <a:solidFill>
                          <a:schemeClr val="bg1"/>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F19100"/>
                    </a:solidFill>
                  </a:tcPr>
                </a:tc>
                <a:tc>
                  <a:txBody>
                    <a:bodyPr/>
                    <a:lstStyle/>
                    <a:p>
                      <a:r>
                        <a:rPr lang="en-US" sz="700" b="1" dirty="0" smtClean="0">
                          <a:solidFill>
                            <a:schemeClr val="bg1"/>
                          </a:solidFill>
                          <a:latin typeface="Arial" panose="020B0604020202020204" pitchFamily="34" charset="0"/>
                          <a:cs typeface="Arial" panose="020B0604020202020204" pitchFamily="34" charset="0"/>
                        </a:rPr>
                        <a:t>SMES</a:t>
                      </a:r>
                      <a:endParaRPr lang="en-US" sz="700" b="1" dirty="0">
                        <a:solidFill>
                          <a:schemeClr val="bg1"/>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solidFill>
                      <a:srgbClr val="F19100"/>
                    </a:solidFill>
                  </a:tcPr>
                </a:tc>
                <a:extLst>
                  <a:ext uri="{0D108BD9-81ED-4DB2-BD59-A6C34878D82A}">
                    <a16:rowId xmlns:a16="http://schemas.microsoft.com/office/drawing/2014/main" val="10000"/>
                  </a:ext>
                </a:extLst>
              </a:tr>
              <a:tr h="217284">
                <a:tc>
                  <a:txBody>
                    <a:bodyPr/>
                    <a:lstStyle/>
                    <a:p>
                      <a:r>
                        <a:rPr lang="en-US" sz="700" b="1" dirty="0" smtClean="0">
                          <a:solidFill>
                            <a:srgbClr val="503000"/>
                          </a:solidFill>
                        </a:rPr>
                        <a:t>Efficiency (%)</a:t>
                      </a:r>
                      <a:endParaRPr lang="en-US" sz="700" b="1" dirty="0">
                        <a:solidFill>
                          <a:srgbClr val="5030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70-89</a:t>
                      </a:r>
                      <a:endParaRPr lang="en-US" sz="8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50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75-85</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93-95</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60-65</a:t>
                      </a:r>
                      <a:endParaRPr lang="en-US" sz="800" dirty="0">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90-95</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95-98</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217284">
                <a:tc>
                  <a:txBody>
                    <a:bodyPr/>
                    <a:lstStyle/>
                    <a:p>
                      <a:r>
                        <a:rPr lang="en-US" sz="700" b="1" dirty="0" smtClean="0">
                          <a:solidFill>
                            <a:srgbClr val="503000"/>
                          </a:solidFill>
                        </a:rPr>
                        <a:t>Capacity</a:t>
                      </a:r>
                      <a:r>
                        <a:rPr lang="en-US" sz="700" b="1" baseline="0" dirty="0" smtClean="0">
                          <a:solidFill>
                            <a:srgbClr val="503000"/>
                          </a:solidFill>
                        </a:rPr>
                        <a:t> (MW)</a:t>
                      </a:r>
                      <a:endParaRPr lang="en-US" sz="700" b="1" dirty="0">
                        <a:solidFill>
                          <a:srgbClr val="5030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5-400</a:t>
                      </a:r>
                      <a:endParaRPr lang="en-US" sz="8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3-15</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100-5000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0.25</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0.05</a:t>
                      </a:r>
                      <a:endParaRPr lang="en-US" sz="800" dirty="0">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0.3</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0.1-10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10406">
                <a:tc>
                  <a:txBody>
                    <a:bodyPr/>
                    <a:lstStyle/>
                    <a:p>
                      <a:r>
                        <a:rPr lang="en-US" sz="700" b="1" dirty="0" smtClean="0">
                          <a:solidFill>
                            <a:srgbClr val="503000"/>
                          </a:solidFill>
                        </a:rPr>
                        <a:t>Energy Density (</a:t>
                      </a:r>
                      <a:r>
                        <a:rPr lang="en-US" sz="700" b="1" dirty="0" err="1" smtClean="0">
                          <a:solidFill>
                            <a:srgbClr val="503000"/>
                          </a:solidFill>
                        </a:rPr>
                        <a:t>wh</a:t>
                      </a:r>
                      <a:r>
                        <a:rPr lang="en-US" sz="700" b="1" dirty="0" smtClean="0">
                          <a:solidFill>
                            <a:srgbClr val="503000"/>
                          </a:solidFill>
                        </a:rPr>
                        <a:t>/kg)</a:t>
                      </a:r>
                      <a:endParaRPr lang="en-US" sz="700" b="1" dirty="0">
                        <a:solidFill>
                          <a:srgbClr val="5030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30-60</a:t>
                      </a:r>
                      <a:endParaRPr lang="en-US" sz="8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0.5-1.5</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10-30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0.05-5</a:t>
                      </a:r>
                      <a:endParaRPr lang="en-US" sz="800" dirty="0">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2.5-15</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0.5-5</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10406">
                <a:tc>
                  <a:txBody>
                    <a:bodyPr/>
                    <a:lstStyle/>
                    <a:p>
                      <a:r>
                        <a:rPr lang="is-IS" sz="700" b="1" dirty="0" smtClean="0">
                          <a:solidFill>
                            <a:srgbClr val="503000"/>
                          </a:solidFill>
                        </a:rPr>
                        <a:t>Rune Time (ms/s/m/h)</a:t>
                      </a:r>
                      <a:endParaRPr lang="en-US" sz="700" b="1" dirty="0">
                        <a:solidFill>
                          <a:srgbClr val="5030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1-24+h</a:t>
                      </a:r>
                      <a:endParaRPr lang="en-US" sz="8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2-4h</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1-24+h</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ms-15 m</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ms-60 m</a:t>
                      </a:r>
                      <a:endParaRPr lang="en-US" sz="800" dirty="0">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ms-60 m</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ms-8 s</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217284">
                <a:tc>
                  <a:txBody>
                    <a:bodyPr/>
                    <a:lstStyle/>
                    <a:p>
                      <a:r>
                        <a:rPr lang="en-US" sz="700" b="1" dirty="0" smtClean="0">
                          <a:solidFill>
                            <a:srgbClr val="503000"/>
                          </a:solidFill>
                        </a:rPr>
                        <a:t>Capital ($/kW)</a:t>
                      </a:r>
                      <a:endParaRPr lang="en-US" sz="700" b="1" dirty="0">
                        <a:solidFill>
                          <a:srgbClr val="5030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800</a:t>
                      </a:r>
                      <a:endParaRPr lang="en-US" sz="8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2000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600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350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400</a:t>
                      </a:r>
                      <a:endParaRPr lang="en-US" sz="800" dirty="0">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300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300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217284">
                <a:tc>
                  <a:txBody>
                    <a:bodyPr/>
                    <a:lstStyle/>
                    <a:p>
                      <a:r>
                        <a:rPr lang="en-US" sz="700" b="1" dirty="0" smtClean="0">
                          <a:solidFill>
                            <a:srgbClr val="503000"/>
                          </a:solidFill>
                        </a:rPr>
                        <a:t>Capital ($|/kWh)</a:t>
                      </a:r>
                      <a:endParaRPr lang="en-US" sz="700" b="1" dirty="0">
                        <a:solidFill>
                          <a:srgbClr val="5030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50</a:t>
                      </a:r>
                      <a:endParaRPr lang="en-US" sz="8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100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100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5000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1000</a:t>
                      </a:r>
                      <a:endParaRPr lang="en-US" sz="800" dirty="0">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2000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10,000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217284">
                <a:tc>
                  <a:txBody>
                    <a:bodyPr/>
                    <a:lstStyle/>
                    <a:p>
                      <a:r>
                        <a:rPr lang="en-US" sz="700" b="1" dirty="0" smtClean="0">
                          <a:solidFill>
                            <a:srgbClr val="503000"/>
                          </a:solidFill>
                        </a:rPr>
                        <a:t>Response Time</a:t>
                      </a:r>
                      <a:endParaRPr lang="en-US" sz="700" b="1" dirty="0">
                        <a:solidFill>
                          <a:srgbClr val="5030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Fast</a:t>
                      </a:r>
                      <a:endParaRPr lang="en-US" sz="8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Fast</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Fast</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Very Fast (&lt;4ms)</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Very Fast </a:t>
                      </a:r>
                      <a:endParaRPr lang="en-US" sz="800" dirty="0">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Very Fast </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Very Fast (&lt;3 </a:t>
                      </a:r>
                      <a:r>
                        <a:rPr lang="en-US" sz="800" dirty="0" err="1" smtClean="0">
                          <a:latin typeface="Arial" panose="020B0604020202020204" pitchFamily="34" charset="0"/>
                          <a:cs typeface="Arial" panose="020B0604020202020204" pitchFamily="34" charset="0"/>
                        </a:rPr>
                        <a:t>ms</a:t>
                      </a:r>
                      <a:r>
                        <a:rPr lang="en-US" sz="800" dirty="0" smtClean="0">
                          <a:latin typeface="Arial" panose="020B0604020202020204" pitchFamily="34" charset="0"/>
                          <a:cs typeface="Arial" panose="020B0604020202020204" pitchFamily="34" charset="0"/>
                        </a:rPr>
                        <a:t>)</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3881783"/>
                  </a:ext>
                </a:extLst>
              </a:tr>
              <a:tr h="217284">
                <a:tc>
                  <a:txBody>
                    <a:bodyPr/>
                    <a:lstStyle/>
                    <a:p>
                      <a:r>
                        <a:rPr lang="en-US" sz="700" b="1" dirty="0" smtClean="0">
                          <a:solidFill>
                            <a:srgbClr val="503000"/>
                          </a:solidFill>
                        </a:rPr>
                        <a:t>Lifetime (Years)</a:t>
                      </a:r>
                      <a:endParaRPr lang="en-US" sz="700" b="1" dirty="0">
                        <a:solidFill>
                          <a:srgbClr val="5030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20-40</a:t>
                      </a:r>
                      <a:endParaRPr lang="en-US" sz="8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20-40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40-60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~15</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~5</a:t>
                      </a:r>
                      <a:endParaRPr lang="en-US" sz="800" dirty="0">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20+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20+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50342814"/>
                  </a:ext>
                </a:extLst>
              </a:tr>
              <a:tr h="217284">
                <a:tc>
                  <a:txBody>
                    <a:bodyPr/>
                    <a:lstStyle/>
                    <a:p>
                      <a:r>
                        <a:rPr lang="en-US" sz="700" b="1" dirty="0" smtClean="0">
                          <a:solidFill>
                            <a:srgbClr val="503000"/>
                          </a:solidFill>
                          <a:latin typeface="Arial" panose="020B0604020202020204" pitchFamily="34" charset="0"/>
                          <a:cs typeface="Arial" panose="020B0604020202020204" pitchFamily="34" charset="0"/>
                        </a:rPr>
                        <a:t>Lifetime</a:t>
                      </a:r>
                      <a:r>
                        <a:rPr lang="en-US" sz="700" b="1" baseline="0" dirty="0" smtClean="0">
                          <a:solidFill>
                            <a:srgbClr val="503000"/>
                          </a:solidFill>
                          <a:latin typeface="Arial" panose="020B0604020202020204" pitchFamily="34" charset="0"/>
                          <a:cs typeface="Arial" panose="020B0604020202020204" pitchFamily="34" charset="0"/>
                        </a:rPr>
                        <a:t> cycles</a:t>
                      </a:r>
                      <a:endParaRPr lang="en-US" sz="700" b="1" dirty="0">
                        <a:solidFill>
                          <a:srgbClr val="5030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&gt;13,000</a:t>
                      </a:r>
                      <a:endParaRPr lang="en-US" sz="8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&gt;13,000</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&gt;13,000</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&gt;100,000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&gt;50,000</a:t>
                      </a:r>
                      <a:endParaRPr lang="en-US" sz="800" dirty="0">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&gt;100,000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&gt;100,000</a:t>
                      </a: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37226387"/>
                  </a:ext>
                </a:extLst>
              </a:tr>
              <a:tr h="310406">
                <a:tc>
                  <a:txBody>
                    <a:bodyPr/>
                    <a:lstStyle/>
                    <a:p>
                      <a:r>
                        <a:rPr lang="en-US" sz="700" b="1" dirty="0" smtClean="0">
                          <a:solidFill>
                            <a:srgbClr val="503000"/>
                          </a:solidFill>
                        </a:rPr>
                        <a:t>Self discharge </a:t>
                      </a:r>
                      <a:br>
                        <a:rPr lang="en-US" sz="700" b="1" dirty="0" smtClean="0">
                          <a:solidFill>
                            <a:srgbClr val="503000"/>
                          </a:solidFill>
                        </a:rPr>
                      </a:br>
                      <a:r>
                        <a:rPr lang="en-US" sz="700" b="1" dirty="0" smtClean="0">
                          <a:solidFill>
                            <a:srgbClr val="503000"/>
                          </a:solidFill>
                        </a:rPr>
                        <a:t>(per day)</a:t>
                      </a:r>
                      <a:endParaRPr lang="en-US" sz="700" b="1" dirty="0">
                        <a:solidFill>
                          <a:srgbClr val="5030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Small</a:t>
                      </a:r>
                      <a:endParaRPr lang="en-US" sz="8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Small</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Very Small</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100%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40%</a:t>
                      </a:r>
                      <a:endParaRPr lang="en-US" sz="800" dirty="0">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20-40%</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10-15%</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02046079"/>
                  </a:ext>
                </a:extLst>
              </a:tr>
              <a:tr h="217284">
                <a:tc>
                  <a:txBody>
                    <a:bodyPr/>
                    <a:lstStyle/>
                    <a:p>
                      <a:r>
                        <a:rPr lang="en-US" sz="700" b="1" dirty="0" smtClean="0">
                          <a:solidFill>
                            <a:srgbClr val="503000"/>
                          </a:solidFill>
                        </a:rPr>
                        <a:t>Maturity</a:t>
                      </a:r>
                      <a:endParaRPr lang="en-US" sz="700" b="1" dirty="0">
                        <a:solidFill>
                          <a:srgbClr val="5030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Commercial</a:t>
                      </a:r>
                      <a:endParaRPr lang="en-US" sz="8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Developed</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Mature</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Demonstration</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Developed</a:t>
                      </a:r>
                      <a:endParaRPr lang="en-US" sz="800" dirty="0">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Developed</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Developed</a:t>
                      </a: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58303985"/>
                  </a:ext>
                </a:extLst>
              </a:tr>
              <a:tr h="217284">
                <a:tc>
                  <a:txBody>
                    <a:bodyPr/>
                    <a:lstStyle/>
                    <a:p>
                      <a:r>
                        <a:rPr lang="en-US" sz="700" b="1" dirty="0" smtClean="0">
                          <a:solidFill>
                            <a:srgbClr val="503000"/>
                          </a:solidFill>
                        </a:rPr>
                        <a:t>Charge</a:t>
                      </a:r>
                      <a:r>
                        <a:rPr lang="en-US" sz="700" b="1" baseline="0" dirty="0" smtClean="0">
                          <a:solidFill>
                            <a:srgbClr val="503000"/>
                          </a:solidFill>
                        </a:rPr>
                        <a:t> time</a:t>
                      </a:r>
                      <a:endParaRPr lang="en-US" sz="700" b="1" dirty="0">
                        <a:solidFill>
                          <a:srgbClr val="5030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Hours</a:t>
                      </a:r>
                      <a:endParaRPr lang="en-US" sz="8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Hours</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Hours</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Minutes</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Seconds</a:t>
                      </a:r>
                      <a:endParaRPr lang="en-US" sz="800" dirty="0">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Seconds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Minutes to hours</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77505689"/>
                  </a:ext>
                </a:extLst>
              </a:tr>
              <a:tr h="310406">
                <a:tc>
                  <a:txBody>
                    <a:bodyPr/>
                    <a:lstStyle/>
                    <a:p>
                      <a:r>
                        <a:rPr lang="en-US" sz="700" b="1" dirty="0" smtClean="0">
                          <a:solidFill>
                            <a:srgbClr val="503000"/>
                          </a:solidFill>
                        </a:rPr>
                        <a:t>Environmental Impact</a:t>
                      </a:r>
                      <a:endParaRPr lang="en-US" sz="700" b="1" dirty="0">
                        <a:solidFill>
                          <a:srgbClr val="5030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Large</a:t>
                      </a:r>
                      <a:endParaRPr lang="en-US" sz="8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Moderate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Large</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Benign</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Small</a:t>
                      </a:r>
                      <a:endParaRPr lang="en-US" sz="800" dirty="0">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Small</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r>
                        <a:rPr lang="en-US" sz="800" dirty="0" smtClean="0">
                          <a:latin typeface="Arial" panose="020B0604020202020204" pitchFamily="34" charset="0"/>
                          <a:cs typeface="Arial" panose="020B0604020202020204" pitchFamily="34" charset="0"/>
                        </a:rPr>
                        <a:t>Moderate</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51338170"/>
                  </a:ext>
                </a:extLst>
              </a:tr>
              <a:tr h="217284">
                <a:tc>
                  <a:txBody>
                    <a:bodyPr/>
                    <a:lstStyle/>
                    <a:p>
                      <a:r>
                        <a:rPr lang="en-US" sz="700" b="1" dirty="0" smtClean="0">
                          <a:solidFill>
                            <a:srgbClr val="503000"/>
                          </a:solidFill>
                        </a:rPr>
                        <a:t>Thermal Needs</a:t>
                      </a:r>
                      <a:endParaRPr lang="en-US" sz="700" b="1" dirty="0">
                        <a:solidFill>
                          <a:srgbClr val="5030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r>
                        <a:rPr lang="en-US" sz="800" dirty="0" smtClean="0">
                          <a:latin typeface="Arial" panose="020B0604020202020204" pitchFamily="34" charset="0"/>
                          <a:cs typeface="Arial" panose="020B0604020202020204" pitchFamily="34" charset="0"/>
                        </a:rPr>
                        <a:t>Cooling</a:t>
                      </a:r>
                      <a:endParaRPr lang="en-US" sz="8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r>
                        <a:rPr lang="en-US" sz="800" dirty="0" smtClean="0">
                          <a:latin typeface="Arial" panose="020B0604020202020204" pitchFamily="34" charset="0"/>
                          <a:cs typeface="Arial" panose="020B0604020202020204" pitchFamily="34" charset="0"/>
                        </a:rPr>
                        <a:t>Cooling</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r>
                        <a:rPr lang="en-US" sz="800" dirty="0" smtClean="0">
                          <a:latin typeface="Arial" panose="020B0604020202020204" pitchFamily="34" charset="0"/>
                          <a:cs typeface="Arial" panose="020B0604020202020204" pitchFamily="34" charset="0"/>
                        </a:rPr>
                        <a:t>None</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r>
                        <a:rPr lang="en-US" sz="800" dirty="0" smtClean="0">
                          <a:latin typeface="Arial" panose="020B0604020202020204" pitchFamily="34" charset="0"/>
                          <a:cs typeface="Arial" panose="020B0604020202020204" pitchFamily="34" charset="0"/>
                        </a:rPr>
                        <a:t>Liquid nitrogen</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tcPr>
                </a:tc>
                <a:tc>
                  <a:txBody>
                    <a:bodyPr/>
                    <a:lstStyle/>
                    <a:p>
                      <a:r>
                        <a:rPr lang="en-US" sz="800" dirty="0" smtClean="0">
                          <a:latin typeface="Arial" panose="020B0604020202020204" pitchFamily="34" charset="0"/>
                          <a:cs typeface="Arial" panose="020B0604020202020204" pitchFamily="34" charset="0"/>
                        </a:rPr>
                        <a:t>None</a:t>
                      </a:r>
                      <a:endParaRPr lang="en-US" sz="800" dirty="0">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r>
                        <a:rPr lang="en-US" sz="800" dirty="0" smtClean="0">
                          <a:latin typeface="Arial" panose="020B0604020202020204" pitchFamily="34" charset="0"/>
                          <a:cs typeface="Arial" panose="020B0604020202020204" pitchFamily="34" charset="0"/>
                        </a:rPr>
                        <a:t>None</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r>
                        <a:rPr lang="en-US" sz="800" dirty="0" smtClean="0">
                          <a:latin typeface="Arial" panose="020B0604020202020204" pitchFamily="34" charset="0"/>
                          <a:cs typeface="Arial" panose="020B0604020202020204" pitchFamily="34" charset="0"/>
                        </a:rPr>
                        <a:t>Liquid helium</a:t>
                      </a:r>
                      <a:endParaRPr lang="en-US" sz="800" dirty="0">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506688604"/>
                  </a:ext>
                </a:extLst>
              </a:tr>
            </a:tbl>
          </a:graphicData>
        </a:graphic>
      </p:graphicFrame>
      <p:pic>
        <p:nvPicPr>
          <p:cNvPr id="18" name="Bild 1"/>
          <p:cNvPicPr>
            <a:picLocks noChangeAspect="1"/>
          </p:cNvPicPr>
          <p:nvPr/>
        </p:nvPicPr>
        <p:blipFill rotWithShape="1">
          <a:blip r:embed="rId4"/>
          <a:srcRect l="3499" t="13489"/>
          <a:stretch/>
        </p:blipFill>
        <p:spPr>
          <a:xfrm>
            <a:off x="837000" y="7589126"/>
            <a:ext cx="6360497" cy="2588043"/>
          </a:xfrm>
          <a:prstGeom prst="rect">
            <a:avLst/>
          </a:prstGeom>
        </p:spPr>
      </p:pic>
      <p:sp>
        <p:nvSpPr>
          <p:cNvPr id="19" name="Rectangle 18"/>
          <p:cNvSpPr/>
          <p:nvPr/>
        </p:nvSpPr>
        <p:spPr>
          <a:xfrm>
            <a:off x="1962000" y="6224402"/>
            <a:ext cx="5220000" cy="264938"/>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smtClean="0">
                <a:solidFill>
                  <a:schemeClr val="tx1"/>
                </a:solidFill>
                <a:latin typeface="Arial" panose="020B0604020202020204" pitchFamily="34" charset="0"/>
                <a:cs typeface="Arial" panose="020B0604020202020204" pitchFamily="34" charset="0"/>
              </a:rPr>
              <a:t>Table 1.1 - Summary </a:t>
            </a:r>
            <a:r>
              <a:rPr lang="en-AU" sz="1050" b="1" dirty="0">
                <a:solidFill>
                  <a:schemeClr val="tx1"/>
                </a:solidFill>
                <a:latin typeface="Arial" panose="020B0604020202020204" pitchFamily="34" charset="0"/>
                <a:cs typeface="Arial" panose="020B0604020202020204" pitchFamily="34" charset="0"/>
              </a:rPr>
              <a:t>of energy storage technologies</a:t>
            </a:r>
          </a:p>
        </p:txBody>
      </p:sp>
    </p:spTree>
    <p:extLst>
      <p:ext uri="{BB962C8B-B14F-4D97-AF65-F5344CB8AC3E}">
        <p14:creationId xmlns:p14="http://schemas.microsoft.com/office/powerpoint/2010/main" val="116808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1" y="4804171"/>
            <a:ext cx="9143999" cy="2053828"/>
          </a:xfrm>
          <a:prstGeom prst="rect">
            <a:avLst/>
          </a:prstGeom>
        </p:spPr>
      </p:pic>
      <p:pic>
        <p:nvPicPr>
          <p:cNvPr id="5" name="Picture 2"/>
          <p:cNvPicPr>
            <a:picLocks noChangeAspect="1" noChangeArrowheads="1"/>
          </p:cNvPicPr>
          <p:nvPr/>
        </p:nvPicPr>
        <p:blipFill rotWithShape="1">
          <a:blip r:embed="rId3" cstate="print"/>
          <a:srcRect t="8189" b="77238"/>
          <a:stretch/>
        </p:blipFill>
        <p:spPr bwMode="auto">
          <a:xfrm>
            <a:off x="0" y="-27384"/>
            <a:ext cx="9144000" cy="720080"/>
          </a:xfrm>
          <a:prstGeom prst="rect">
            <a:avLst/>
          </a:prstGeom>
          <a:noFill/>
          <a:ln w="9525">
            <a:noFill/>
            <a:miter lim="800000"/>
            <a:headEnd/>
            <a:tailEnd/>
          </a:ln>
        </p:spPr>
      </p:pic>
      <p:sp>
        <p:nvSpPr>
          <p:cNvPr id="6" name="Rectangle 5"/>
          <p:cNvSpPr/>
          <p:nvPr/>
        </p:nvSpPr>
        <p:spPr>
          <a:xfrm>
            <a:off x="0" y="692696"/>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platzhalter 3"/>
          <p:cNvSpPr txBox="1">
            <a:spLocks/>
          </p:cNvSpPr>
          <p:nvPr/>
        </p:nvSpPr>
        <p:spPr>
          <a:xfrm>
            <a:off x="477000" y="1411337"/>
            <a:ext cx="8217588" cy="5054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dirty="0"/>
          </a:p>
        </p:txBody>
      </p:sp>
      <p:pic>
        <p:nvPicPr>
          <p:cNvPr id="18" name="Bild 1"/>
          <p:cNvPicPr>
            <a:picLocks noChangeAspect="1"/>
          </p:cNvPicPr>
          <p:nvPr/>
        </p:nvPicPr>
        <p:blipFill rotWithShape="1">
          <a:blip r:embed="rId4"/>
          <a:srcRect l="3499" t="13489"/>
          <a:stretch/>
        </p:blipFill>
        <p:spPr>
          <a:xfrm>
            <a:off x="837000" y="7589126"/>
            <a:ext cx="6360497" cy="2588043"/>
          </a:xfrm>
          <a:prstGeom prst="rect">
            <a:avLst/>
          </a:prstGeom>
        </p:spPr>
      </p:pic>
      <p:sp>
        <p:nvSpPr>
          <p:cNvPr id="19" name="Textplatzhalter 3"/>
          <p:cNvSpPr>
            <a:spLocks noGrp="1"/>
          </p:cNvSpPr>
          <p:nvPr>
            <p:ph type="body" sz="quarter" idx="13"/>
          </p:nvPr>
        </p:nvSpPr>
        <p:spPr>
          <a:xfrm>
            <a:off x="287594" y="1411337"/>
            <a:ext cx="8604886" cy="505495"/>
          </a:xfrm>
        </p:spPr>
        <p:txBody>
          <a:bodyPr/>
          <a:lstStyle/>
          <a:p>
            <a:pPr algn="ctr"/>
            <a:r>
              <a:rPr lang="en-AU" dirty="0"/>
              <a:t>Comparison of energy storage technologies</a:t>
            </a:r>
          </a:p>
        </p:txBody>
      </p:sp>
      <p:sp>
        <p:nvSpPr>
          <p:cNvPr id="21" name="Rectangle 20"/>
          <p:cNvSpPr/>
          <p:nvPr/>
        </p:nvSpPr>
        <p:spPr>
          <a:xfrm>
            <a:off x="1962000" y="6224402"/>
            <a:ext cx="5220000" cy="264938"/>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smtClean="0">
                <a:solidFill>
                  <a:schemeClr val="tx1"/>
                </a:solidFill>
                <a:latin typeface="Arial" panose="020B0604020202020204" pitchFamily="34" charset="0"/>
                <a:cs typeface="Arial" panose="020B0604020202020204" pitchFamily="34" charset="0"/>
              </a:rPr>
              <a:t>Table 1.2 - Summary </a:t>
            </a:r>
            <a:r>
              <a:rPr lang="en-AU" sz="1050" b="1" dirty="0">
                <a:solidFill>
                  <a:schemeClr val="tx1"/>
                </a:solidFill>
                <a:latin typeface="Arial" panose="020B0604020202020204" pitchFamily="34" charset="0"/>
                <a:cs typeface="Arial" panose="020B0604020202020204" pitchFamily="34" charset="0"/>
              </a:rPr>
              <a:t>of energy storage technologies</a:t>
            </a:r>
          </a:p>
        </p:txBody>
      </p:sp>
      <p:graphicFrame>
        <p:nvGraphicFramePr>
          <p:cNvPr id="23" name="Table 22"/>
          <p:cNvGraphicFramePr>
            <a:graphicFrameLocks noGrp="1"/>
          </p:cNvGraphicFramePr>
          <p:nvPr>
            <p:extLst>
              <p:ext uri="{D42A27DB-BD31-4B8C-83A1-F6EECF244321}">
                <p14:modId xmlns:p14="http://schemas.microsoft.com/office/powerpoint/2010/main" val="3254583079"/>
              </p:ext>
            </p:extLst>
          </p:nvPr>
        </p:nvGraphicFramePr>
        <p:xfrm>
          <a:off x="614096" y="1926864"/>
          <a:ext cx="7982720" cy="3878400"/>
        </p:xfrm>
        <a:graphic>
          <a:graphicData uri="http://schemas.openxmlformats.org/drawingml/2006/table">
            <a:tbl>
              <a:tblPr firstRow="1" bandRow="1">
                <a:tableStyleId>{7DF18680-E054-41AD-8BC1-D1AEF772440D}</a:tableStyleId>
              </a:tblPr>
              <a:tblGrid>
                <a:gridCol w="997840">
                  <a:extLst>
                    <a:ext uri="{9D8B030D-6E8A-4147-A177-3AD203B41FA5}">
                      <a16:colId xmlns:a16="http://schemas.microsoft.com/office/drawing/2014/main" val="20000"/>
                    </a:ext>
                  </a:extLst>
                </a:gridCol>
                <a:gridCol w="997840">
                  <a:extLst>
                    <a:ext uri="{9D8B030D-6E8A-4147-A177-3AD203B41FA5}">
                      <a16:colId xmlns:a16="http://schemas.microsoft.com/office/drawing/2014/main" val="1470658113"/>
                    </a:ext>
                  </a:extLst>
                </a:gridCol>
                <a:gridCol w="997840">
                  <a:extLst>
                    <a:ext uri="{9D8B030D-6E8A-4147-A177-3AD203B41FA5}">
                      <a16:colId xmlns:a16="http://schemas.microsoft.com/office/drawing/2014/main" val="3091765485"/>
                    </a:ext>
                  </a:extLst>
                </a:gridCol>
                <a:gridCol w="997840">
                  <a:extLst>
                    <a:ext uri="{9D8B030D-6E8A-4147-A177-3AD203B41FA5}">
                      <a16:colId xmlns:a16="http://schemas.microsoft.com/office/drawing/2014/main" val="4040731562"/>
                    </a:ext>
                  </a:extLst>
                </a:gridCol>
                <a:gridCol w="997840">
                  <a:extLst>
                    <a:ext uri="{9D8B030D-6E8A-4147-A177-3AD203B41FA5}">
                      <a16:colId xmlns:a16="http://schemas.microsoft.com/office/drawing/2014/main" val="3045747775"/>
                    </a:ext>
                  </a:extLst>
                </a:gridCol>
                <a:gridCol w="997840">
                  <a:extLst>
                    <a:ext uri="{9D8B030D-6E8A-4147-A177-3AD203B41FA5}">
                      <a16:colId xmlns:a16="http://schemas.microsoft.com/office/drawing/2014/main" val="2658859353"/>
                    </a:ext>
                  </a:extLst>
                </a:gridCol>
                <a:gridCol w="997840">
                  <a:extLst>
                    <a:ext uri="{9D8B030D-6E8A-4147-A177-3AD203B41FA5}">
                      <a16:colId xmlns:a16="http://schemas.microsoft.com/office/drawing/2014/main" val="1738728189"/>
                    </a:ext>
                  </a:extLst>
                </a:gridCol>
                <a:gridCol w="997840">
                  <a:extLst>
                    <a:ext uri="{9D8B030D-6E8A-4147-A177-3AD203B41FA5}">
                      <a16:colId xmlns:a16="http://schemas.microsoft.com/office/drawing/2014/main" val="2420142022"/>
                    </a:ext>
                  </a:extLst>
                </a:gridCol>
              </a:tblGrid>
              <a:tr h="216000">
                <a:tc>
                  <a:txBody>
                    <a:bodyPr/>
                    <a:lstStyle/>
                    <a:p>
                      <a:endParaRPr lang="en-US" sz="400" dirty="0">
                        <a:latin typeface="Arial" panose="020B0604020202020204" pitchFamily="34" charset="0"/>
                        <a:cs typeface="Arial" panose="020B0604020202020204" pitchFamily="34" charset="0"/>
                      </a:endParaRPr>
                    </a:p>
                  </a:txBody>
                  <a:tcPr>
                    <a:lnB w="6350" cap="flat" cmpd="sng" algn="ctr">
                      <a:solidFill>
                        <a:schemeClr val="bg1"/>
                      </a:solidFill>
                      <a:prstDash val="solid"/>
                      <a:round/>
                      <a:headEnd type="none" w="med" len="med"/>
                      <a:tailEnd type="none" w="med" len="med"/>
                    </a:lnB>
                    <a:noFill/>
                  </a:tcPr>
                </a:tc>
                <a:tc gridSpan="2">
                  <a:txBody>
                    <a:bodyPr/>
                    <a:lstStyle/>
                    <a:p>
                      <a:pPr algn="ctr"/>
                      <a:r>
                        <a:rPr lang="en-US" sz="800" b="0" dirty="0" smtClean="0">
                          <a:latin typeface="Arial" panose="020B0604020202020204" pitchFamily="34" charset="0"/>
                          <a:cs typeface="Arial" panose="020B0604020202020204" pitchFamily="34" charset="0"/>
                        </a:rPr>
                        <a:t>Thermal Storage</a:t>
                      </a:r>
                      <a:endParaRPr lang="en-US" sz="800" b="0" dirty="0">
                        <a:latin typeface="Arial" panose="020B0604020202020204" pitchFamily="34" charset="0"/>
                        <a:cs typeface="Arial" panose="020B0604020202020204" pitchFamily="34" charset="0"/>
                      </a:endParaRPr>
                    </a:p>
                  </a:txBody>
                  <a:tcPr anchor="ctr">
                    <a:lnB w="6350" cap="flat" cmpd="sng" algn="ctr">
                      <a:solidFill>
                        <a:schemeClr val="bg1"/>
                      </a:solidFill>
                      <a:prstDash val="solid"/>
                      <a:round/>
                      <a:headEnd type="none" w="med" len="med"/>
                      <a:tailEnd type="none" w="med" len="med"/>
                    </a:lnB>
                    <a:solidFill>
                      <a:schemeClr val="accent5">
                        <a:alpha val="50000"/>
                      </a:schemeClr>
                    </a:solidFill>
                  </a:tcPr>
                </a:tc>
                <a:tc hMerge="1">
                  <a:txBody>
                    <a:bodyPr/>
                    <a:lstStyle/>
                    <a:p>
                      <a:endParaRPr lang="en-US" sz="400" dirty="0">
                        <a:latin typeface="Arial" panose="020B0604020202020204" pitchFamily="34" charset="0"/>
                        <a:cs typeface="Arial" panose="020B0604020202020204" pitchFamily="34" charset="0"/>
                      </a:endParaRPr>
                    </a:p>
                  </a:txBody>
                  <a:tcPr/>
                </a:tc>
                <a:tc gridSpan="5">
                  <a:txBody>
                    <a:bodyPr/>
                    <a:lstStyle/>
                    <a:p>
                      <a:pPr algn="ctr"/>
                      <a:r>
                        <a:rPr lang="en-US" sz="800" b="0" dirty="0" smtClean="0">
                          <a:latin typeface="Arial" panose="020B0604020202020204" pitchFamily="34" charset="0"/>
                          <a:cs typeface="Arial" panose="020B0604020202020204" pitchFamily="34" charset="0"/>
                        </a:rPr>
                        <a:t>Chemical Storage</a:t>
                      </a:r>
                      <a:endParaRPr lang="en-US" sz="800" b="0" dirty="0">
                        <a:latin typeface="Arial" panose="020B0604020202020204" pitchFamily="34" charset="0"/>
                        <a:cs typeface="Arial" panose="020B0604020202020204" pitchFamily="34" charset="0"/>
                      </a:endParaRPr>
                    </a:p>
                  </a:txBody>
                  <a:tcPr anchor="ctr">
                    <a:lnB w="6350" cap="flat" cmpd="sng" algn="ctr">
                      <a:solidFill>
                        <a:schemeClr val="bg1"/>
                      </a:solidFill>
                      <a:prstDash val="solid"/>
                      <a:round/>
                      <a:headEnd type="none" w="med" len="med"/>
                      <a:tailEnd type="none" w="med" len="med"/>
                    </a:lnB>
                    <a:solidFill>
                      <a:schemeClr val="accent5">
                        <a:alpha val="50000"/>
                      </a:schemeClr>
                    </a:solidFill>
                  </a:tcPr>
                </a:tc>
                <a:tc hMerge="1">
                  <a:txBody>
                    <a:bodyPr/>
                    <a:lstStyle/>
                    <a:p>
                      <a:endParaRPr lang="en-US" sz="400" dirty="0">
                        <a:latin typeface="Arial" panose="020B0604020202020204" pitchFamily="34" charset="0"/>
                        <a:cs typeface="Arial" panose="020B0604020202020204" pitchFamily="34" charset="0"/>
                      </a:endParaRPr>
                    </a:p>
                  </a:txBody>
                  <a:tcPr/>
                </a:tc>
                <a:tc hMerge="1">
                  <a:txBody>
                    <a:bodyPr/>
                    <a:lstStyle/>
                    <a:p>
                      <a:endParaRPr lang="en-US" sz="400" dirty="0">
                        <a:latin typeface="Arial" panose="020B0604020202020204" pitchFamily="34" charset="0"/>
                        <a:cs typeface="Arial" panose="020B0604020202020204" pitchFamily="34" charset="0"/>
                      </a:endParaRPr>
                    </a:p>
                  </a:txBody>
                  <a:tcPr/>
                </a:tc>
                <a:tc hMerge="1">
                  <a:txBody>
                    <a:bodyPr/>
                    <a:lstStyle/>
                    <a:p>
                      <a:endParaRPr lang="en-US" sz="400" dirty="0">
                        <a:latin typeface="Arial" panose="020B0604020202020204" pitchFamily="34" charset="0"/>
                        <a:cs typeface="Arial" panose="020B0604020202020204" pitchFamily="34" charset="0"/>
                      </a:endParaRPr>
                    </a:p>
                  </a:txBody>
                  <a:tcPr/>
                </a:tc>
                <a:tc hMerge="1">
                  <a:txBody>
                    <a:bodyPr/>
                    <a:lstStyle/>
                    <a:p>
                      <a:endParaRPr lang="en-US" sz="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36752885"/>
                  </a:ext>
                </a:extLst>
              </a:tr>
              <a:tr h="309600">
                <a:tc>
                  <a:txBody>
                    <a:bodyPr/>
                    <a:lstStyle/>
                    <a:p>
                      <a:endParaRPr lang="en-US" sz="400" dirty="0">
                        <a:solidFill>
                          <a:schemeClr val="bg1"/>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F19100"/>
                    </a:solidFill>
                  </a:tcPr>
                </a:tc>
                <a:tc>
                  <a:txBody>
                    <a:bodyPr/>
                    <a:lstStyle/>
                    <a:p>
                      <a:r>
                        <a:rPr lang="en-US" sz="700" b="1" dirty="0" smtClean="0">
                          <a:solidFill>
                            <a:schemeClr val="bg1"/>
                          </a:solidFill>
                          <a:latin typeface="Arial" panose="020B0604020202020204" pitchFamily="34" charset="0"/>
                          <a:cs typeface="Arial" panose="020B0604020202020204" pitchFamily="34" charset="0"/>
                        </a:rPr>
                        <a:t>CES</a:t>
                      </a:r>
                      <a:endParaRPr lang="en-US" sz="700" b="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F19100"/>
                    </a:solidFill>
                  </a:tcPr>
                </a:tc>
                <a:tc>
                  <a:txBody>
                    <a:bodyPr/>
                    <a:lstStyle/>
                    <a:p>
                      <a:r>
                        <a:rPr lang="en-US" sz="700" b="1" dirty="0" smtClean="0">
                          <a:solidFill>
                            <a:schemeClr val="bg1"/>
                          </a:solidFill>
                        </a:rPr>
                        <a:t>HT-TES</a:t>
                      </a:r>
                      <a:endParaRPr lang="en-US" sz="700" b="1" dirty="0">
                        <a:solidFill>
                          <a:schemeClr val="bg1"/>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solidFill>
                      <a:srgbClr val="F19100"/>
                    </a:solidFill>
                  </a:tcPr>
                </a:tc>
                <a:tc>
                  <a:txBody>
                    <a:bodyPr/>
                    <a:lstStyle/>
                    <a:p>
                      <a:r>
                        <a:rPr lang="en-US" sz="700" b="1" dirty="0" err="1" smtClean="0">
                          <a:solidFill>
                            <a:schemeClr val="bg1"/>
                          </a:solidFill>
                        </a:rPr>
                        <a:t>Pb</a:t>
                      </a:r>
                      <a:r>
                        <a:rPr lang="en-US" sz="700" b="1" dirty="0" smtClean="0">
                          <a:solidFill>
                            <a:schemeClr val="bg1"/>
                          </a:solidFill>
                        </a:rPr>
                        <a:t>-acid battery</a:t>
                      </a:r>
                      <a:endParaRPr lang="en-US" sz="700" b="1" dirty="0">
                        <a:solidFill>
                          <a:schemeClr val="bg1"/>
                        </a:solidFill>
                        <a:latin typeface="Arial" panose="020B0604020202020204" pitchFamily="34" charset="0"/>
                        <a:cs typeface="Arial" panose="020B0604020202020204" pitchFamily="34" charset="0"/>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F19100"/>
                    </a:solidFill>
                  </a:tcPr>
                </a:tc>
                <a:tc>
                  <a:txBody>
                    <a:bodyPr/>
                    <a:lstStyle/>
                    <a:p>
                      <a:r>
                        <a:rPr lang="en-US" sz="700" b="1" dirty="0" smtClean="0">
                          <a:solidFill>
                            <a:schemeClr val="bg1"/>
                          </a:solidFill>
                        </a:rPr>
                        <a:t>Na-S Battery</a:t>
                      </a:r>
                      <a:endParaRPr lang="en-US" sz="700" b="1" dirty="0">
                        <a:solidFill>
                          <a:schemeClr val="bg1"/>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F19100"/>
                    </a:solidFill>
                  </a:tcPr>
                </a:tc>
                <a:tc>
                  <a:txBody>
                    <a:bodyPr/>
                    <a:lstStyle/>
                    <a:p>
                      <a:r>
                        <a:rPr lang="en-US" sz="700" b="1" dirty="0" smtClean="0">
                          <a:solidFill>
                            <a:schemeClr val="bg1"/>
                          </a:solidFill>
                        </a:rPr>
                        <a:t>Ni-CD Battery</a:t>
                      </a:r>
                      <a:endParaRPr lang="en-US" sz="700" b="1" dirty="0">
                        <a:solidFill>
                          <a:schemeClr val="bg1"/>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F19100"/>
                    </a:solidFill>
                  </a:tcPr>
                </a:tc>
                <a:tc>
                  <a:txBody>
                    <a:bodyPr/>
                    <a:lstStyle/>
                    <a:p>
                      <a:r>
                        <a:rPr lang="en-US" sz="700" b="1" dirty="0" smtClean="0">
                          <a:solidFill>
                            <a:schemeClr val="bg1"/>
                          </a:solidFill>
                        </a:rPr>
                        <a:t>Li-ion Battery</a:t>
                      </a:r>
                      <a:endParaRPr lang="en-US" sz="700" b="1" dirty="0">
                        <a:solidFill>
                          <a:schemeClr val="bg1"/>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F19100"/>
                    </a:solidFill>
                  </a:tcPr>
                </a:tc>
                <a:tc>
                  <a:txBody>
                    <a:bodyPr/>
                    <a:lstStyle/>
                    <a:p>
                      <a:r>
                        <a:rPr lang="en-US" sz="700" b="1" dirty="0" smtClean="0">
                          <a:solidFill>
                            <a:schemeClr val="bg1"/>
                          </a:solidFill>
                        </a:rPr>
                        <a:t>Fuel Cells</a:t>
                      </a:r>
                      <a:endParaRPr lang="en-US" sz="700" b="1" dirty="0">
                        <a:solidFill>
                          <a:schemeClr val="bg1"/>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solidFill>
                      <a:srgbClr val="F19100"/>
                    </a:solidFill>
                  </a:tcPr>
                </a:tc>
                <a:extLst>
                  <a:ext uri="{0D108BD9-81ED-4DB2-BD59-A6C34878D82A}">
                    <a16:rowId xmlns:a16="http://schemas.microsoft.com/office/drawing/2014/main" val="10000"/>
                  </a:ext>
                </a:extLst>
              </a:tr>
              <a:tr h="208755">
                <a:tc>
                  <a:txBody>
                    <a:bodyPr/>
                    <a:lstStyle/>
                    <a:p>
                      <a:r>
                        <a:rPr lang="en-US" sz="700" b="1" dirty="0" smtClean="0">
                          <a:solidFill>
                            <a:srgbClr val="683E00"/>
                          </a:solidFill>
                        </a:rPr>
                        <a:t>Efficiency (%)</a:t>
                      </a:r>
                      <a:endParaRPr lang="en-US" sz="700" b="1" dirty="0">
                        <a:solidFill>
                          <a:srgbClr val="683E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40-50</a:t>
                      </a:r>
                      <a:endParaRPr lang="en-US" sz="8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30-60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tc>
                  <a:txBody>
                    <a:bodyPr/>
                    <a:lstStyle/>
                    <a:p>
                      <a:r>
                        <a:rPr lang="en-US" sz="800" dirty="0" smtClean="0">
                          <a:latin typeface="Arial" panose="020B0604020202020204" pitchFamily="34" charset="0"/>
                          <a:cs typeface="Arial" panose="020B0604020202020204" pitchFamily="34" charset="0"/>
                        </a:rPr>
                        <a:t>70-90</a:t>
                      </a:r>
                      <a:endParaRPr lang="en-US" sz="800" dirty="0">
                        <a:latin typeface="Arial" panose="020B0604020202020204" pitchFamily="34" charset="0"/>
                        <a:cs typeface="Arial" panose="020B0604020202020204" pitchFamily="34" charset="0"/>
                      </a:endParaRPr>
                    </a:p>
                  </a:txBody>
                  <a:tcPr>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80-90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60-65</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85-90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20-50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1"/>
                  </a:ext>
                </a:extLst>
              </a:tr>
              <a:tr h="208755">
                <a:tc>
                  <a:txBody>
                    <a:bodyPr/>
                    <a:lstStyle/>
                    <a:p>
                      <a:r>
                        <a:rPr lang="en-US" sz="700" b="1" dirty="0" smtClean="0">
                          <a:solidFill>
                            <a:srgbClr val="683E00"/>
                          </a:solidFill>
                        </a:rPr>
                        <a:t>Capacity</a:t>
                      </a:r>
                      <a:r>
                        <a:rPr lang="en-US" sz="700" b="1" baseline="0" dirty="0" smtClean="0">
                          <a:solidFill>
                            <a:srgbClr val="683E00"/>
                          </a:solidFill>
                        </a:rPr>
                        <a:t> (MW)</a:t>
                      </a:r>
                      <a:endParaRPr lang="en-US" sz="700" b="1" dirty="0">
                        <a:solidFill>
                          <a:srgbClr val="683E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0.1-300</a:t>
                      </a:r>
                      <a:endParaRPr lang="en-US" sz="8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0-60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tc>
                  <a:txBody>
                    <a:bodyPr/>
                    <a:lstStyle/>
                    <a:p>
                      <a:r>
                        <a:rPr lang="en-US" sz="800" dirty="0" smtClean="0">
                          <a:latin typeface="Arial" panose="020B0604020202020204" pitchFamily="34" charset="0"/>
                          <a:cs typeface="Arial" panose="020B0604020202020204" pitchFamily="34" charset="0"/>
                        </a:rPr>
                        <a:t>0-40</a:t>
                      </a:r>
                      <a:endParaRPr lang="en-US" sz="800" dirty="0">
                        <a:latin typeface="Arial" panose="020B0604020202020204" pitchFamily="34" charset="0"/>
                        <a:cs typeface="Arial" panose="020B0604020202020204" pitchFamily="34" charset="0"/>
                      </a:endParaRPr>
                    </a:p>
                  </a:txBody>
                  <a:tcPr>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0.05-8</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0-40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0.1</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0-50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2"/>
                  </a:ext>
                </a:extLst>
              </a:tr>
              <a:tr h="292079">
                <a:tc>
                  <a:txBody>
                    <a:bodyPr/>
                    <a:lstStyle/>
                    <a:p>
                      <a:r>
                        <a:rPr lang="en-US" sz="700" b="1" dirty="0" smtClean="0">
                          <a:solidFill>
                            <a:srgbClr val="683E00"/>
                          </a:solidFill>
                        </a:rPr>
                        <a:t>Energy Density (</a:t>
                      </a:r>
                      <a:r>
                        <a:rPr lang="en-US" sz="700" b="1" dirty="0" err="1" smtClean="0">
                          <a:solidFill>
                            <a:srgbClr val="683E00"/>
                          </a:solidFill>
                        </a:rPr>
                        <a:t>wh</a:t>
                      </a:r>
                      <a:r>
                        <a:rPr lang="en-US" sz="700" b="1" dirty="0" smtClean="0">
                          <a:solidFill>
                            <a:srgbClr val="683E00"/>
                          </a:solidFill>
                        </a:rPr>
                        <a:t>/kg)</a:t>
                      </a:r>
                      <a:endParaRPr lang="en-US" sz="700" b="1" dirty="0">
                        <a:solidFill>
                          <a:srgbClr val="683E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150-250</a:t>
                      </a:r>
                      <a:endParaRPr lang="en-US" sz="8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80-200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tc>
                  <a:txBody>
                    <a:bodyPr/>
                    <a:lstStyle/>
                    <a:p>
                      <a:r>
                        <a:rPr lang="en-US" sz="800" dirty="0" smtClean="0">
                          <a:latin typeface="Arial" panose="020B0604020202020204" pitchFamily="34" charset="0"/>
                          <a:cs typeface="Arial" panose="020B0604020202020204" pitchFamily="34" charset="0"/>
                        </a:rPr>
                        <a:t>30-50</a:t>
                      </a:r>
                      <a:endParaRPr lang="en-US" sz="800" dirty="0">
                        <a:latin typeface="Arial" panose="020B0604020202020204" pitchFamily="34" charset="0"/>
                        <a:cs typeface="Arial" panose="020B0604020202020204" pitchFamily="34" charset="0"/>
                      </a:endParaRPr>
                    </a:p>
                  </a:txBody>
                  <a:tcPr>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150-240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50-75</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72-200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800-10,000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3"/>
                  </a:ext>
                </a:extLst>
              </a:tr>
              <a:tr h="208755">
                <a:tc>
                  <a:txBody>
                    <a:bodyPr/>
                    <a:lstStyle/>
                    <a:p>
                      <a:r>
                        <a:rPr lang="is-IS" sz="700" b="1" dirty="0" smtClean="0">
                          <a:solidFill>
                            <a:srgbClr val="683E00"/>
                          </a:solidFill>
                        </a:rPr>
                        <a:t>Rune Time (ms/s/m/h)</a:t>
                      </a:r>
                      <a:endParaRPr lang="en-US" sz="700" b="1" dirty="0">
                        <a:solidFill>
                          <a:srgbClr val="683E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1-8h</a:t>
                      </a:r>
                      <a:endParaRPr lang="en-US" sz="8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1-24+h</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tc>
                  <a:txBody>
                    <a:bodyPr/>
                    <a:lstStyle/>
                    <a:p>
                      <a:r>
                        <a:rPr lang="en-US" sz="800" dirty="0" smtClean="0">
                          <a:latin typeface="Arial" panose="020B0604020202020204" pitchFamily="34" charset="0"/>
                          <a:cs typeface="Arial" panose="020B0604020202020204" pitchFamily="34" charset="0"/>
                        </a:rPr>
                        <a:t>s-h</a:t>
                      </a:r>
                      <a:endParaRPr lang="en-US" sz="800" dirty="0">
                        <a:latin typeface="Arial" panose="020B0604020202020204" pitchFamily="34" charset="0"/>
                        <a:cs typeface="Arial" panose="020B0604020202020204" pitchFamily="34" charset="0"/>
                      </a:endParaRPr>
                    </a:p>
                  </a:txBody>
                  <a:tcPr>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s-h</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s-h</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m-h</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1-24+h</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4"/>
                  </a:ext>
                </a:extLst>
              </a:tr>
              <a:tr h="208755">
                <a:tc>
                  <a:txBody>
                    <a:bodyPr/>
                    <a:lstStyle/>
                    <a:p>
                      <a:r>
                        <a:rPr lang="en-US" sz="700" b="1" dirty="0" smtClean="0">
                          <a:solidFill>
                            <a:srgbClr val="683E00"/>
                          </a:solidFill>
                        </a:rPr>
                        <a:t>Capital ($/kW)</a:t>
                      </a:r>
                      <a:endParaRPr lang="en-US" sz="700" b="1" dirty="0">
                        <a:solidFill>
                          <a:srgbClr val="683E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300</a:t>
                      </a:r>
                      <a:endParaRPr lang="en-US" sz="8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tc>
                  <a:txBody>
                    <a:bodyPr/>
                    <a:lstStyle/>
                    <a:p>
                      <a:r>
                        <a:rPr lang="en-US" sz="800" dirty="0" smtClean="0">
                          <a:latin typeface="Arial" panose="020B0604020202020204" pitchFamily="34" charset="0"/>
                          <a:cs typeface="Arial" panose="020B0604020202020204" pitchFamily="34" charset="0"/>
                        </a:rPr>
                        <a:t>300</a:t>
                      </a:r>
                      <a:endParaRPr lang="en-US" sz="800" dirty="0">
                        <a:latin typeface="Arial" panose="020B0604020202020204" pitchFamily="34" charset="0"/>
                        <a:cs typeface="Arial" panose="020B0604020202020204" pitchFamily="34" charset="0"/>
                      </a:endParaRPr>
                    </a:p>
                  </a:txBody>
                  <a:tcPr>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3000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1500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4000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10,000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5"/>
                  </a:ext>
                </a:extLst>
              </a:tr>
              <a:tr h="208755">
                <a:tc>
                  <a:txBody>
                    <a:bodyPr/>
                    <a:lstStyle/>
                    <a:p>
                      <a:r>
                        <a:rPr lang="en-US" sz="700" b="1" dirty="0" smtClean="0">
                          <a:solidFill>
                            <a:srgbClr val="683E00"/>
                          </a:solidFill>
                        </a:rPr>
                        <a:t>Capital ($|/kWh)</a:t>
                      </a:r>
                      <a:endParaRPr lang="en-US" sz="700" b="1" dirty="0">
                        <a:solidFill>
                          <a:srgbClr val="683E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30</a:t>
                      </a:r>
                      <a:endParaRPr lang="en-US" sz="8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60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tc>
                  <a:txBody>
                    <a:bodyPr/>
                    <a:lstStyle/>
                    <a:p>
                      <a:r>
                        <a:rPr lang="en-US" sz="800" dirty="0" smtClean="0">
                          <a:latin typeface="Arial" panose="020B0604020202020204" pitchFamily="34" charset="0"/>
                          <a:cs typeface="Arial" panose="020B0604020202020204" pitchFamily="34" charset="0"/>
                        </a:rPr>
                        <a:t>400</a:t>
                      </a:r>
                      <a:endParaRPr lang="en-US" sz="800" dirty="0">
                        <a:latin typeface="Arial" panose="020B0604020202020204" pitchFamily="34" charset="0"/>
                        <a:cs typeface="Arial" panose="020B0604020202020204" pitchFamily="34" charset="0"/>
                      </a:endParaRPr>
                    </a:p>
                  </a:txBody>
                  <a:tcPr>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500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1500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2500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6"/>
                  </a:ext>
                </a:extLst>
              </a:tr>
              <a:tr h="208755">
                <a:tc>
                  <a:txBody>
                    <a:bodyPr/>
                    <a:lstStyle/>
                    <a:p>
                      <a:r>
                        <a:rPr lang="en-US" sz="700" b="1" dirty="0" smtClean="0">
                          <a:solidFill>
                            <a:srgbClr val="683E00"/>
                          </a:solidFill>
                        </a:rPr>
                        <a:t>Response Time</a:t>
                      </a:r>
                      <a:endParaRPr lang="en-US" sz="700" b="1" dirty="0">
                        <a:solidFill>
                          <a:srgbClr val="683E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tcPr>
                </a:tc>
                <a:tc>
                  <a:txBody>
                    <a:bodyPr/>
                    <a:lstStyle/>
                    <a:p>
                      <a:endParaRPr lang="en-US" sz="8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tc>
                  <a:txBody>
                    <a:bodyPr/>
                    <a:lstStyle/>
                    <a:p>
                      <a:r>
                        <a:rPr lang="en-US" sz="800" dirty="0" smtClean="0">
                          <a:latin typeface="Arial" panose="020B0604020202020204" pitchFamily="34" charset="0"/>
                          <a:cs typeface="Arial" panose="020B0604020202020204" pitchFamily="34" charset="0"/>
                        </a:rPr>
                        <a:t>Fast (</a:t>
                      </a:r>
                      <a:r>
                        <a:rPr lang="en-US" sz="800" dirty="0" err="1" smtClean="0">
                          <a:latin typeface="Arial" panose="020B0604020202020204" pitchFamily="34" charset="0"/>
                          <a:cs typeface="Arial" panose="020B0604020202020204" pitchFamily="34" charset="0"/>
                        </a:rPr>
                        <a:t>ms</a:t>
                      </a:r>
                      <a:r>
                        <a:rPr lang="en-US" sz="800" dirty="0" smtClean="0">
                          <a:latin typeface="Arial" panose="020B0604020202020204" pitchFamily="34" charset="0"/>
                          <a:cs typeface="Arial" panose="020B0604020202020204" pitchFamily="34" charset="0"/>
                        </a:rPr>
                        <a:t>)</a:t>
                      </a:r>
                      <a:endParaRPr lang="en-US" sz="800" dirty="0">
                        <a:latin typeface="Arial" panose="020B0604020202020204" pitchFamily="34" charset="0"/>
                        <a:cs typeface="Arial" panose="020B0604020202020204" pitchFamily="34" charset="0"/>
                      </a:endParaRPr>
                    </a:p>
                  </a:txBody>
                  <a:tcPr>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Fast (</a:t>
                      </a:r>
                      <a:r>
                        <a:rPr lang="en-US" sz="800" dirty="0" err="1" smtClean="0">
                          <a:latin typeface="Arial" panose="020B0604020202020204" pitchFamily="34" charset="0"/>
                          <a:cs typeface="Arial" panose="020B0604020202020204" pitchFamily="34" charset="0"/>
                        </a:rPr>
                        <a:t>ms</a:t>
                      </a:r>
                      <a:r>
                        <a:rPr lang="en-US" sz="800" dirty="0" smtClean="0">
                          <a:latin typeface="Arial" panose="020B0604020202020204" pitchFamily="34" charset="0"/>
                          <a:cs typeface="Arial" panose="020B0604020202020204" pitchFamily="34" charset="0"/>
                        </a:rPr>
                        <a:t>)</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Fast (</a:t>
                      </a:r>
                      <a:r>
                        <a:rPr lang="en-US" sz="800" dirty="0" err="1" smtClean="0">
                          <a:latin typeface="Arial" panose="020B0604020202020204" pitchFamily="34" charset="0"/>
                          <a:cs typeface="Arial" panose="020B0604020202020204" pitchFamily="34" charset="0"/>
                        </a:rPr>
                        <a:t>ms</a:t>
                      </a:r>
                      <a:r>
                        <a:rPr lang="en-US" sz="800" dirty="0" smtClean="0">
                          <a:latin typeface="Arial" panose="020B0604020202020204" pitchFamily="34" charset="0"/>
                          <a:cs typeface="Arial" panose="020B0604020202020204" pitchFamily="34" charset="0"/>
                        </a:rPr>
                        <a:t>)</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Fast (</a:t>
                      </a:r>
                      <a:r>
                        <a:rPr lang="en-US" sz="800" dirty="0" err="1" smtClean="0">
                          <a:latin typeface="Arial" panose="020B0604020202020204" pitchFamily="34" charset="0"/>
                          <a:cs typeface="Arial" panose="020B0604020202020204" pitchFamily="34" charset="0"/>
                        </a:rPr>
                        <a:t>ms</a:t>
                      </a:r>
                      <a:r>
                        <a:rPr lang="en-US" sz="800" dirty="0" smtClean="0">
                          <a:latin typeface="Arial" panose="020B0604020202020204" pitchFamily="34" charset="0"/>
                          <a:cs typeface="Arial" panose="020B0604020202020204" pitchFamily="34" charset="0"/>
                        </a:rPr>
                        <a:t>)</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Good (&lt;1s)</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63881783"/>
                  </a:ext>
                </a:extLst>
              </a:tr>
              <a:tr h="208755">
                <a:tc>
                  <a:txBody>
                    <a:bodyPr/>
                    <a:lstStyle/>
                    <a:p>
                      <a:r>
                        <a:rPr lang="en-US" sz="700" b="1" dirty="0" smtClean="0">
                          <a:solidFill>
                            <a:srgbClr val="683E00"/>
                          </a:solidFill>
                        </a:rPr>
                        <a:t>Lifetime (Years)</a:t>
                      </a:r>
                      <a:endParaRPr lang="en-US" sz="700" b="1" dirty="0">
                        <a:solidFill>
                          <a:srgbClr val="683E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20-40</a:t>
                      </a:r>
                      <a:endParaRPr lang="en-US" sz="8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5-15</a:t>
                      </a:r>
                    </a:p>
                  </a:txBody>
                  <a:tcPr>
                    <a:lnL w="635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5-15</a:t>
                      </a:r>
                    </a:p>
                  </a:txBody>
                  <a:tcPr>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10-15</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10-20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5-15</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5-15</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650342814"/>
                  </a:ext>
                </a:extLst>
              </a:tr>
              <a:tr h="208755">
                <a:tc>
                  <a:txBody>
                    <a:bodyPr/>
                    <a:lstStyle/>
                    <a:p>
                      <a:r>
                        <a:rPr lang="en-US" sz="700" b="1" dirty="0" smtClean="0">
                          <a:solidFill>
                            <a:srgbClr val="683E00"/>
                          </a:solidFill>
                          <a:latin typeface="Arial" panose="020B0604020202020204" pitchFamily="34" charset="0"/>
                          <a:cs typeface="Arial" panose="020B0604020202020204" pitchFamily="34" charset="0"/>
                        </a:rPr>
                        <a:t>Lifetime</a:t>
                      </a:r>
                      <a:r>
                        <a:rPr lang="en-US" sz="700" b="1" baseline="0" dirty="0" smtClean="0">
                          <a:solidFill>
                            <a:srgbClr val="683E00"/>
                          </a:solidFill>
                          <a:latin typeface="Arial" panose="020B0604020202020204" pitchFamily="34" charset="0"/>
                          <a:cs typeface="Arial" panose="020B0604020202020204" pitchFamily="34" charset="0"/>
                        </a:rPr>
                        <a:t> cycles</a:t>
                      </a:r>
                      <a:endParaRPr lang="en-US" sz="700" b="1" dirty="0">
                        <a:solidFill>
                          <a:srgbClr val="683E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&gt;13,000</a:t>
                      </a:r>
                      <a:endParaRPr lang="en-US" sz="8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&gt;13,000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tc>
                  <a:txBody>
                    <a:bodyPr/>
                    <a:lstStyle/>
                    <a:p>
                      <a:r>
                        <a:rPr lang="en-US" sz="800" dirty="0" smtClean="0">
                          <a:latin typeface="Arial" panose="020B0604020202020204" pitchFamily="34" charset="0"/>
                          <a:cs typeface="Arial" panose="020B0604020202020204" pitchFamily="34" charset="0"/>
                        </a:rPr>
                        <a:t>2000</a:t>
                      </a:r>
                      <a:endParaRPr lang="en-US" sz="800" dirty="0">
                        <a:latin typeface="Arial" panose="020B0604020202020204" pitchFamily="34" charset="0"/>
                        <a:cs typeface="Arial" panose="020B0604020202020204" pitchFamily="34" charset="0"/>
                      </a:endParaRPr>
                    </a:p>
                  </a:txBody>
                  <a:tcPr>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4500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3000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4500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&gt;1000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837226387"/>
                  </a:ext>
                </a:extLst>
              </a:tr>
              <a:tr h="208755">
                <a:tc>
                  <a:txBody>
                    <a:bodyPr/>
                    <a:lstStyle/>
                    <a:p>
                      <a:r>
                        <a:rPr lang="en-US" sz="700" b="1" dirty="0" smtClean="0">
                          <a:solidFill>
                            <a:srgbClr val="683E00"/>
                          </a:solidFill>
                        </a:rPr>
                        <a:t>Self discharge </a:t>
                      </a:r>
                      <a:br>
                        <a:rPr lang="en-US" sz="700" b="1" dirty="0" smtClean="0">
                          <a:solidFill>
                            <a:srgbClr val="683E00"/>
                          </a:solidFill>
                        </a:rPr>
                      </a:br>
                      <a:r>
                        <a:rPr lang="en-US" sz="700" b="1" dirty="0" smtClean="0">
                          <a:solidFill>
                            <a:srgbClr val="683E00"/>
                          </a:solidFill>
                        </a:rPr>
                        <a:t>(per day)</a:t>
                      </a:r>
                      <a:endParaRPr lang="en-US" sz="700" b="1" dirty="0">
                        <a:solidFill>
                          <a:srgbClr val="683E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0.5-1%</a:t>
                      </a:r>
                      <a:endParaRPr lang="en-US" sz="8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0.05-1%</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tc>
                  <a:txBody>
                    <a:bodyPr/>
                    <a:lstStyle/>
                    <a:p>
                      <a:r>
                        <a:rPr lang="en-US" sz="800" dirty="0" smtClean="0">
                          <a:latin typeface="Arial" panose="020B0604020202020204" pitchFamily="34" charset="0"/>
                          <a:cs typeface="Arial" panose="020B0604020202020204" pitchFamily="34" charset="0"/>
                        </a:rPr>
                        <a:t>0.1-0.3%</a:t>
                      </a:r>
                      <a:endParaRPr lang="en-US" sz="800" dirty="0">
                        <a:latin typeface="Arial" panose="020B0604020202020204" pitchFamily="34" charset="0"/>
                        <a:cs typeface="Arial" panose="020B0604020202020204" pitchFamily="34" charset="0"/>
                      </a:endParaRPr>
                    </a:p>
                  </a:txBody>
                  <a:tcPr>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~20%</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0.2-0.6%</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0.1-0.3%</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Almost zero</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302046079"/>
                  </a:ext>
                </a:extLst>
              </a:tr>
              <a:tr h="208755">
                <a:tc>
                  <a:txBody>
                    <a:bodyPr/>
                    <a:lstStyle/>
                    <a:p>
                      <a:r>
                        <a:rPr lang="en-US" sz="700" b="1" dirty="0" smtClean="0">
                          <a:solidFill>
                            <a:srgbClr val="683E00"/>
                          </a:solidFill>
                        </a:rPr>
                        <a:t>Maturity</a:t>
                      </a:r>
                      <a:endParaRPr lang="en-US" sz="700" b="1" dirty="0">
                        <a:solidFill>
                          <a:srgbClr val="683E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Developing</a:t>
                      </a:r>
                    </a:p>
                  </a:txBody>
                  <a:tcP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Developed</a:t>
                      </a:r>
                    </a:p>
                  </a:txBody>
                  <a:tcPr>
                    <a:lnL w="6350" cap="flat" cmpd="sng" algn="ctr">
                      <a:solidFill>
                        <a:schemeClr val="bg1"/>
                      </a:solidFill>
                      <a:prstDash val="solid"/>
                      <a:round/>
                      <a:headEnd type="none" w="med" len="med"/>
                      <a:tailEnd type="none" w="med" len="med"/>
                    </a:lnL>
                  </a:tcPr>
                </a:tc>
                <a:tc>
                  <a:txBody>
                    <a:bodyPr/>
                    <a:lstStyle/>
                    <a:p>
                      <a:r>
                        <a:rPr lang="en-US" sz="800" dirty="0" smtClean="0">
                          <a:latin typeface="Arial" panose="020B0604020202020204" pitchFamily="34" charset="0"/>
                          <a:cs typeface="Arial" panose="020B0604020202020204" pitchFamily="34" charset="0"/>
                        </a:rPr>
                        <a:t>Mature</a:t>
                      </a:r>
                      <a:endParaRPr lang="en-US" sz="800" dirty="0">
                        <a:latin typeface="Arial" panose="020B0604020202020204" pitchFamily="34" charset="0"/>
                        <a:cs typeface="Arial" panose="020B0604020202020204" pitchFamily="34" charset="0"/>
                      </a:endParaRPr>
                    </a:p>
                  </a:txBody>
                  <a:tcPr>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Commercial</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Commercial</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Demonstration</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Developing</a:t>
                      </a:r>
                    </a:p>
                  </a:txBody>
                  <a:tcPr>
                    <a:lnL w="63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558303985"/>
                  </a:ext>
                </a:extLst>
              </a:tr>
              <a:tr h="208755">
                <a:tc>
                  <a:txBody>
                    <a:bodyPr/>
                    <a:lstStyle/>
                    <a:p>
                      <a:r>
                        <a:rPr lang="en-US" sz="700" b="1" dirty="0" smtClean="0">
                          <a:solidFill>
                            <a:srgbClr val="683E00"/>
                          </a:solidFill>
                        </a:rPr>
                        <a:t>Charge</a:t>
                      </a:r>
                      <a:r>
                        <a:rPr lang="en-US" sz="700" b="1" baseline="0" dirty="0" smtClean="0">
                          <a:solidFill>
                            <a:srgbClr val="683E00"/>
                          </a:solidFill>
                        </a:rPr>
                        <a:t> time</a:t>
                      </a:r>
                      <a:endParaRPr lang="en-US" sz="700" b="1" dirty="0">
                        <a:solidFill>
                          <a:srgbClr val="683E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Hours</a:t>
                      </a:r>
                      <a:endParaRPr lang="en-US" sz="8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Hours</a:t>
                      </a:r>
                    </a:p>
                  </a:txBody>
                  <a:tcPr>
                    <a:lnL w="635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Hours</a:t>
                      </a:r>
                    </a:p>
                  </a:txBody>
                  <a:tcPr>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Hours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Hours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Hours</a:t>
                      </a:r>
                    </a:p>
                  </a:txBody>
                  <a:tcPr>
                    <a:lnL w="63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277505689"/>
                  </a:ext>
                </a:extLst>
              </a:tr>
              <a:tr h="208755">
                <a:tc>
                  <a:txBody>
                    <a:bodyPr/>
                    <a:lstStyle/>
                    <a:p>
                      <a:r>
                        <a:rPr lang="en-US" sz="700" b="1" dirty="0" smtClean="0">
                          <a:solidFill>
                            <a:srgbClr val="683E00"/>
                          </a:solidFill>
                        </a:rPr>
                        <a:t>Environmental Impact</a:t>
                      </a:r>
                      <a:endParaRPr lang="en-US" sz="700" b="1" dirty="0">
                        <a:solidFill>
                          <a:srgbClr val="683E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Benign</a:t>
                      </a:r>
                      <a:endParaRPr lang="en-US" sz="8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Small</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Moderate</a:t>
                      </a:r>
                    </a:p>
                  </a:txBody>
                  <a:tcPr>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Moderate</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Moderate</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Moderate</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Small</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751338170"/>
                  </a:ext>
                </a:extLst>
              </a:tr>
              <a:tr h="208755">
                <a:tc>
                  <a:txBody>
                    <a:bodyPr/>
                    <a:lstStyle/>
                    <a:p>
                      <a:r>
                        <a:rPr lang="en-US" sz="700" b="1" dirty="0" smtClean="0">
                          <a:solidFill>
                            <a:srgbClr val="683E00"/>
                          </a:solidFill>
                        </a:rPr>
                        <a:t>Thermal Needs</a:t>
                      </a:r>
                      <a:endParaRPr lang="en-US" sz="700" b="1" dirty="0">
                        <a:solidFill>
                          <a:srgbClr val="683E00"/>
                        </a:solidFill>
                        <a:latin typeface="Arial" panose="020B0604020202020204" pitchFamily="34" charset="0"/>
                        <a:cs typeface="Arial" panose="020B0604020202020204" pitchFamily="34" charset="0"/>
                      </a:endParaRPr>
                    </a:p>
                  </a:txBody>
                  <a:tcPr>
                    <a:lnR w="1270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Thermal store</a:t>
                      </a:r>
                      <a:endParaRPr lang="en-US" sz="8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Thermal store</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tc>
                  <a:txBody>
                    <a:bodyPr/>
                    <a:lstStyle/>
                    <a:p>
                      <a:r>
                        <a:rPr lang="en-US" sz="800" dirty="0" smtClean="0">
                          <a:latin typeface="Arial" panose="020B0604020202020204" pitchFamily="34" charset="0"/>
                          <a:cs typeface="Arial" panose="020B0604020202020204" pitchFamily="34" charset="0"/>
                        </a:rPr>
                        <a:t>Air</a:t>
                      </a:r>
                      <a:r>
                        <a:rPr lang="en-US" sz="800" baseline="0" dirty="0" smtClean="0">
                          <a:latin typeface="Arial" panose="020B0604020202020204" pitchFamily="34" charset="0"/>
                          <a:cs typeface="Arial" panose="020B0604020202020204" pitchFamily="34" charset="0"/>
                        </a:rPr>
                        <a:t> conditioning</a:t>
                      </a:r>
                      <a:endParaRPr lang="en-US" sz="800" dirty="0">
                        <a:latin typeface="Arial" panose="020B0604020202020204" pitchFamily="34" charset="0"/>
                        <a:cs typeface="Arial" panose="020B0604020202020204" pitchFamily="34" charset="0"/>
                      </a:endParaRPr>
                    </a:p>
                  </a:txBody>
                  <a:tcPr>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Heating</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Air</a:t>
                      </a:r>
                      <a:r>
                        <a:rPr lang="en-US" sz="800" baseline="0" dirty="0" smtClean="0">
                          <a:latin typeface="Arial" panose="020B0604020202020204" pitchFamily="34" charset="0"/>
                          <a:cs typeface="Arial" panose="020B0604020202020204" pitchFamily="34" charset="0"/>
                        </a:rPr>
                        <a:t> conditioning</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anose="020B0604020202020204" pitchFamily="34" charset="0"/>
                          <a:cs typeface="Arial" panose="020B0604020202020204" pitchFamily="34" charset="0"/>
                        </a:rPr>
                        <a:t>Air</a:t>
                      </a:r>
                      <a:r>
                        <a:rPr lang="en-US" sz="800" baseline="0" dirty="0" smtClean="0">
                          <a:latin typeface="Arial" panose="020B0604020202020204" pitchFamily="34" charset="0"/>
                          <a:cs typeface="Arial" panose="020B0604020202020204" pitchFamily="34" charset="0"/>
                        </a:rPr>
                        <a:t> conditioning</a:t>
                      </a:r>
                      <a:endParaRPr lang="en-US" sz="800" dirty="0" smtClean="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r>
                        <a:rPr lang="en-US" sz="800" dirty="0" smtClean="0">
                          <a:latin typeface="Arial" panose="020B0604020202020204" pitchFamily="34" charset="0"/>
                          <a:cs typeface="Arial" panose="020B0604020202020204" pitchFamily="34" charset="0"/>
                        </a:rPr>
                        <a:t>Varies</a:t>
                      </a:r>
                      <a:endParaRPr lang="en-US" sz="8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506688604"/>
                  </a:ext>
                </a:extLst>
              </a:tr>
            </a:tbl>
          </a:graphicData>
        </a:graphic>
      </p:graphicFrame>
    </p:spTree>
    <p:extLst>
      <p:ext uri="{BB962C8B-B14F-4D97-AF65-F5344CB8AC3E}">
        <p14:creationId xmlns:p14="http://schemas.microsoft.com/office/powerpoint/2010/main" val="1558537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296"/>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p:nvSpPr>
        <p:spPr>
          <a:xfrm>
            <a:off x="1928359" y="6207883"/>
            <a:ext cx="6093000" cy="371117"/>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b="1" dirty="0">
                <a:solidFill>
                  <a:schemeClr val="tx1"/>
                </a:solidFill>
                <a:latin typeface="Arial" panose="020B0604020202020204" pitchFamily="34" charset="0"/>
                <a:cs typeface="Arial" panose="020B0604020202020204" pitchFamily="34" charset="0"/>
              </a:rPr>
              <a:t>Figure </a:t>
            </a:r>
            <a:r>
              <a:rPr lang="en-AU" sz="1050" b="1" dirty="0" smtClean="0">
                <a:solidFill>
                  <a:schemeClr val="tx1"/>
                </a:solidFill>
                <a:latin typeface="Arial" panose="020B0604020202020204" pitchFamily="34" charset="0"/>
                <a:cs typeface="Arial" panose="020B0604020202020204" pitchFamily="34" charset="0"/>
              </a:rPr>
              <a:t>22  -  Distribution of storage techniques as a function of their field of application [10]</a:t>
            </a:r>
            <a:endParaRPr lang="en-AU" sz="1050" b="1" dirty="0">
              <a:solidFill>
                <a:schemeClr val="tx1"/>
              </a:solidFill>
              <a:latin typeface="Arial" panose="020B0604020202020204" pitchFamily="34" charset="0"/>
              <a:cs typeface="Arial" panose="020B0604020202020204" pitchFamily="34" charset="0"/>
            </a:endParaRPr>
          </a:p>
        </p:txBody>
      </p:sp>
      <p:sp>
        <p:nvSpPr>
          <p:cNvPr id="2" name="Rectangle 1"/>
          <p:cNvSpPr/>
          <p:nvPr/>
        </p:nvSpPr>
        <p:spPr>
          <a:xfrm>
            <a:off x="957535" y="594226"/>
            <a:ext cx="7294282" cy="4693069"/>
          </a:xfrm>
          <a:prstGeom prst="rect">
            <a:avLst/>
          </a:prstGeom>
          <a:solidFill>
            <a:srgbClr val="C1F8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ight Triangle 2"/>
          <p:cNvSpPr/>
          <p:nvPr/>
        </p:nvSpPr>
        <p:spPr>
          <a:xfrm>
            <a:off x="957535" y="1144419"/>
            <a:ext cx="5764282" cy="4160609"/>
          </a:xfrm>
          <a:prstGeom prst="rtTriangle">
            <a:avLst/>
          </a:prstGeom>
          <a:solidFill>
            <a:srgbClr val="FED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ight Triangle 6"/>
          <p:cNvSpPr/>
          <p:nvPr/>
        </p:nvSpPr>
        <p:spPr>
          <a:xfrm flipH="1" flipV="1">
            <a:off x="2625535" y="615059"/>
            <a:ext cx="5626282" cy="4179369"/>
          </a:xfrm>
          <a:prstGeom prst="rtTriangle">
            <a:avLst/>
          </a:prstGeom>
          <a:solidFill>
            <a:srgbClr val="C4F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1973256" y="4477520"/>
            <a:ext cx="2782500" cy="338554"/>
          </a:xfrm>
          <a:prstGeom prst="rect">
            <a:avLst/>
          </a:prstGeom>
          <a:noFill/>
        </p:spPr>
        <p:txBody>
          <a:bodyPr wrap="square" rtlCol="0">
            <a:spAutoFit/>
          </a:bodyPr>
          <a:lstStyle/>
          <a:p>
            <a:r>
              <a:rPr lang="en-AU" sz="1600" b="1" dirty="0">
                <a:solidFill>
                  <a:srgbClr val="533001"/>
                </a:solidFill>
                <a:latin typeface="Arial" panose="020B0604020202020204" pitchFamily="34" charset="0"/>
                <a:cs typeface="Arial" panose="020B0604020202020204" pitchFamily="34" charset="0"/>
              </a:rPr>
              <a:t>Power Quality &amp; UPS</a:t>
            </a:r>
          </a:p>
        </p:txBody>
      </p:sp>
      <p:sp>
        <p:nvSpPr>
          <p:cNvPr id="16" name="TextBox 15"/>
          <p:cNvSpPr txBox="1"/>
          <p:nvPr/>
        </p:nvSpPr>
        <p:spPr>
          <a:xfrm>
            <a:off x="5557817" y="2349000"/>
            <a:ext cx="2604000" cy="338554"/>
          </a:xfrm>
          <a:prstGeom prst="rect">
            <a:avLst/>
          </a:prstGeom>
          <a:noFill/>
        </p:spPr>
        <p:txBody>
          <a:bodyPr wrap="square" rtlCol="0">
            <a:spAutoFit/>
          </a:bodyPr>
          <a:lstStyle/>
          <a:p>
            <a:pPr algn="ctr"/>
            <a:r>
              <a:rPr lang="en-AU" sz="1600" b="1" dirty="0" smtClean="0">
                <a:solidFill>
                  <a:srgbClr val="19741B"/>
                </a:solidFill>
              </a:rPr>
              <a:t>Energy Management</a:t>
            </a:r>
            <a:endParaRPr lang="en-AU" sz="1600" b="1" dirty="0">
              <a:solidFill>
                <a:srgbClr val="19741B"/>
              </a:solidFill>
            </a:endParaRPr>
          </a:p>
        </p:txBody>
      </p:sp>
      <p:sp>
        <p:nvSpPr>
          <p:cNvPr id="18" name="TextBox 17"/>
          <p:cNvSpPr txBox="1"/>
          <p:nvPr/>
        </p:nvSpPr>
        <p:spPr>
          <a:xfrm>
            <a:off x="5207631" y="3681805"/>
            <a:ext cx="1607186" cy="584775"/>
          </a:xfrm>
          <a:prstGeom prst="rect">
            <a:avLst/>
          </a:prstGeom>
          <a:noFill/>
        </p:spPr>
        <p:txBody>
          <a:bodyPr wrap="square" rtlCol="0">
            <a:spAutoFit/>
          </a:bodyPr>
          <a:lstStyle/>
          <a:p>
            <a:pPr algn="ctr"/>
            <a:r>
              <a:rPr lang="en-AU" sz="1600" b="1" dirty="0" smtClean="0">
                <a:solidFill>
                  <a:srgbClr val="007686"/>
                </a:solidFill>
                <a:latin typeface="Arial" panose="020B0604020202020204" pitchFamily="34" charset="0"/>
                <a:cs typeface="Arial" panose="020B0604020202020204" pitchFamily="34" charset="0"/>
              </a:rPr>
              <a:t>Bridging</a:t>
            </a:r>
          </a:p>
          <a:p>
            <a:pPr algn="ctr"/>
            <a:r>
              <a:rPr lang="en-AU" sz="1600" b="1" dirty="0" smtClean="0">
                <a:solidFill>
                  <a:srgbClr val="007686"/>
                </a:solidFill>
                <a:latin typeface="Arial" panose="020B0604020202020204" pitchFamily="34" charset="0"/>
                <a:cs typeface="Arial" panose="020B0604020202020204" pitchFamily="34" charset="0"/>
              </a:rPr>
              <a:t>Power</a:t>
            </a:r>
            <a:endParaRPr lang="en-AU" sz="1600" b="1" dirty="0">
              <a:solidFill>
                <a:srgbClr val="007686"/>
              </a:solidFill>
              <a:latin typeface="Arial" panose="020B0604020202020204" pitchFamily="34" charset="0"/>
              <a:cs typeface="Arial" panose="020B0604020202020204" pitchFamily="34" charset="0"/>
            </a:endParaRPr>
          </a:p>
        </p:txBody>
      </p:sp>
      <p:sp>
        <p:nvSpPr>
          <p:cNvPr id="12" name="Rectangle 11"/>
          <p:cNvSpPr/>
          <p:nvPr/>
        </p:nvSpPr>
        <p:spPr>
          <a:xfrm>
            <a:off x="1026535" y="607521"/>
            <a:ext cx="1260000" cy="563778"/>
          </a:xfrm>
          <a:prstGeom prst="rect">
            <a:avLst/>
          </a:prstGeom>
          <a:solidFill>
            <a:srgbClr val="9C9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smtClean="0">
                <a:latin typeface="Arial" panose="020B0604020202020204" pitchFamily="34" charset="0"/>
                <a:cs typeface="Arial" panose="020B0604020202020204" pitchFamily="34" charset="0"/>
              </a:rPr>
              <a:t>Metal-Air</a:t>
            </a:r>
            <a:br>
              <a:rPr lang="en-AU" sz="1100" b="1" dirty="0" smtClean="0">
                <a:latin typeface="Arial" panose="020B0604020202020204" pitchFamily="34" charset="0"/>
                <a:cs typeface="Arial" panose="020B0604020202020204" pitchFamily="34" charset="0"/>
              </a:rPr>
            </a:br>
            <a:r>
              <a:rPr lang="en-AU" sz="1100" b="1" dirty="0" smtClean="0">
                <a:latin typeface="Arial" panose="020B0604020202020204" pitchFamily="34" charset="0"/>
                <a:cs typeface="Arial" panose="020B0604020202020204" pitchFamily="34" charset="0"/>
              </a:rPr>
              <a:t>Batteries</a:t>
            </a:r>
            <a:endParaRPr lang="en-AU" sz="1100" b="1" dirty="0">
              <a:latin typeface="Arial" panose="020B0604020202020204" pitchFamily="34" charset="0"/>
              <a:cs typeface="Arial" panose="020B0604020202020204" pitchFamily="34" charset="0"/>
            </a:endParaRPr>
          </a:p>
        </p:txBody>
      </p:sp>
      <p:sp>
        <p:nvSpPr>
          <p:cNvPr id="19" name="Rectangle 18"/>
          <p:cNvSpPr/>
          <p:nvPr/>
        </p:nvSpPr>
        <p:spPr>
          <a:xfrm>
            <a:off x="3389892" y="607520"/>
            <a:ext cx="2917859" cy="611813"/>
          </a:xfrm>
          <a:prstGeom prst="rect">
            <a:avLst/>
          </a:prstGeom>
          <a:solidFill>
            <a:srgbClr val="02B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smtClean="0">
                <a:latin typeface="Arial" panose="020B0604020202020204" pitchFamily="34" charset="0"/>
                <a:cs typeface="Arial" panose="020B0604020202020204" pitchFamily="34" charset="0"/>
              </a:rPr>
              <a:t>Flow Batteries</a:t>
            </a:r>
            <a:br>
              <a:rPr lang="en-AU" sz="1100" b="1" dirty="0" smtClean="0">
                <a:latin typeface="Arial" panose="020B0604020202020204" pitchFamily="34" charset="0"/>
                <a:cs typeface="Arial" panose="020B0604020202020204" pitchFamily="34" charset="0"/>
              </a:rPr>
            </a:br>
            <a:endParaRPr lang="en-AU" sz="1100" b="1" dirty="0">
              <a:latin typeface="Arial" panose="020B0604020202020204" pitchFamily="34" charset="0"/>
              <a:cs typeface="Arial" panose="020B0604020202020204" pitchFamily="34" charset="0"/>
            </a:endParaRPr>
          </a:p>
        </p:txBody>
      </p:sp>
      <p:sp>
        <p:nvSpPr>
          <p:cNvPr id="20" name="Rectangle 19"/>
          <p:cNvSpPr/>
          <p:nvPr/>
        </p:nvSpPr>
        <p:spPr>
          <a:xfrm>
            <a:off x="7200603" y="607520"/>
            <a:ext cx="1051214" cy="615318"/>
          </a:xfrm>
          <a:prstGeom prst="rect">
            <a:avLst/>
          </a:prstGeom>
          <a:solidFill>
            <a:srgbClr val="676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smtClean="0">
                <a:latin typeface="Arial" panose="020B0604020202020204" pitchFamily="34" charset="0"/>
                <a:cs typeface="Arial" panose="020B0604020202020204" pitchFamily="34" charset="0"/>
              </a:rPr>
              <a:t>Pumped</a:t>
            </a:r>
            <a:br>
              <a:rPr lang="en-AU" sz="1100" b="1" dirty="0" smtClean="0">
                <a:latin typeface="Arial" panose="020B0604020202020204" pitchFamily="34" charset="0"/>
                <a:cs typeface="Arial" panose="020B0604020202020204" pitchFamily="34" charset="0"/>
              </a:rPr>
            </a:br>
            <a:r>
              <a:rPr lang="en-AU" sz="1100" b="1" dirty="0" smtClean="0">
                <a:latin typeface="Arial" panose="020B0604020202020204" pitchFamily="34" charset="0"/>
                <a:cs typeface="Arial" panose="020B0604020202020204" pitchFamily="34" charset="0"/>
              </a:rPr>
              <a:t>Hydro</a:t>
            </a:r>
            <a:endParaRPr lang="en-AU" sz="1100" b="1" dirty="0">
              <a:latin typeface="Arial" panose="020B0604020202020204" pitchFamily="34" charset="0"/>
              <a:cs typeface="Arial" panose="020B0604020202020204" pitchFamily="34" charset="0"/>
            </a:endParaRPr>
          </a:p>
        </p:txBody>
      </p:sp>
      <p:sp>
        <p:nvSpPr>
          <p:cNvPr id="13" name="TextBox 12"/>
          <p:cNvSpPr txBox="1"/>
          <p:nvPr/>
        </p:nvSpPr>
        <p:spPr>
          <a:xfrm>
            <a:off x="3687053" y="954790"/>
            <a:ext cx="735000" cy="230832"/>
          </a:xfrm>
          <a:prstGeom prst="rect">
            <a:avLst/>
          </a:prstGeom>
          <a:noFill/>
        </p:spPr>
        <p:txBody>
          <a:bodyPr wrap="square" rtlCol="0">
            <a:spAutoFit/>
          </a:bodyPr>
          <a:lstStyle/>
          <a:p>
            <a:r>
              <a:rPr lang="en-AU" sz="900" dirty="0" err="1" smtClean="0">
                <a:solidFill>
                  <a:schemeClr val="bg1"/>
                </a:solidFill>
                <a:latin typeface="Arial" panose="020B0604020202020204" pitchFamily="34" charset="0"/>
                <a:cs typeface="Arial" panose="020B0604020202020204" pitchFamily="34" charset="0"/>
              </a:rPr>
              <a:t>ZnBr</a:t>
            </a:r>
            <a:endParaRPr lang="en-AU" sz="900" dirty="0">
              <a:solidFill>
                <a:schemeClr val="bg1"/>
              </a:solidFill>
              <a:latin typeface="Arial" panose="020B0604020202020204" pitchFamily="34" charset="0"/>
              <a:cs typeface="Arial" panose="020B0604020202020204" pitchFamily="34" charset="0"/>
            </a:endParaRPr>
          </a:p>
        </p:txBody>
      </p:sp>
      <p:sp>
        <p:nvSpPr>
          <p:cNvPr id="21" name="TextBox 20"/>
          <p:cNvSpPr txBox="1"/>
          <p:nvPr/>
        </p:nvSpPr>
        <p:spPr>
          <a:xfrm>
            <a:off x="5793494" y="940467"/>
            <a:ext cx="613323" cy="230832"/>
          </a:xfrm>
          <a:prstGeom prst="rect">
            <a:avLst/>
          </a:prstGeom>
          <a:noFill/>
        </p:spPr>
        <p:txBody>
          <a:bodyPr wrap="square" rtlCol="0">
            <a:spAutoFit/>
          </a:bodyPr>
          <a:lstStyle/>
          <a:p>
            <a:r>
              <a:rPr lang="en-AU" sz="900" dirty="0" smtClean="0">
                <a:solidFill>
                  <a:schemeClr val="bg1"/>
                </a:solidFill>
                <a:latin typeface="Arial" panose="020B0604020202020204" pitchFamily="34" charset="0"/>
                <a:cs typeface="Arial" panose="020B0604020202020204" pitchFamily="34" charset="0"/>
              </a:rPr>
              <a:t>PSB</a:t>
            </a:r>
            <a:endParaRPr lang="en-AU" sz="900" dirty="0">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4421982" y="961688"/>
            <a:ext cx="613323" cy="230832"/>
          </a:xfrm>
          <a:prstGeom prst="rect">
            <a:avLst/>
          </a:prstGeom>
          <a:noFill/>
        </p:spPr>
        <p:txBody>
          <a:bodyPr wrap="square" rtlCol="0">
            <a:spAutoFit/>
          </a:bodyPr>
          <a:lstStyle/>
          <a:p>
            <a:pPr algn="ctr"/>
            <a:r>
              <a:rPr lang="en-AU" sz="900" dirty="0" smtClean="0">
                <a:solidFill>
                  <a:schemeClr val="bg1"/>
                </a:solidFill>
                <a:latin typeface="Arial" panose="020B0604020202020204" pitchFamily="34" charset="0"/>
                <a:cs typeface="Arial" panose="020B0604020202020204" pitchFamily="34" charset="0"/>
              </a:rPr>
              <a:t>VRB</a:t>
            </a:r>
            <a:endParaRPr lang="en-AU" sz="900" dirty="0">
              <a:solidFill>
                <a:schemeClr val="bg1"/>
              </a:solidFill>
              <a:latin typeface="Arial" panose="020B0604020202020204" pitchFamily="34" charset="0"/>
              <a:cs typeface="Arial" panose="020B0604020202020204" pitchFamily="34" charset="0"/>
            </a:endParaRPr>
          </a:p>
        </p:txBody>
      </p:sp>
      <p:sp>
        <p:nvSpPr>
          <p:cNvPr id="23" name="Rectangle 22"/>
          <p:cNvSpPr/>
          <p:nvPr/>
        </p:nvSpPr>
        <p:spPr>
          <a:xfrm>
            <a:off x="1973255" y="4907579"/>
            <a:ext cx="2495779" cy="308710"/>
          </a:xfrm>
          <a:prstGeom prst="rect">
            <a:avLst/>
          </a:prstGeom>
          <a:solidFill>
            <a:srgbClr val="5DA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smtClean="0">
                <a:latin typeface="Arial" panose="020B0604020202020204" pitchFamily="34" charset="0"/>
                <a:cs typeface="Arial" panose="020B0604020202020204" pitchFamily="34" charset="0"/>
              </a:rPr>
              <a:t>High Power </a:t>
            </a:r>
            <a:r>
              <a:rPr lang="en-AU" sz="1100" b="1" dirty="0" err="1" smtClean="0">
                <a:latin typeface="Arial" panose="020B0604020202020204" pitchFamily="34" charset="0"/>
                <a:cs typeface="Arial" panose="020B0604020202020204" pitchFamily="34" charset="0"/>
              </a:rPr>
              <a:t>Supercaps</a:t>
            </a:r>
            <a:endParaRPr lang="en-AU" sz="1100" b="1" dirty="0">
              <a:latin typeface="Arial" panose="020B0604020202020204" pitchFamily="34" charset="0"/>
              <a:cs typeface="Arial" panose="020B0604020202020204" pitchFamily="34" charset="0"/>
            </a:endParaRPr>
          </a:p>
        </p:txBody>
      </p:sp>
      <p:sp>
        <p:nvSpPr>
          <p:cNvPr id="24" name="Rectangle 23"/>
          <p:cNvSpPr/>
          <p:nvPr/>
        </p:nvSpPr>
        <p:spPr>
          <a:xfrm>
            <a:off x="5303035" y="4920514"/>
            <a:ext cx="1004716" cy="308486"/>
          </a:xfrm>
          <a:prstGeom prst="rect">
            <a:avLst/>
          </a:prstGeom>
          <a:solidFill>
            <a:srgbClr val="CE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smtClean="0">
                <a:latin typeface="Arial" panose="020B0604020202020204" pitchFamily="34" charset="0"/>
                <a:cs typeface="Arial" panose="020B0604020202020204" pitchFamily="34" charset="0"/>
              </a:rPr>
              <a:t>SMES</a:t>
            </a:r>
            <a:endParaRPr lang="en-AU" sz="1100" b="1" dirty="0">
              <a:latin typeface="Arial" panose="020B0604020202020204" pitchFamily="34" charset="0"/>
              <a:cs typeface="Arial" panose="020B0604020202020204" pitchFamily="34" charset="0"/>
            </a:endParaRPr>
          </a:p>
        </p:txBody>
      </p:sp>
      <p:sp>
        <p:nvSpPr>
          <p:cNvPr id="25" name="Rectangle 24"/>
          <p:cNvSpPr/>
          <p:nvPr/>
        </p:nvSpPr>
        <p:spPr>
          <a:xfrm>
            <a:off x="7243817" y="1327520"/>
            <a:ext cx="1008000" cy="379717"/>
          </a:xfrm>
          <a:prstGeom prst="rect">
            <a:avLst/>
          </a:prstGeom>
          <a:solidFill>
            <a:srgbClr val="FF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smtClean="0">
                <a:latin typeface="Arial" panose="020B0604020202020204" pitchFamily="34" charset="0"/>
                <a:cs typeface="Arial" panose="020B0604020202020204" pitchFamily="34" charset="0"/>
              </a:rPr>
              <a:t>CAES</a:t>
            </a:r>
            <a:endParaRPr lang="en-AU" sz="1100" b="1" dirty="0">
              <a:latin typeface="Arial" panose="020B0604020202020204" pitchFamily="34" charset="0"/>
              <a:cs typeface="Arial" panose="020B0604020202020204" pitchFamily="34" charset="0"/>
            </a:endParaRPr>
          </a:p>
        </p:txBody>
      </p:sp>
      <p:sp>
        <p:nvSpPr>
          <p:cNvPr id="26" name="Rectangle 25"/>
          <p:cNvSpPr/>
          <p:nvPr/>
        </p:nvSpPr>
        <p:spPr>
          <a:xfrm>
            <a:off x="1575593" y="3916209"/>
            <a:ext cx="2021439" cy="289036"/>
          </a:xfrm>
          <a:prstGeom prst="rect">
            <a:avLst/>
          </a:prstGeom>
          <a:solidFill>
            <a:srgbClr val="9A6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smtClean="0">
                <a:latin typeface="Arial" panose="020B0604020202020204" pitchFamily="34" charset="0"/>
                <a:cs typeface="Arial" panose="020B0604020202020204" pitchFamily="34" charset="0"/>
              </a:rPr>
              <a:t>High Power Fly Wheels</a:t>
            </a:r>
            <a:endParaRPr lang="en-AU" sz="1100" b="1" dirty="0">
              <a:latin typeface="Arial" panose="020B0604020202020204" pitchFamily="34" charset="0"/>
              <a:cs typeface="Arial" panose="020B0604020202020204" pitchFamily="34" charset="0"/>
            </a:endParaRPr>
          </a:p>
        </p:txBody>
      </p:sp>
      <p:sp>
        <p:nvSpPr>
          <p:cNvPr id="27" name="Rectangle 26"/>
          <p:cNvSpPr/>
          <p:nvPr/>
        </p:nvSpPr>
        <p:spPr>
          <a:xfrm>
            <a:off x="3373904" y="1322790"/>
            <a:ext cx="2257500" cy="379717"/>
          </a:xfrm>
          <a:prstGeom prst="rect">
            <a:avLst/>
          </a:prstGeom>
          <a:solidFill>
            <a:srgbClr val="00B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err="1" smtClean="0">
                <a:latin typeface="Arial" panose="020B0604020202020204" pitchFamily="34" charset="0"/>
                <a:cs typeface="Arial" panose="020B0604020202020204" pitchFamily="34" charset="0"/>
              </a:rPr>
              <a:t>NaS</a:t>
            </a:r>
            <a:r>
              <a:rPr lang="en-AU" sz="1100" b="1" dirty="0" smtClean="0">
                <a:latin typeface="Arial" panose="020B0604020202020204" pitchFamily="34" charset="0"/>
                <a:cs typeface="Arial" panose="020B0604020202020204" pitchFamily="34" charset="0"/>
              </a:rPr>
              <a:t> Battery</a:t>
            </a:r>
            <a:endParaRPr lang="en-AU" sz="1100" b="1" dirty="0">
              <a:latin typeface="Arial" panose="020B0604020202020204" pitchFamily="34" charset="0"/>
              <a:cs typeface="Arial" panose="020B0604020202020204" pitchFamily="34" charset="0"/>
            </a:endParaRPr>
          </a:p>
        </p:txBody>
      </p:sp>
      <p:sp>
        <p:nvSpPr>
          <p:cNvPr id="28" name="Rectangle 27"/>
          <p:cNvSpPr/>
          <p:nvPr/>
        </p:nvSpPr>
        <p:spPr>
          <a:xfrm>
            <a:off x="1702134" y="1389012"/>
            <a:ext cx="1912937" cy="489601"/>
          </a:xfrm>
          <a:prstGeom prst="rect">
            <a:avLst/>
          </a:prstGeom>
          <a:solidFill>
            <a:srgbClr val="0401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smtClean="0">
                <a:latin typeface="Arial" panose="020B0604020202020204" pitchFamily="34" charset="0"/>
                <a:cs typeface="Arial" panose="020B0604020202020204" pitchFamily="34" charset="0"/>
              </a:rPr>
              <a:t>High Energy</a:t>
            </a:r>
          </a:p>
          <a:p>
            <a:pPr algn="ctr"/>
            <a:r>
              <a:rPr lang="en-AU" sz="1100" b="1" dirty="0" smtClean="0">
                <a:latin typeface="Arial" panose="020B0604020202020204" pitchFamily="34" charset="0"/>
                <a:cs typeface="Arial" panose="020B0604020202020204" pitchFamily="34" charset="0"/>
              </a:rPr>
              <a:t>Super Capacitors</a:t>
            </a:r>
            <a:endParaRPr lang="en-AU" sz="1100" b="1" dirty="0">
              <a:latin typeface="Arial" panose="020B0604020202020204" pitchFamily="34" charset="0"/>
              <a:cs typeface="Arial" panose="020B0604020202020204" pitchFamily="34" charset="0"/>
            </a:endParaRPr>
          </a:p>
        </p:txBody>
      </p:sp>
      <p:sp>
        <p:nvSpPr>
          <p:cNvPr id="32" name="Rectangle 31"/>
          <p:cNvSpPr/>
          <p:nvPr/>
        </p:nvSpPr>
        <p:spPr>
          <a:xfrm>
            <a:off x="963536" y="1891787"/>
            <a:ext cx="4813210" cy="354653"/>
          </a:xfrm>
          <a:prstGeom prst="rect">
            <a:avLst/>
          </a:pr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100" b="1" dirty="0" smtClean="0">
                <a:latin typeface="Arial" panose="020B0604020202020204" pitchFamily="34" charset="0"/>
                <a:cs typeface="Arial" panose="020B0604020202020204" pitchFamily="34" charset="0"/>
              </a:rPr>
              <a:t>Lead-Acid Batteries</a:t>
            </a:r>
            <a:endParaRPr lang="en-AU" sz="1100" b="1" dirty="0">
              <a:latin typeface="Arial" panose="020B0604020202020204" pitchFamily="34" charset="0"/>
              <a:cs typeface="Arial" panose="020B0604020202020204" pitchFamily="34" charset="0"/>
            </a:endParaRPr>
          </a:p>
        </p:txBody>
      </p:sp>
      <p:sp>
        <p:nvSpPr>
          <p:cNvPr id="33" name="Rectangle 32"/>
          <p:cNvSpPr/>
          <p:nvPr/>
        </p:nvSpPr>
        <p:spPr>
          <a:xfrm>
            <a:off x="963536" y="2276872"/>
            <a:ext cx="3960000" cy="297127"/>
          </a:xfrm>
          <a:prstGeom prst="rect">
            <a:avLst/>
          </a:prstGeom>
          <a:solidFill>
            <a:srgbClr val="D06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100" b="1" dirty="0" smtClean="0">
                <a:latin typeface="Arial" panose="020B0604020202020204" pitchFamily="34" charset="0"/>
                <a:cs typeface="Arial" panose="020B0604020202020204" pitchFamily="34" charset="0"/>
              </a:rPr>
              <a:t>Ni-Cd</a:t>
            </a:r>
            <a:endParaRPr lang="en-AU" sz="1100" b="1" dirty="0">
              <a:latin typeface="Arial" panose="020B0604020202020204" pitchFamily="34" charset="0"/>
              <a:cs typeface="Arial" panose="020B0604020202020204" pitchFamily="34" charset="0"/>
            </a:endParaRPr>
          </a:p>
        </p:txBody>
      </p:sp>
      <p:sp>
        <p:nvSpPr>
          <p:cNvPr id="34" name="Rectangle 33"/>
          <p:cNvSpPr/>
          <p:nvPr/>
        </p:nvSpPr>
        <p:spPr>
          <a:xfrm>
            <a:off x="963536" y="2609784"/>
            <a:ext cx="2723517" cy="333169"/>
          </a:xfrm>
          <a:prstGeom prst="rect">
            <a:avLst/>
          </a:prstGeom>
          <a:solidFill>
            <a:srgbClr val="58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100" b="1" dirty="0" smtClean="0">
                <a:latin typeface="Arial" panose="020B0604020202020204" pitchFamily="34" charset="0"/>
                <a:cs typeface="Arial" panose="020B0604020202020204" pitchFamily="34" charset="0"/>
              </a:rPr>
              <a:t>Li-Ion</a:t>
            </a:r>
            <a:endParaRPr lang="en-AU" sz="1100" b="1" dirty="0">
              <a:latin typeface="Arial" panose="020B0604020202020204" pitchFamily="34" charset="0"/>
              <a:cs typeface="Arial" panose="020B0604020202020204" pitchFamily="34" charset="0"/>
            </a:endParaRPr>
          </a:p>
        </p:txBody>
      </p:sp>
      <p:sp>
        <p:nvSpPr>
          <p:cNvPr id="35" name="Rectangle 34"/>
          <p:cNvSpPr/>
          <p:nvPr/>
        </p:nvSpPr>
        <p:spPr>
          <a:xfrm>
            <a:off x="963536" y="2978740"/>
            <a:ext cx="2230169" cy="345651"/>
          </a:xfrm>
          <a:prstGeom prst="rect">
            <a:avLst/>
          </a:prstGeom>
          <a:solidFill>
            <a:srgbClr val="932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100" b="1" dirty="0" smtClean="0">
                <a:latin typeface="Arial" panose="020B0604020202020204" pitchFamily="34" charset="0"/>
                <a:cs typeface="Arial" panose="020B0604020202020204" pitchFamily="34" charset="0"/>
              </a:rPr>
              <a:t>Other Adv. Batteries</a:t>
            </a:r>
            <a:endParaRPr lang="en-AU" sz="1100" b="1" dirty="0">
              <a:latin typeface="Arial" panose="020B0604020202020204" pitchFamily="34" charset="0"/>
              <a:cs typeface="Arial" panose="020B0604020202020204" pitchFamily="34" charset="0"/>
            </a:endParaRPr>
          </a:p>
        </p:txBody>
      </p:sp>
      <p:sp>
        <p:nvSpPr>
          <p:cNvPr id="31" name="Rectangle 30"/>
          <p:cNvSpPr/>
          <p:nvPr/>
        </p:nvSpPr>
        <p:spPr>
          <a:xfrm rot="16200000">
            <a:off x="460936" y="1828401"/>
            <a:ext cx="1741480" cy="379717"/>
          </a:xfrm>
          <a:prstGeom prst="rect">
            <a:avLst/>
          </a:prstGeom>
          <a:solidFill>
            <a:srgbClr val="00C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dirty="0" smtClean="0">
                <a:latin typeface="Arial" panose="020B0604020202020204" pitchFamily="34" charset="0"/>
                <a:cs typeface="Arial" panose="020B0604020202020204" pitchFamily="34" charset="0"/>
              </a:rPr>
              <a:t>Long Duration </a:t>
            </a:r>
            <a:br>
              <a:rPr lang="en-AU" sz="1100" b="1" dirty="0" smtClean="0">
                <a:latin typeface="Arial" panose="020B0604020202020204" pitchFamily="34" charset="0"/>
                <a:cs typeface="Arial" panose="020B0604020202020204" pitchFamily="34" charset="0"/>
              </a:rPr>
            </a:br>
            <a:r>
              <a:rPr lang="en-AU" sz="1100" b="1" dirty="0" smtClean="0">
                <a:latin typeface="Arial" panose="020B0604020202020204" pitchFamily="34" charset="0"/>
                <a:cs typeface="Arial" panose="020B0604020202020204" pitchFamily="34" charset="0"/>
              </a:rPr>
              <a:t>Fly Wheels</a:t>
            </a:r>
            <a:endParaRPr lang="en-AU" sz="1100" b="1" dirty="0">
              <a:latin typeface="Arial" panose="020B0604020202020204" pitchFamily="34" charset="0"/>
              <a:cs typeface="Arial" panose="020B0604020202020204" pitchFamily="34" charset="0"/>
            </a:endParaRPr>
          </a:p>
        </p:txBody>
      </p:sp>
      <p:sp>
        <p:nvSpPr>
          <p:cNvPr id="37" name="Rectangle 36"/>
          <p:cNvSpPr/>
          <p:nvPr/>
        </p:nvSpPr>
        <p:spPr>
          <a:xfrm>
            <a:off x="957535" y="594001"/>
            <a:ext cx="7294282" cy="46901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Box 37"/>
          <p:cNvSpPr txBox="1"/>
          <p:nvPr/>
        </p:nvSpPr>
        <p:spPr>
          <a:xfrm>
            <a:off x="937817" y="5336210"/>
            <a:ext cx="500458" cy="276999"/>
          </a:xfrm>
          <a:prstGeom prst="rect">
            <a:avLst/>
          </a:prstGeom>
          <a:noFill/>
        </p:spPr>
        <p:txBody>
          <a:bodyPr wrap="none" rtlCol="0">
            <a:spAutoFit/>
          </a:bodyPr>
          <a:lstStyle/>
          <a:p>
            <a:r>
              <a:rPr lang="en-AU" sz="1200" b="1" dirty="0" smtClean="0">
                <a:latin typeface="Arial" panose="020B0604020202020204" pitchFamily="34" charset="0"/>
                <a:cs typeface="Arial" panose="020B0604020202020204" pitchFamily="34" charset="0"/>
              </a:rPr>
              <a:t>1kW</a:t>
            </a:r>
            <a:endParaRPr lang="en-AU" sz="1200" b="1" dirty="0">
              <a:latin typeface="Arial" panose="020B0604020202020204" pitchFamily="34" charset="0"/>
              <a:cs typeface="Arial" panose="020B0604020202020204" pitchFamily="34" charset="0"/>
            </a:endParaRPr>
          </a:p>
        </p:txBody>
      </p:sp>
      <p:sp>
        <p:nvSpPr>
          <p:cNvPr id="39" name="TextBox 38"/>
          <p:cNvSpPr txBox="1"/>
          <p:nvPr/>
        </p:nvSpPr>
        <p:spPr>
          <a:xfrm>
            <a:off x="1583668" y="5336210"/>
            <a:ext cx="585417" cy="276999"/>
          </a:xfrm>
          <a:prstGeom prst="rect">
            <a:avLst/>
          </a:prstGeom>
          <a:noFill/>
        </p:spPr>
        <p:txBody>
          <a:bodyPr wrap="none" rtlCol="0">
            <a:spAutoFit/>
          </a:bodyPr>
          <a:lstStyle/>
          <a:p>
            <a:r>
              <a:rPr lang="en-AU" sz="1200" b="1" dirty="0" smtClean="0">
                <a:latin typeface="Arial" panose="020B0604020202020204" pitchFamily="34" charset="0"/>
                <a:cs typeface="Arial" panose="020B0604020202020204" pitchFamily="34" charset="0"/>
              </a:rPr>
              <a:t>10kW</a:t>
            </a:r>
            <a:endParaRPr lang="en-AU" sz="1200" b="1" dirty="0">
              <a:latin typeface="Arial" panose="020B0604020202020204" pitchFamily="34" charset="0"/>
              <a:cs typeface="Arial" panose="020B0604020202020204" pitchFamily="34" charset="0"/>
            </a:endParaRPr>
          </a:p>
        </p:txBody>
      </p:sp>
      <p:sp>
        <p:nvSpPr>
          <p:cNvPr id="40" name="TextBox 39"/>
          <p:cNvSpPr txBox="1"/>
          <p:nvPr/>
        </p:nvSpPr>
        <p:spPr>
          <a:xfrm>
            <a:off x="2497468" y="5336210"/>
            <a:ext cx="670376" cy="276999"/>
          </a:xfrm>
          <a:prstGeom prst="rect">
            <a:avLst/>
          </a:prstGeom>
          <a:noFill/>
        </p:spPr>
        <p:txBody>
          <a:bodyPr wrap="none" rtlCol="0">
            <a:spAutoFit/>
          </a:bodyPr>
          <a:lstStyle/>
          <a:p>
            <a:r>
              <a:rPr lang="en-AU" sz="1200" b="1" dirty="0" smtClean="0">
                <a:latin typeface="Arial" panose="020B0604020202020204" pitchFamily="34" charset="0"/>
                <a:cs typeface="Arial" panose="020B0604020202020204" pitchFamily="34" charset="0"/>
              </a:rPr>
              <a:t>100kW</a:t>
            </a:r>
            <a:endParaRPr lang="en-AU" sz="1200" b="1" dirty="0">
              <a:latin typeface="Arial" panose="020B0604020202020204" pitchFamily="34" charset="0"/>
              <a:cs typeface="Arial" panose="020B0604020202020204" pitchFamily="34" charset="0"/>
            </a:endParaRPr>
          </a:p>
        </p:txBody>
      </p:sp>
      <p:sp>
        <p:nvSpPr>
          <p:cNvPr id="41" name="TextBox 40"/>
          <p:cNvSpPr txBox="1"/>
          <p:nvPr/>
        </p:nvSpPr>
        <p:spPr>
          <a:xfrm>
            <a:off x="3494567" y="5336210"/>
            <a:ext cx="543739" cy="276999"/>
          </a:xfrm>
          <a:prstGeom prst="rect">
            <a:avLst/>
          </a:prstGeom>
          <a:noFill/>
        </p:spPr>
        <p:txBody>
          <a:bodyPr wrap="none" rtlCol="0">
            <a:spAutoFit/>
          </a:bodyPr>
          <a:lstStyle/>
          <a:p>
            <a:r>
              <a:rPr lang="en-AU" sz="1200" b="1" dirty="0" smtClean="0">
                <a:latin typeface="Arial" panose="020B0604020202020204" pitchFamily="34" charset="0"/>
                <a:cs typeface="Arial" panose="020B0604020202020204" pitchFamily="34" charset="0"/>
              </a:rPr>
              <a:t>1MW</a:t>
            </a:r>
            <a:endParaRPr lang="en-AU" sz="1200" b="1" dirty="0">
              <a:latin typeface="Arial" panose="020B0604020202020204" pitchFamily="34" charset="0"/>
              <a:cs typeface="Arial" panose="020B0604020202020204" pitchFamily="34" charset="0"/>
            </a:endParaRPr>
          </a:p>
        </p:txBody>
      </p:sp>
      <p:sp>
        <p:nvSpPr>
          <p:cNvPr id="42" name="TextBox 41"/>
          <p:cNvSpPr txBox="1"/>
          <p:nvPr/>
        </p:nvSpPr>
        <p:spPr>
          <a:xfrm>
            <a:off x="4869263" y="5336210"/>
            <a:ext cx="628698" cy="276999"/>
          </a:xfrm>
          <a:prstGeom prst="rect">
            <a:avLst/>
          </a:prstGeom>
          <a:noFill/>
        </p:spPr>
        <p:txBody>
          <a:bodyPr wrap="none" rtlCol="0">
            <a:spAutoFit/>
          </a:bodyPr>
          <a:lstStyle/>
          <a:p>
            <a:r>
              <a:rPr lang="en-AU" sz="1200" b="1" dirty="0" smtClean="0">
                <a:latin typeface="Arial" panose="020B0604020202020204" pitchFamily="34" charset="0"/>
                <a:cs typeface="Arial" panose="020B0604020202020204" pitchFamily="34" charset="0"/>
              </a:rPr>
              <a:t>10MW</a:t>
            </a:r>
            <a:endParaRPr lang="en-AU" sz="1200" b="1" dirty="0">
              <a:latin typeface="Arial" panose="020B0604020202020204" pitchFamily="34" charset="0"/>
              <a:cs typeface="Arial" panose="020B0604020202020204" pitchFamily="34" charset="0"/>
            </a:endParaRPr>
          </a:p>
        </p:txBody>
      </p:sp>
      <p:sp>
        <p:nvSpPr>
          <p:cNvPr id="43" name="TextBox 42"/>
          <p:cNvSpPr txBox="1"/>
          <p:nvPr/>
        </p:nvSpPr>
        <p:spPr>
          <a:xfrm>
            <a:off x="6008160" y="5336210"/>
            <a:ext cx="713657" cy="276999"/>
          </a:xfrm>
          <a:prstGeom prst="rect">
            <a:avLst/>
          </a:prstGeom>
          <a:noFill/>
        </p:spPr>
        <p:txBody>
          <a:bodyPr wrap="none" rtlCol="0">
            <a:spAutoFit/>
          </a:bodyPr>
          <a:lstStyle/>
          <a:p>
            <a:r>
              <a:rPr lang="en-AU" sz="1200" b="1" dirty="0" smtClean="0">
                <a:latin typeface="Arial" panose="020B0604020202020204" pitchFamily="34" charset="0"/>
                <a:cs typeface="Arial" panose="020B0604020202020204" pitchFamily="34" charset="0"/>
              </a:rPr>
              <a:t>100MW</a:t>
            </a:r>
            <a:endParaRPr lang="en-AU" sz="1200" b="1" dirty="0">
              <a:latin typeface="Arial" panose="020B0604020202020204" pitchFamily="34" charset="0"/>
              <a:cs typeface="Arial" panose="020B0604020202020204" pitchFamily="34" charset="0"/>
            </a:endParaRPr>
          </a:p>
        </p:txBody>
      </p:sp>
      <p:sp>
        <p:nvSpPr>
          <p:cNvPr id="44" name="TextBox 43"/>
          <p:cNvSpPr txBox="1"/>
          <p:nvPr/>
        </p:nvSpPr>
        <p:spPr>
          <a:xfrm>
            <a:off x="7716093" y="5336210"/>
            <a:ext cx="535724" cy="276999"/>
          </a:xfrm>
          <a:prstGeom prst="rect">
            <a:avLst/>
          </a:prstGeom>
          <a:noFill/>
        </p:spPr>
        <p:txBody>
          <a:bodyPr wrap="none" rtlCol="0">
            <a:spAutoFit/>
          </a:bodyPr>
          <a:lstStyle/>
          <a:p>
            <a:r>
              <a:rPr lang="en-AU" sz="1200" b="1" dirty="0" smtClean="0">
                <a:latin typeface="Arial" panose="020B0604020202020204" pitchFamily="34" charset="0"/>
                <a:cs typeface="Arial" panose="020B0604020202020204" pitchFamily="34" charset="0"/>
              </a:rPr>
              <a:t>1GW</a:t>
            </a:r>
            <a:endParaRPr lang="en-AU" sz="1200" b="1" dirty="0">
              <a:latin typeface="Arial" panose="020B0604020202020204" pitchFamily="34" charset="0"/>
              <a:cs typeface="Arial" panose="020B0604020202020204" pitchFamily="34" charset="0"/>
            </a:endParaRPr>
          </a:p>
        </p:txBody>
      </p:sp>
      <p:sp>
        <p:nvSpPr>
          <p:cNvPr id="45" name="TextBox 44"/>
          <p:cNvSpPr txBox="1"/>
          <p:nvPr/>
        </p:nvSpPr>
        <p:spPr>
          <a:xfrm>
            <a:off x="3833435" y="5724000"/>
            <a:ext cx="2215671" cy="307777"/>
          </a:xfrm>
          <a:prstGeom prst="rect">
            <a:avLst/>
          </a:prstGeom>
          <a:noFill/>
        </p:spPr>
        <p:txBody>
          <a:bodyPr wrap="none" rtlCol="0">
            <a:spAutoFit/>
          </a:bodyPr>
          <a:lstStyle/>
          <a:p>
            <a:r>
              <a:rPr lang="en-AU" sz="1400" b="1" dirty="0" smtClean="0">
                <a:latin typeface="Arial" panose="020B0604020202020204" pitchFamily="34" charset="0"/>
                <a:cs typeface="Arial" panose="020B0604020202020204" pitchFamily="34" charset="0"/>
              </a:rPr>
              <a:t>Systems Power Ratings</a:t>
            </a:r>
            <a:endParaRPr lang="en-AU" sz="1400" b="1" dirty="0">
              <a:latin typeface="Arial" panose="020B0604020202020204" pitchFamily="34" charset="0"/>
              <a:cs typeface="Arial" panose="020B0604020202020204" pitchFamily="34" charset="0"/>
            </a:endParaRPr>
          </a:p>
        </p:txBody>
      </p:sp>
      <p:sp>
        <p:nvSpPr>
          <p:cNvPr id="46" name="TextBox 45"/>
          <p:cNvSpPr txBox="1"/>
          <p:nvPr/>
        </p:nvSpPr>
        <p:spPr>
          <a:xfrm rot="16200000">
            <a:off x="284845" y="4887734"/>
            <a:ext cx="825867" cy="276999"/>
          </a:xfrm>
          <a:prstGeom prst="rect">
            <a:avLst/>
          </a:prstGeom>
          <a:noFill/>
        </p:spPr>
        <p:txBody>
          <a:bodyPr wrap="none" rtlCol="0">
            <a:spAutoFit/>
          </a:bodyPr>
          <a:lstStyle/>
          <a:p>
            <a:r>
              <a:rPr lang="en-AU" sz="1200" b="1" dirty="0" smtClean="0">
                <a:latin typeface="Arial" panose="020B0604020202020204" pitchFamily="34" charset="0"/>
                <a:cs typeface="Arial" panose="020B0604020202020204" pitchFamily="34" charset="0"/>
              </a:rPr>
              <a:t>Seconds</a:t>
            </a:r>
            <a:endParaRPr lang="en-AU" sz="1200" b="1" dirty="0">
              <a:latin typeface="Arial" panose="020B0604020202020204" pitchFamily="34" charset="0"/>
              <a:cs typeface="Arial" panose="020B0604020202020204" pitchFamily="34" charset="0"/>
            </a:endParaRPr>
          </a:p>
        </p:txBody>
      </p:sp>
      <p:sp>
        <p:nvSpPr>
          <p:cNvPr id="47" name="TextBox 46"/>
          <p:cNvSpPr txBox="1"/>
          <p:nvPr/>
        </p:nvSpPr>
        <p:spPr>
          <a:xfrm rot="16200000">
            <a:off x="299209" y="3942222"/>
            <a:ext cx="766557" cy="276999"/>
          </a:xfrm>
          <a:prstGeom prst="rect">
            <a:avLst/>
          </a:prstGeom>
          <a:noFill/>
        </p:spPr>
        <p:txBody>
          <a:bodyPr wrap="none" rtlCol="0">
            <a:spAutoFit/>
          </a:bodyPr>
          <a:lstStyle/>
          <a:p>
            <a:r>
              <a:rPr lang="en-AU" sz="1200" b="1" dirty="0" smtClean="0">
                <a:latin typeface="Arial" panose="020B0604020202020204" pitchFamily="34" charset="0"/>
                <a:cs typeface="Arial" panose="020B0604020202020204" pitchFamily="34" charset="0"/>
              </a:rPr>
              <a:t>Minutes</a:t>
            </a:r>
            <a:endParaRPr lang="en-AU" sz="1200" b="1" dirty="0">
              <a:latin typeface="Arial" panose="020B0604020202020204" pitchFamily="34" charset="0"/>
              <a:cs typeface="Arial" panose="020B0604020202020204" pitchFamily="34" charset="0"/>
            </a:endParaRPr>
          </a:p>
        </p:txBody>
      </p:sp>
      <p:sp>
        <p:nvSpPr>
          <p:cNvPr id="48" name="TextBox 47"/>
          <p:cNvSpPr txBox="1"/>
          <p:nvPr/>
        </p:nvSpPr>
        <p:spPr>
          <a:xfrm rot="16200000">
            <a:off x="363703" y="774926"/>
            <a:ext cx="628698" cy="276999"/>
          </a:xfrm>
          <a:prstGeom prst="rect">
            <a:avLst/>
          </a:prstGeom>
          <a:noFill/>
        </p:spPr>
        <p:txBody>
          <a:bodyPr wrap="none" rtlCol="0">
            <a:spAutoFit/>
          </a:bodyPr>
          <a:lstStyle/>
          <a:p>
            <a:r>
              <a:rPr lang="en-AU" sz="1200" b="1" dirty="0" smtClean="0">
                <a:latin typeface="Arial" panose="020B0604020202020204" pitchFamily="34" charset="0"/>
                <a:cs typeface="Arial" panose="020B0604020202020204" pitchFamily="34" charset="0"/>
              </a:rPr>
              <a:t>Hours</a:t>
            </a:r>
            <a:endParaRPr lang="en-AU" sz="1200" b="1" dirty="0">
              <a:latin typeface="Arial" panose="020B0604020202020204" pitchFamily="34" charset="0"/>
              <a:cs typeface="Arial" panose="020B0604020202020204" pitchFamily="34" charset="0"/>
            </a:endParaRPr>
          </a:p>
        </p:txBody>
      </p:sp>
      <p:sp>
        <p:nvSpPr>
          <p:cNvPr id="50" name="TextBox 49"/>
          <p:cNvSpPr txBox="1"/>
          <p:nvPr/>
        </p:nvSpPr>
        <p:spPr>
          <a:xfrm rot="16200000">
            <a:off x="-1167812" y="2734470"/>
            <a:ext cx="2858411" cy="307777"/>
          </a:xfrm>
          <a:prstGeom prst="rect">
            <a:avLst/>
          </a:prstGeom>
          <a:noFill/>
        </p:spPr>
        <p:txBody>
          <a:bodyPr wrap="none" rtlCol="0">
            <a:spAutoFit/>
          </a:bodyPr>
          <a:lstStyle/>
          <a:p>
            <a:r>
              <a:rPr lang="en-AU" sz="1400" b="1" dirty="0" smtClean="0">
                <a:latin typeface="Arial" panose="020B0604020202020204" pitchFamily="34" charset="0"/>
                <a:cs typeface="Arial" panose="020B0604020202020204" pitchFamily="34" charset="0"/>
              </a:rPr>
              <a:t>Discharge Time at Rated Power</a:t>
            </a:r>
            <a:endParaRPr lang="en-AU"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532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Oval 111"/>
          <p:cNvSpPr/>
          <p:nvPr/>
        </p:nvSpPr>
        <p:spPr>
          <a:xfrm rot="16516380">
            <a:off x="2500007" y="3036849"/>
            <a:ext cx="524758" cy="181887"/>
          </a:xfrm>
          <a:prstGeom prst="ellipse">
            <a:avLst/>
          </a:prstGeom>
          <a:solidFill>
            <a:srgbClr val="E74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p:nvSpPr>
        <p:spPr>
          <a:xfrm>
            <a:off x="6192180" y="4966542"/>
            <a:ext cx="2366364" cy="855309"/>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lang="en-AU" sz="1000" b="1" dirty="0">
                <a:solidFill>
                  <a:schemeClr val="tx1"/>
                </a:solidFill>
                <a:latin typeface="Arial" panose="020B0604020202020204" pitchFamily="34" charset="0"/>
                <a:cs typeface="Arial" panose="020B0604020202020204" pitchFamily="34" charset="0"/>
              </a:rPr>
              <a:t>Figure </a:t>
            </a:r>
            <a:r>
              <a:rPr lang="en-AU" sz="1000" b="1" dirty="0" smtClean="0">
                <a:solidFill>
                  <a:schemeClr val="tx1"/>
                </a:solidFill>
                <a:latin typeface="Arial" panose="020B0604020202020204" pitchFamily="34" charset="0"/>
                <a:cs typeface="Arial" panose="020B0604020202020204" pitchFamily="34" charset="0"/>
              </a:rPr>
              <a:t>20  -  Fields of application of the different storage techniques according to energy stored and power output[22]</a:t>
            </a:r>
            <a:endParaRPr lang="en-AU" sz="1000" b="1" dirty="0">
              <a:solidFill>
                <a:schemeClr val="tx1"/>
              </a:solidFill>
              <a:latin typeface="Arial" panose="020B0604020202020204" pitchFamily="34" charset="0"/>
              <a:cs typeface="Arial" panose="020B0604020202020204" pitchFamily="34" charset="0"/>
            </a:endParaRPr>
          </a:p>
        </p:txBody>
      </p:sp>
      <p:sp>
        <p:nvSpPr>
          <p:cNvPr id="38" name="TextBox 37"/>
          <p:cNvSpPr txBox="1"/>
          <p:nvPr/>
        </p:nvSpPr>
        <p:spPr>
          <a:xfrm>
            <a:off x="1802728" y="6361133"/>
            <a:ext cx="526106" cy="246221"/>
          </a:xfrm>
          <a:prstGeom prst="rect">
            <a:avLst/>
          </a:prstGeom>
          <a:noFill/>
        </p:spPr>
        <p:txBody>
          <a:bodyPr wrap="none" rtlCol="0">
            <a:spAutoFit/>
          </a:bodyPr>
          <a:lstStyle/>
          <a:p>
            <a:r>
              <a:rPr lang="en-AU" sz="1000" b="1" dirty="0" smtClean="0">
                <a:latin typeface="Arial" panose="020B0604020202020204" pitchFamily="34" charset="0"/>
                <a:cs typeface="Arial" panose="020B0604020202020204" pitchFamily="34" charset="0"/>
              </a:rPr>
              <a:t>1kWh</a:t>
            </a:r>
            <a:endParaRPr lang="en-AU" sz="1000" b="1" dirty="0">
              <a:latin typeface="Arial" panose="020B0604020202020204" pitchFamily="34" charset="0"/>
              <a:cs typeface="Arial" panose="020B0604020202020204" pitchFamily="34" charset="0"/>
            </a:endParaRPr>
          </a:p>
        </p:txBody>
      </p:sp>
      <p:sp>
        <p:nvSpPr>
          <p:cNvPr id="39" name="TextBox 38"/>
          <p:cNvSpPr txBox="1"/>
          <p:nvPr/>
        </p:nvSpPr>
        <p:spPr>
          <a:xfrm>
            <a:off x="2462490" y="6361133"/>
            <a:ext cx="596638" cy="246221"/>
          </a:xfrm>
          <a:prstGeom prst="rect">
            <a:avLst/>
          </a:prstGeom>
          <a:noFill/>
        </p:spPr>
        <p:txBody>
          <a:bodyPr wrap="none" rtlCol="0">
            <a:spAutoFit/>
          </a:bodyPr>
          <a:lstStyle/>
          <a:p>
            <a:r>
              <a:rPr lang="en-AU" sz="1000" b="1" dirty="0" smtClean="0">
                <a:latin typeface="Arial" panose="020B0604020202020204" pitchFamily="34" charset="0"/>
                <a:cs typeface="Arial" panose="020B0604020202020204" pitchFamily="34" charset="0"/>
              </a:rPr>
              <a:t>10kWh</a:t>
            </a:r>
            <a:endParaRPr lang="en-AU" sz="1000" b="1" dirty="0">
              <a:latin typeface="Arial" panose="020B0604020202020204" pitchFamily="34" charset="0"/>
              <a:cs typeface="Arial" panose="020B0604020202020204" pitchFamily="34" charset="0"/>
            </a:endParaRPr>
          </a:p>
        </p:txBody>
      </p:sp>
      <p:sp>
        <p:nvSpPr>
          <p:cNvPr id="40" name="TextBox 39"/>
          <p:cNvSpPr txBox="1"/>
          <p:nvPr/>
        </p:nvSpPr>
        <p:spPr>
          <a:xfrm>
            <a:off x="3214381" y="6361133"/>
            <a:ext cx="588623" cy="246221"/>
          </a:xfrm>
          <a:prstGeom prst="rect">
            <a:avLst/>
          </a:prstGeom>
          <a:noFill/>
        </p:spPr>
        <p:txBody>
          <a:bodyPr wrap="none" rtlCol="0">
            <a:spAutoFit/>
          </a:bodyPr>
          <a:lstStyle/>
          <a:p>
            <a:r>
              <a:rPr lang="en-AU" sz="1000" b="1" dirty="0" smtClean="0">
                <a:latin typeface="Arial" panose="020B0604020202020204" pitchFamily="34" charset="0"/>
                <a:cs typeface="Arial" panose="020B0604020202020204" pitchFamily="34" charset="0"/>
              </a:rPr>
              <a:t>10</a:t>
            </a:r>
            <a:r>
              <a:rPr lang="en-AU" sz="1000" b="1" baseline="30000" dirty="0" smtClean="0">
                <a:latin typeface="Arial" panose="020B0604020202020204" pitchFamily="34" charset="0"/>
                <a:cs typeface="Arial" panose="020B0604020202020204" pitchFamily="34" charset="0"/>
              </a:rPr>
              <a:t>2</a:t>
            </a:r>
            <a:r>
              <a:rPr lang="en-AU" sz="1000" b="1" dirty="0" smtClean="0">
                <a:latin typeface="Arial" panose="020B0604020202020204" pitchFamily="34" charset="0"/>
                <a:cs typeface="Arial" panose="020B0604020202020204" pitchFamily="34" charset="0"/>
              </a:rPr>
              <a:t>kW</a:t>
            </a:r>
            <a:endParaRPr lang="en-AU" sz="1000" b="1" dirty="0">
              <a:latin typeface="Arial" panose="020B0604020202020204" pitchFamily="34" charset="0"/>
              <a:cs typeface="Arial" panose="020B0604020202020204" pitchFamily="34" charset="0"/>
            </a:endParaRPr>
          </a:p>
        </p:txBody>
      </p:sp>
      <p:sp>
        <p:nvSpPr>
          <p:cNvPr id="41" name="TextBox 40"/>
          <p:cNvSpPr txBox="1"/>
          <p:nvPr/>
        </p:nvSpPr>
        <p:spPr>
          <a:xfrm>
            <a:off x="3954569" y="6361133"/>
            <a:ext cx="562975" cy="246221"/>
          </a:xfrm>
          <a:prstGeom prst="rect">
            <a:avLst/>
          </a:prstGeom>
          <a:noFill/>
        </p:spPr>
        <p:txBody>
          <a:bodyPr wrap="none" rtlCol="0">
            <a:spAutoFit/>
          </a:bodyPr>
          <a:lstStyle/>
          <a:p>
            <a:r>
              <a:rPr lang="en-AU" sz="1000" b="1" dirty="0" smtClean="0">
                <a:latin typeface="Arial" panose="020B0604020202020204" pitchFamily="34" charset="0"/>
                <a:cs typeface="Arial" panose="020B0604020202020204" pitchFamily="34" charset="0"/>
              </a:rPr>
              <a:t>1MWh</a:t>
            </a:r>
            <a:endParaRPr lang="en-AU" sz="1000" b="1" dirty="0">
              <a:latin typeface="Arial" panose="020B0604020202020204" pitchFamily="34" charset="0"/>
              <a:cs typeface="Arial" panose="020B0604020202020204" pitchFamily="34" charset="0"/>
            </a:endParaRPr>
          </a:p>
        </p:txBody>
      </p:sp>
      <p:sp>
        <p:nvSpPr>
          <p:cNvPr id="42" name="TextBox 41"/>
          <p:cNvSpPr txBox="1"/>
          <p:nvPr/>
        </p:nvSpPr>
        <p:spPr>
          <a:xfrm>
            <a:off x="4607544" y="6361133"/>
            <a:ext cx="633507" cy="246221"/>
          </a:xfrm>
          <a:prstGeom prst="rect">
            <a:avLst/>
          </a:prstGeom>
          <a:noFill/>
        </p:spPr>
        <p:txBody>
          <a:bodyPr wrap="none" rtlCol="0">
            <a:spAutoFit/>
          </a:bodyPr>
          <a:lstStyle/>
          <a:p>
            <a:r>
              <a:rPr lang="en-AU" sz="1000" b="1" dirty="0" smtClean="0">
                <a:latin typeface="Arial" panose="020B0604020202020204" pitchFamily="34" charset="0"/>
                <a:cs typeface="Arial" panose="020B0604020202020204" pitchFamily="34" charset="0"/>
              </a:rPr>
              <a:t>10MWh</a:t>
            </a:r>
            <a:endParaRPr lang="en-AU" sz="1000" b="1" dirty="0">
              <a:latin typeface="Arial" panose="020B0604020202020204" pitchFamily="34" charset="0"/>
              <a:cs typeface="Arial" panose="020B0604020202020204" pitchFamily="34" charset="0"/>
            </a:endParaRPr>
          </a:p>
        </p:txBody>
      </p:sp>
      <p:sp>
        <p:nvSpPr>
          <p:cNvPr id="43" name="TextBox 42"/>
          <p:cNvSpPr txBox="1"/>
          <p:nvPr/>
        </p:nvSpPr>
        <p:spPr>
          <a:xfrm>
            <a:off x="677848" y="1951073"/>
            <a:ext cx="681597" cy="246221"/>
          </a:xfrm>
          <a:prstGeom prst="rect">
            <a:avLst/>
          </a:prstGeom>
          <a:noFill/>
        </p:spPr>
        <p:txBody>
          <a:bodyPr wrap="none" rtlCol="0">
            <a:spAutoFit/>
          </a:bodyPr>
          <a:lstStyle/>
          <a:p>
            <a:pPr algn="r"/>
            <a:r>
              <a:rPr lang="en-AU" sz="1000" b="1" dirty="0" smtClean="0">
                <a:latin typeface="Arial" panose="020B0604020202020204" pitchFamily="34" charset="0"/>
                <a:cs typeface="Arial" panose="020B0604020202020204" pitchFamily="34" charset="0"/>
              </a:rPr>
              <a:t>10</a:t>
            </a:r>
            <a:r>
              <a:rPr lang="en-AU" sz="1000" b="1" baseline="30000" dirty="0" smtClean="0">
                <a:latin typeface="Arial" panose="020B0604020202020204" pitchFamily="34" charset="0"/>
                <a:cs typeface="Arial" panose="020B0604020202020204" pitchFamily="34" charset="0"/>
              </a:rPr>
              <a:t>2</a:t>
            </a:r>
            <a:r>
              <a:rPr lang="en-AU" sz="1000" b="1" dirty="0" smtClean="0">
                <a:latin typeface="Arial" panose="020B0604020202020204" pitchFamily="34" charset="0"/>
                <a:cs typeface="Arial" panose="020B0604020202020204" pitchFamily="34" charset="0"/>
              </a:rPr>
              <a:t>MWh</a:t>
            </a:r>
            <a:endParaRPr lang="en-AU" sz="1000" b="1" dirty="0">
              <a:latin typeface="Arial" panose="020B0604020202020204" pitchFamily="34" charset="0"/>
              <a:cs typeface="Arial" panose="020B0604020202020204" pitchFamily="34" charset="0"/>
            </a:endParaRPr>
          </a:p>
        </p:txBody>
      </p:sp>
      <p:sp>
        <p:nvSpPr>
          <p:cNvPr id="45" name="TextBox 44"/>
          <p:cNvSpPr txBox="1"/>
          <p:nvPr/>
        </p:nvSpPr>
        <p:spPr>
          <a:xfrm>
            <a:off x="4183979" y="6561348"/>
            <a:ext cx="1300356" cy="307777"/>
          </a:xfrm>
          <a:prstGeom prst="rect">
            <a:avLst/>
          </a:prstGeom>
          <a:noFill/>
        </p:spPr>
        <p:txBody>
          <a:bodyPr wrap="none" rtlCol="0">
            <a:spAutoFit/>
          </a:bodyPr>
          <a:lstStyle/>
          <a:p>
            <a:r>
              <a:rPr lang="en-AU" sz="1400" b="1" dirty="0" smtClean="0">
                <a:latin typeface="Arial" panose="020B0604020202020204" pitchFamily="34" charset="0"/>
                <a:cs typeface="Arial" panose="020B0604020202020204" pitchFamily="34" charset="0"/>
              </a:rPr>
              <a:t>Energy Store</a:t>
            </a:r>
            <a:endParaRPr lang="en-AU" sz="1400" b="1" dirty="0">
              <a:latin typeface="Arial" panose="020B0604020202020204" pitchFamily="34" charset="0"/>
              <a:cs typeface="Arial" panose="020B0604020202020204" pitchFamily="34" charset="0"/>
            </a:endParaRPr>
          </a:p>
        </p:txBody>
      </p:sp>
      <p:sp>
        <p:nvSpPr>
          <p:cNvPr id="50" name="TextBox 49"/>
          <p:cNvSpPr txBox="1"/>
          <p:nvPr/>
        </p:nvSpPr>
        <p:spPr>
          <a:xfrm rot="16200000">
            <a:off x="-201615" y="2897764"/>
            <a:ext cx="1358064" cy="307777"/>
          </a:xfrm>
          <a:prstGeom prst="rect">
            <a:avLst/>
          </a:prstGeom>
          <a:noFill/>
        </p:spPr>
        <p:txBody>
          <a:bodyPr wrap="none" rtlCol="0">
            <a:spAutoFit/>
          </a:bodyPr>
          <a:lstStyle/>
          <a:p>
            <a:r>
              <a:rPr lang="en-AU" sz="1400" b="1" dirty="0" smtClean="0">
                <a:latin typeface="Arial" panose="020B0604020202020204" pitchFamily="34" charset="0"/>
                <a:cs typeface="Arial" panose="020B0604020202020204" pitchFamily="34" charset="0"/>
              </a:rPr>
              <a:t>Power Output</a:t>
            </a:r>
            <a:endParaRPr lang="en-AU" sz="1400" b="1" dirty="0">
              <a:latin typeface="Arial" panose="020B0604020202020204" pitchFamily="34" charset="0"/>
              <a:cs typeface="Arial" panose="020B0604020202020204" pitchFamily="34" charset="0"/>
            </a:endParaRPr>
          </a:p>
        </p:txBody>
      </p:sp>
      <p:cxnSp>
        <p:nvCxnSpPr>
          <p:cNvPr id="14" name="Straight Arrow Connector 13"/>
          <p:cNvCxnSpPr/>
          <p:nvPr/>
        </p:nvCxnSpPr>
        <p:spPr>
          <a:xfrm>
            <a:off x="1322544" y="6292354"/>
            <a:ext cx="7236000" cy="0"/>
          </a:xfrm>
          <a:prstGeom prst="straightConnector1">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1322144" y="702698"/>
            <a:ext cx="400" cy="5596276"/>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085947" y="6361133"/>
            <a:ext cx="681597" cy="246221"/>
          </a:xfrm>
          <a:prstGeom prst="rect">
            <a:avLst/>
          </a:prstGeom>
          <a:noFill/>
        </p:spPr>
        <p:txBody>
          <a:bodyPr wrap="none" rtlCol="0">
            <a:spAutoFit/>
          </a:bodyPr>
          <a:lstStyle/>
          <a:p>
            <a:r>
              <a:rPr lang="en-AU" sz="1000" b="1" dirty="0" smtClean="0">
                <a:latin typeface="Arial" panose="020B0604020202020204" pitchFamily="34" charset="0"/>
                <a:cs typeface="Arial" panose="020B0604020202020204" pitchFamily="34" charset="0"/>
              </a:rPr>
              <a:t>10</a:t>
            </a:r>
            <a:r>
              <a:rPr lang="en-AU" sz="1000" b="1" baseline="30000" dirty="0" smtClean="0">
                <a:latin typeface="Arial" panose="020B0604020202020204" pitchFamily="34" charset="0"/>
                <a:cs typeface="Arial" panose="020B0604020202020204" pitchFamily="34" charset="0"/>
              </a:rPr>
              <a:t>3</a:t>
            </a:r>
            <a:r>
              <a:rPr lang="en-AU" sz="1000" b="1" dirty="0" smtClean="0">
                <a:latin typeface="Arial" panose="020B0604020202020204" pitchFamily="34" charset="0"/>
                <a:cs typeface="Arial" panose="020B0604020202020204" pitchFamily="34" charset="0"/>
              </a:rPr>
              <a:t>MWh</a:t>
            </a:r>
            <a:endParaRPr lang="en-AU" sz="1000" b="1" dirty="0">
              <a:latin typeface="Arial" panose="020B0604020202020204" pitchFamily="34" charset="0"/>
              <a:cs typeface="Arial" panose="020B0604020202020204" pitchFamily="34" charset="0"/>
            </a:endParaRPr>
          </a:p>
        </p:txBody>
      </p:sp>
      <p:sp>
        <p:nvSpPr>
          <p:cNvPr id="52" name="TextBox 51"/>
          <p:cNvSpPr txBox="1"/>
          <p:nvPr/>
        </p:nvSpPr>
        <p:spPr>
          <a:xfrm>
            <a:off x="6805947" y="6361133"/>
            <a:ext cx="681597" cy="246221"/>
          </a:xfrm>
          <a:prstGeom prst="rect">
            <a:avLst/>
          </a:prstGeom>
          <a:noFill/>
        </p:spPr>
        <p:txBody>
          <a:bodyPr wrap="none" rtlCol="0">
            <a:spAutoFit/>
          </a:bodyPr>
          <a:lstStyle/>
          <a:p>
            <a:r>
              <a:rPr lang="en-AU" sz="1000" b="1" dirty="0" smtClean="0">
                <a:latin typeface="Arial" panose="020B0604020202020204" pitchFamily="34" charset="0"/>
                <a:cs typeface="Arial" panose="020B0604020202020204" pitchFamily="34" charset="0"/>
              </a:rPr>
              <a:t>10</a:t>
            </a:r>
            <a:r>
              <a:rPr lang="en-AU" sz="1000" b="1" baseline="30000" dirty="0" smtClean="0">
                <a:latin typeface="Arial" panose="020B0604020202020204" pitchFamily="34" charset="0"/>
                <a:cs typeface="Arial" panose="020B0604020202020204" pitchFamily="34" charset="0"/>
              </a:rPr>
              <a:t>4</a:t>
            </a:r>
            <a:r>
              <a:rPr lang="en-AU" sz="1000" b="1" dirty="0" smtClean="0">
                <a:latin typeface="Arial" panose="020B0604020202020204" pitchFamily="34" charset="0"/>
                <a:cs typeface="Arial" panose="020B0604020202020204" pitchFamily="34" charset="0"/>
              </a:rPr>
              <a:t>MWh</a:t>
            </a:r>
            <a:endParaRPr lang="en-AU" sz="1000" b="1" dirty="0">
              <a:latin typeface="Arial" panose="020B0604020202020204" pitchFamily="34" charset="0"/>
              <a:cs typeface="Arial" panose="020B0604020202020204" pitchFamily="34" charset="0"/>
            </a:endParaRPr>
          </a:p>
        </p:txBody>
      </p:sp>
      <p:sp>
        <p:nvSpPr>
          <p:cNvPr id="53" name="TextBox 52"/>
          <p:cNvSpPr txBox="1"/>
          <p:nvPr/>
        </p:nvSpPr>
        <p:spPr>
          <a:xfrm>
            <a:off x="7532544" y="6361133"/>
            <a:ext cx="681597" cy="246221"/>
          </a:xfrm>
          <a:prstGeom prst="rect">
            <a:avLst/>
          </a:prstGeom>
          <a:noFill/>
        </p:spPr>
        <p:txBody>
          <a:bodyPr wrap="none" rtlCol="0">
            <a:spAutoFit/>
          </a:bodyPr>
          <a:lstStyle/>
          <a:p>
            <a:r>
              <a:rPr lang="en-AU" sz="1000" b="1" dirty="0" smtClean="0">
                <a:latin typeface="Arial" panose="020B0604020202020204" pitchFamily="34" charset="0"/>
                <a:cs typeface="Arial" panose="020B0604020202020204" pitchFamily="34" charset="0"/>
              </a:rPr>
              <a:t>10</a:t>
            </a:r>
            <a:r>
              <a:rPr lang="en-AU" sz="1000" b="1" baseline="30000" dirty="0" smtClean="0">
                <a:latin typeface="Arial" panose="020B0604020202020204" pitchFamily="34" charset="0"/>
                <a:cs typeface="Arial" panose="020B0604020202020204" pitchFamily="34" charset="0"/>
              </a:rPr>
              <a:t>5</a:t>
            </a:r>
            <a:r>
              <a:rPr lang="en-AU" sz="1000" b="1" dirty="0" smtClean="0">
                <a:latin typeface="Arial" panose="020B0604020202020204" pitchFamily="34" charset="0"/>
                <a:cs typeface="Arial" panose="020B0604020202020204" pitchFamily="34" charset="0"/>
              </a:rPr>
              <a:t>MWh</a:t>
            </a:r>
            <a:endParaRPr lang="en-AU" sz="1000" b="1" dirty="0">
              <a:latin typeface="Arial" panose="020B0604020202020204" pitchFamily="34" charset="0"/>
              <a:cs typeface="Arial" panose="020B0604020202020204" pitchFamily="34" charset="0"/>
            </a:endParaRPr>
          </a:p>
        </p:txBody>
      </p:sp>
      <p:sp>
        <p:nvSpPr>
          <p:cNvPr id="54" name="TextBox 53"/>
          <p:cNvSpPr txBox="1"/>
          <p:nvPr/>
        </p:nvSpPr>
        <p:spPr>
          <a:xfrm>
            <a:off x="833339" y="5569045"/>
            <a:ext cx="526106" cy="246221"/>
          </a:xfrm>
          <a:prstGeom prst="rect">
            <a:avLst/>
          </a:prstGeom>
          <a:noFill/>
        </p:spPr>
        <p:txBody>
          <a:bodyPr wrap="none" rtlCol="0">
            <a:spAutoFit/>
          </a:bodyPr>
          <a:lstStyle/>
          <a:p>
            <a:pPr algn="r"/>
            <a:r>
              <a:rPr lang="en-AU" sz="1000" b="1" dirty="0" smtClean="0">
                <a:latin typeface="Arial" panose="020B0604020202020204" pitchFamily="34" charset="0"/>
                <a:cs typeface="Arial" panose="020B0604020202020204" pitchFamily="34" charset="0"/>
              </a:rPr>
              <a:t>1kWh</a:t>
            </a:r>
            <a:endParaRPr lang="en-AU" sz="1000" b="1" dirty="0">
              <a:latin typeface="Arial" panose="020B0604020202020204" pitchFamily="34" charset="0"/>
              <a:cs typeface="Arial" panose="020B0604020202020204" pitchFamily="34" charset="0"/>
            </a:endParaRPr>
          </a:p>
        </p:txBody>
      </p:sp>
      <p:sp>
        <p:nvSpPr>
          <p:cNvPr id="56" name="TextBox 55"/>
          <p:cNvSpPr txBox="1"/>
          <p:nvPr/>
        </p:nvSpPr>
        <p:spPr>
          <a:xfrm>
            <a:off x="762807" y="4848965"/>
            <a:ext cx="596638" cy="246221"/>
          </a:xfrm>
          <a:prstGeom prst="rect">
            <a:avLst/>
          </a:prstGeom>
          <a:noFill/>
        </p:spPr>
        <p:txBody>
          <a:bodyPr wrap="none" rtlCol="0">
            <a:spAutoFit/>
          </a:bodyPr>
          <a:lstStyle/>
          <a:p>
            <a:pPr algn="r"/>
            <a:r>
              <a:rPr lang="en-AU" sz="1000" b="1" dirty="0" smtClean="0">
                <a:latin typeface="Arial" panose="020B0604020202020204" pitchFamily="34" charset="0"/>
                <a:cs typeface="Arial" panose="020B0604020202020204" pitchFamily="34" charset="0"/>
              </a:rPr>
              <a:t>10kWh</a:t>
            </a:r>
            <a:endParaRPr lang="en-AU" sz="1000" b="1" dirty="0">
              <a:latin typeface="Arial" panose="020B0604020202020204" pitchFamily="34" charset="0"/>
              <a:cs typeface="Arial" panose="020B0604020202020204" pitchFamily="34" charset="0"/>
            </a:endParaRPr>
          </a:p>
        </p:txBody>
      </p:sp>
      <p:sp>
        <p:nvSpPr>
          <p:cNvPr id="57" name="TextBox 56"/>
          <p:cNvSpPr txBox="1"/>
          <p:nvPr/>
        </p:nvSpPr>
        <p:spPr>
          <a:xfrm>
            <a:off x="770822" y="4128885"/>
            <a:ext cx="588623" cy="246221"/>
          </a:xfrm>
          <a:prstGeom prst="rect">
            <a:avLst/>
          </a:prstGeom>
          <a:noFill/>
        </p:spPr>
        <p:txBody>
          <a:bodyPr wrap="none" rtlCol="0">
            <a:spAutoFit/>
          </a:bodyPr>
          <a:lstStyle/>
          <a:p>
            <a:pPr algn="r"/>
            <a:r>
              <a:rPr lang="en-AU" sz="1000" b="1" dirty="0" smtClean="0">
                <a:latin typeface="Arial" panose="020B0604020202020204" pitchFamily="34" charset="0"/>
                <a:cs typeface="Arial" panose="020B0604020202020204" pitchFamily="34" charset="0"/>
              </a:rPr>
              <a:t>10</a:t>
            </a:r>
            <a:r>
              <a:rPr lang="en-AU" sz="1000" b="1" baseline="30000" dirty="0" smtClean="0">
                <a:latin typeface="Arial" panose="020B0604020202020204" pitchFamily="34" charset="0"/>
                <a:cs typeface="Arial" panose="020B0604020202020204" pitchFamily="34" charset="0"/>
              </a:rPr>
              <a:t>2</a:t>
            </a:r>
            <a:r>
              <a:rPr lang="en-AU" sz="1000" b="1" dirty="0" smtClean="0">
                <a:latin typeface="Arial" panose="020B0604020202020204" pitchFamily="34" charset="0"/>
                <a:cs typeface="Arial" panose="020B0604020202020204" pitchFamily="34" charset="0"/>
              </a:rPr>
              <a:t>kW</a:t>
            </a:r>
            <a:endParaRPr lang="en-AU" sz="1000" b="1" dirty="0">
              <a:latin typeface="Arial" panose="020B0604020202020204" pitchFamily="34" charset="0"/>
              <a:cs typeface="Arial" panose="020B0604020202020204" pitchFamily="34" charset="0"/>
            </a:endParaRPr>
          </a:p>
        </p:txBody>
      </p:sp>
      <p:sp>
        <p:nvSpPr>
          <p:cNvPr id="58" name="TextBox 57"/>
          <p:cNvSpPr txBox="1"/>
          <p:nvPr/>
        </p:nvSpPr>
        <p:spPr>
          <a:xfrm>
            <a:off x="796470" y="3408805"/>
            <a:ext cx="562975" cy="246221"/>
          </a:xfrm>
          <a:prstGeom prst="rect">
            <a:avLst/>
          </a:prstGeom>
          <a:noFill/>
        </p:spPr>
        <p:txBody>
          <a:bodyPr wrap="none" rtlCol="0">
            <a:spAutoFit/>
          </a:bodyPr>
          <a:lstStyle/>
          <a:p>
            <a:pPr algn="r"/>
            <a:r>
              <a:rPr lang="en-AU" sz="1000" b="1" dirty="0" smtClean="0">
                <a:latin typeface="Arial" panose="020B0604020202020204" pitchFamily="34" charset="0"/>
                <a:cs typeface="Arial" panose="020B0604020202020204" pitchFamily="34" charset="0"/>
              </a:rPr>
              <a:t>1MWh</a:t>
            </a:r>
            <a:endParaRPr lang="en-AU" sz="1000" b="1" dirty="0">
              <a:latin typeface="Arial" panose="020B0604020202020204" pitchFamily="34" charset="0"/>
              <a:cs typeface="Arial" panose="020B0604020202020204" pitchFamily="34" charset="0"/>
            </a:endParaRPr>
          </a:p>
        </p:txBody>
      </p:sp>
      <p:sp>
        <p:nvSpPr>
          <p:cNvPr id="59" name="TextBox 58"/>
          <p:cNvSpPr txBox="1"/>
          <p:nvPr/>
        </p:nvSpPr>
        <p:spPr>
          <a:xfrm>
            <a:off x="5362440" y="6350856"/>
            <a:ext cx="681597" cy="246221"/>
          </a:xfrm>
          <a:prstGeom prst="rect">
            <a:avLst/>
          </a:prstGeom>
          <a:noFill/>
        </p:spPr>
        <p:txBody>
          <a:bodyPr wrap="none" rtlCol="0">
            <a:spAutoFit/>
          </a:bodyPr>
          <a:lstStyle/>
          <a:p>
            <a:r>
              <a:rPr lang="en-AU" sz="1000" b="1" dirty="0" smtClean="0">
                <a:latin typeface="Arial" panose="020B0604020202020204" pitchFamily="34" charset="0"/>
                <a:cs typeface="Arial" panose="020B0604020202020204" pitchFamily="34" charset="0"/>
              </a:rPr>
              <a:t>10</a:t>
            </a:r>
            <a:r>
              <a:rPr lang="en-AU" sz="1000" b="1" baseline="30000" dirty="0" smtClean="0">
                <a:latin typeface="Arial" panose="020B0604020202020204" pitchFamily="34" charset="0"/>
                <a:cs typeface="Arial" panose="020B0604020202020204" pitchFamily="34" charset="0"/>
              </a:rPr>
              <a:t>2</a:t>
            </a:r>
            <a:r>
              <a:rPr lang="en-AU" sz="1000" b="1" dirty="0" smtClean="0">
                <a:latin typeface="Arial" panose="020B0604020202020204" pitchFamily="34" charset="0"/>
                <a:cs typeface="Arial" panose="020B0604020202020204" pitchFamily="34" charset="0"/>
              </a:rPr>
              <a:t>MWh</a:t>
            </a:r>
            <a:endParaRPr lang="en-AU" sz="1000" b="1" dirty="0">
              <a:latin typeface="Arial" panose="020B0604020202020204" pitchFamily="34" charset="0"/>
              <a:cs typeface="Arial" panose="020B0604020202020204" pitchFamily="34" charset="0"/>
            </a:endParaRPr>
          </a:p>
        </p:txBody>
      </p:sp>
      <p:sp>
        <p:nvSpPr>
          <p:cNvPr id="62" name="TextBox 61"/>
          <p:cNvSpPr txBox="1"/>
          <p:nvPr/>
        </p:nvSpPr>
        <p:spPr>
          <a:xfrm>
            <a:off x="677848" y="1248712"/>
            <a:ext cx="681597" cy="246221"/>
          </a:xfrm>
          <a:prstGeom prst="rect">
            <a:avLst/>
          </a:prstGeom>
          <a:noFill/>
        </p:spPr>
        <p:txBody>
          <a:bodyPr wrap="none" rtlCol="0">
            <a:spAutoFit/>
          </a:bodyPr>
          <a:lstStyle/>
          <a:p>
            <a:r>
              <a:rPr lang="en-AU" sz="1000" b="1" dirty="0" smtClean="0">
                <a:latin typeface="Arial" panose="020B0604020202020204" pitchFamily="34" charset="0"/>
                <a:cs typeface="Arial" panose="020B0604020202020204" pitchFamily="34" charset="0"/>
              </a:rPr>
              <a:t>10</a:t>
            </a:r>
            <a:r>
              <a:rPr lang="en-AU" sz="1000" b="1" baseline="30000" dirty="0" smtClean="0">
                <a:latin typeface="Arial" panose="020B0604020202020204" pitchFamily="34" charset="0"/>
                <a:cs typeface="Arial" panose="020B0604020202020204" pitchFamily="34" charset="0"/>
              </a:rPr>
              <a:t>3</a:t>
            </a:r>
            <a:r>
              <a:rPr lang="en-AU" sz="1000" b="1" dirty="0" smtClean="0">
                <a:latin typeface="Arial" panose="020B0604020202020204" pitchFamily="34" charset="0"/>
                <a:cs typeface="Arial" panose="020B0604020202020204" pitchFamily="34" charset="0"/>
              </a:rPr>
              <a:t>MWh</a:t>
            </a:r>
            <a:endParaRPr lang="en-AU" sz="1000" b="1" dirty="0">
              <a:latin typeface="Arial" panose="020B0604020202020204" pitchFamily="34" charset="0"/>
              <a:cs typeface="Arial" panose="020B0604020202020204" pitchFamily="34" charset="0"/>
            </a:endParaRPr>
          </a:p>
        </p:txBody>
      </p:sp>
      <p:cxnSp>
        <p:nvCxnSpPr>
          <p:cNvPr id="68" name="Straight Connector 67"/>
          <p:cNvCxnSpPr/>
          <p:nvPr/>
        </p:nvCxnSpPr>
        <p:spPr>
          <a:xfrm>
            <a:off x="2042224" y="6195655"/>
            <a:ext cx="0" cy="876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762304" y="6195655"/>
            <a:ext cx="0" cy="876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482384" y="6195655"/>
            <a:ext cx="0" cy="876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202464" y="6195655"/>
            <a:ext cx="0" cy="876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922544" y="6195655"/>
            <a:ext cx="0" cy="876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642624" y="6211310"/>
            <a:ext cx="0" cy="876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362704" y="6211310"/>
            <a:ext cx="0" cy="876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082784" y="6211310"/>
            <a:ext cx="0" cy="876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802864" y="6211310"/>
            <a:ext cx="0" cy="876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725937" y="2686630"/>
            <a:ext cx="633508" cy="246221"/>
          </a:xfrm>
          <a:prstGeom prst="rect">
            <a:avLst/>
          </a:prstGeom>
          <a:noFill/>
        </p:spPr>
        <p:txBody>
          <a:bodyPr wrap="none" rtlCol="0">
            <a:spAutoFit/>
          </a:bodyPr>
          <a:lstStyle/>
          <a:p>
            <a:pPr algn="r"/>
            <a:r>
              <a:rPr lang="en-AU" sz="1000" b="1" dirty="0" smtClean="0">
                <a:latin typeface="Arial" panose="020B0604020202020204" pitchFamily="34" charset="0"/>
                <a:cs typeface="Arial" panose="020B0604020202020204" pitchFamily="34" charset="0"/>
              </a:rPr>
              <a:t>10MWh</a:t>
            </a:r>
            <a:endParaRPr lang="en-AU" sz="1000" b="1" dirty="0">
              <a:latin typeface="Arial" panose="020B0604020202020204" pitchFamily="34" charset="0"/>
              <a:cs typeface="Arial" panose="020B0604020202020204" pitchFamily="34" charset="0"/>
            </a:endParaRPr>
          </a:p>
        </p:txBody>
      </p:sp>
      <p:cxnSp>
        <p:nvCxnSpPr>
          <p:cNvPr id="79" name="Straight Connector 78"/>
          <p:cNvCxnSpPr/>
          <p:nvPr/>
        </p:nvCxnSpPr>
        <p:spPr>
          <a:xfrm rot="5400000">
            <a:off x="1365976" y="5699427"/>
            <a:ext cx="0" cy="876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1365976" y="4979346"/>
            <a:ext cx="0" cy="876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1365976" y="4259266"/>
            <a:ext cx="0" cy="876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1365976" y="3539186"/>
            <a:ext cx="0" cy="876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1365976" y="2819106"/>
            <a:ext cx="0" cy="876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1365976" y="2099027"/>
            <a:ext cx="0" cy="876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1365976" y="1378947"/>
            <a:ext cx="0" cy="876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rot="16654942">
            <a:off x="856009" y="4822632"/>
            <a:ext cx="1694077" cy="303131"/>
          </a:xfrm>
          <a:prstGeom prst="ellipse">
            <a:avLst/>
          </a:prstGeom>
          <a:solidFill>
            <a:srgbClr val="6A8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0" name="Oval 89"/>
          <p:cNvSpPr/>
          <p:nvPr/>
        </p:nvSpPr>
        <p:spPr>
          <a:xfrm>
            <a:off x="1967574" y="3583016"/>
            <a:ext cx="2047720" cy="2160242"/>
          </a:xfrm>
          <a:prstGeom prst="ellipse">
            <a:avLst/>
          </a:prstGeom>
          <a:solidFill>
            <a:srgbClr val="B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1" name="Oval 90"/>
          <p:cNvSpPr/>
          <p:nvPr/>
        </p:nvSpPr>
        <p:spPr>
          <a:xfrm>
            <a:off x="3950436" y="2862936"/>
            <a:ext cx="2592288" cy="1895575"/>
          </a:xfrm>
          <a:prstGeom prst="ellipse">
            <a:avLst/>
          </a:prstGeom>
          <a:solidFill>
            <a:srgbClr val="F2A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2" name="TextBox 91"/>
          <p:cNvSpPr txBox="1"/>
          <p:nvPr/>
        </p:nvSpPr>
        <p:spPr>
          <a:xfrm>
            <a:off x="4679887" y="5444721"/>
            <a:ext cx="992579" cy="261610"/>
          </a:xfrm>
          <a:prstGeom prst="rect">
            <a:avLst/>
          </a:prstGeom>
          <a:noFill/>
        </p:spPr>
        <p:txBody>
          <a:bodyPr wrap="none" rtlCol="0">
            <a:spAutoFit/>
          </a:bodyPr>
          <a:lstStyle/>
          <a:p>
            <a:r>
              <a:rPr lang="en-AU" sz="1100" b="1" dirty="0" smtClean="0">
                <a:solidFill>
                  <a:srgbClr val="5BAC8C"/>
                </a:solidFill>
                <a:latin typeface="Arial" panose="020B0604020202020204" pitchFamily="34" charset="0"/>
                <a:cs typeface="Arial" panose="020B0604020202020204" pitchFamily="34" charset="0"/>
              </a:rPr>
              <a:t>Small CAES</a:t>
            </a:r>
            <a:endParaRPr lang="en-AU" sz="1100" b="1" dirty="0">
              <a:solidFill>
                <a:srgbClr val="5BAC8C"/>
              </a:solidFill>
              <a:latin typeface="Arial" panose="020B0604020202020204" pitchFamily="34" charset="0"/>
              <a:cs typeface="Arial" panose="020B0604020202020204" pitchFamily="34" charset="0"/>
            </a:endParaRPr>
          </a:p>
        </p:txBody>
      </p:sp>
      <p:sp>
        <p:nvSpPr>
          <p:cNvPr id="89" name="TextBox 88"/>
          <p:cNvSpPr txBox="1"/>
          <p:nvPr/>
        </p:nvSpPr>
        <p:spPr>
          <a:xfrm>
            <a:off x="2397314" y="5168355"/>
            <a:ext cx="1265090" cy="430887"/>
          </a:xfrm>
          <a:prstGeom prst="rect">
            <a:avLst/>
          </a:prstGeom>
          <a:noFill/>
        </p:spPr>
        <p:txBody>
          <a:bodyPr wrap="none" rtlCol="0">
            <a:spAutoFit/>
          </a:bodyPr>
          <a:lstStyle/>
          <a:p>
            <a:pPr algn="ctr"/>
            <a:r>
              <a:rPr lang="en-AU" sz="1100" b="1" dirty="0" smtClean="0">
                <a:solidFill>
                  <a:schemeClr val="bg1"/>
                </a:solidFill>
                <a:latin typeface="Arial" panose="020B0604020202020204" pitchFamily="34" charset="0"/>
                <a:cs typeface="Arial" panose="020B0604020202020204" pitchFamily="34" charset="0"/>
              </a:rPr>
              <a:t>Electrochemical</a:t>
            </a:r>
            <a:br>
              <a:rPr lang="en-AU" sz="1100" b="1" dirty="0" smtClean="0">
                <a:solidFill>
                  <a:schemeClr val="bg1"/>
                </a:solidFill>
                <a:latin typeface="Arial" panose="020B0604020202020204" pitchFamily="34" charset="0"/>
                <a:cs typeface="Arial" panose="020B0604020202020204" pitchFamily="34" charset="0"/>
              </a:rPr>
            </a:br>
            <a:r>
              <a:rPr lang="en-AU" sz="1100" b="1" dirty="0" smtClean="0">
                <a:solidFill>
                  <a:schemeClr val="bg1"/>
                </a:solidFill>
                <a:latin typeface="Arial" panose="020B0604020202020204" pitchFamily="34" charset="0"/>
                <a:cs typeface="Arial" panose="020B0604020202020204" pitchFamily="34" charset="0"/>
              </a:rPr>
              <a:t>Batteries</a:t>
            </a:r>
            <a:endParaRPr lang="en-AU" sz="1100" b="1" dirty="0">
              <a:solidFill>
                <a:schemeClr val="bg1"/>
              </a:solidFill>
              <a:latin typeface="Arial" panose="020B0604020202020204" pitchFamily="34" charset="0"/>
              <a:cs typeface="Arial" panose="020B0604020202020204" pitchFamily="34" charset="0"/>
            </a:endParaRPr>
          </a:p>
        </p:txBody>
      </p:sp>
      <p:sp>
        <p:nvSpPr>
          <p:cNvPr id="93" name="TextBox 92"/>
          <p:cNvSpPr txBox="1"/>
          <p:nvPr/>
        </p:nvSpPr>
        <p:spPr>
          <a:xfrm>
            <a:off x="4778528" y="3620183"/>
            <a:ext cx="787395" cy="430887"/>
          </a:xfrm>
          <a:prstGeom prst="rect">
            <a:avLst/>
          </a:prstGeom>
          <a:noFill/>
        </p:spPr>
        <p:txBody>
          <a:bodyPr wrap="none" rtlCol="0">
            <a:spAutoFit/>
          </a:bodyPr>
          <a:lstStyle/>
          <a:p>
            <a:pPr algn="ctr"/>
            <a:r>
              <a:rPr lang="en-AU" sz="1100" b="1" dirty="0" smtClean="0">
                <a:solidFill>
                  <a:schemeClr val="bg1"/>
                </a:solidFill>
                <a:latin typeface="Arial" panose="020B0604020202020204" pitchFamily="34" charset="0"/>
                <a:cs typeface="Arial" panose="020B0604020202020204" pitchFamily="34" charset="0"/>
              </a:rPr>
              <a:t>Flow</a:t>
            </a:r>
            <a:br>
              <a:rPr lang="en-AU" sz="1100" b="1" dirty="0" smtClean="0">
                <a:solidFill>
                  <a:schemeClr val="bg1"/>
                </a:solidFill>
                <a:latin typeface="Arial" panose="020B0604020202020204" pitchFamily="34" charset="0"/>
                <a:cs typeface="Arial" panose="020B0604020202020204" pitchFamily="34" charset="0"/>
              </a:rPr>
            </a:br>
            <a:r>
              <a:rPr lang="en-AU" sz="1100" b="1" dirty="0" smtClean="0">
                <a:solidFill>
                  <a:schemeClr val="bg1"/>
                </a:solidFill>
                <a:latin typeface="Arial" panose="020B0604020202020204" pitchFamily="34" charset="0"/>
                <a:cs typeface="Arial" panose="020B0604020202020204" pitchFamily="34" charset="0"/>
              </a:rPr>
              <a:t>Batteries</a:t>
            </a:r>
            <a:endParaRPr lang="en-AU" sz="1100" b="1" dirty="0">
              <a:solidFill>
                <a:schemeClr val="bg1"/>
              </a:solidFill>
              <a:latin typeface="Arial" panose="020B0604020202020204" pitchFamily="34" charset="0"/>
              <a:cs typeface="Arial" panose="020B0604020202020204" pitchFamily="34" charset="0"/>
            </a:endParaRPr>
          </a:p>
        </p:txBody>
      </p:sp>
      <p:sp>
        <p:nvSpPr>
          <p:cNvPr id="99" name="Oval 98"/>
          <p:cNvSpPr/>
          <p:nvPr/>
        </p:nvSpPr>
        <p:spPr>
          <a:xfrm>
            <a:off x="2514509" y="3362602"/>
            <a:ext cx="535827" cy="1660575"/>
          </a:xfrm>
          <a:prstGeom prst="ellipse">
            <a:avLst/>
          </a:prstGeom>
          <a:solidFill>
            <a:srgbClr val="5BA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0" name="TextBox 99"/>
          <p:cNvSpPr txBox="1"/>
          <p:nvPr/>
        </p:nvSpPr>
        <p:spPr>
          <a:xfrm>
            <a:off x="1671732" y="5837691"/>
            <a:ext cx="1290738" cy="261610"/>
          </a:xfrm>
          <a:prstGeom prst="rect">
            <a:avLst/>
          </a:prstGeom>
          <a:noFill/>
        </p:spPr>
        <p:txBody>
          <a:bodyPr wrap="none" rtlCol="0">
            <a:spAutoFit/>
          </a:bodyPr>
          <a:lstStyle/>
          <a:p>
            <a:r>
              <a:rPr lang="en-AU" sz="1100" b="1" dirty="0" smtClean="0">
                <a:solidFill>
                  <a:srgbClr val="6A81D2"/>
                </a:solidFill>
                <a:latin typeface="Arial" panose="020B0604020202020204" pitchFamily="34" charset="0"/>
                <a:cs typeface="Arial" panose="020B0604020202020204" pitchFamily="34" charset="0"/>
              </a:rPr>
              <a:t>Supercapacitors</a:t>
            </a:r>
            <a:endParaRPr lang="en-AU" sz="1100" b="1" dirty="0">
              <a:solidFill>
                <a:srgbClr val="6A81D2"/>
              </a:solidFill>
              <a:latin typeface="Arial" panose="020B0604020202020204" pitchFamily="34" charset="0"/>
              <a:cs typeface="Arial" panose="020B0604020202020204" pitchFamily="34" charset="0"/>
            </a:endParaRPr>
          </a:p>
        </p:txBody>
      </p:sp>
      <p:cxnSp>
        <p:nvCxnSpPr>
          <p:cNvPr id="102" name="Straight Arrow Connector 101"/>
          <p:cNvCxnSpPr>
            <a:endCxn id="92" idx="1"/>
          </p:cNvCxnSpPr>
          <p:nvPr/>
        </p:nvCxnSpPr>
        <p:spPr>
          <a:xfrm>
            <a:off x="2927471" y="4926964"/>
            <a:ext cx="1752416" cy="648562"/>
          </a:xfrm>
          <a:prstGeom prst="straightConnector1">
            <a:avLst/>
          </a:prstGeom>
          <a:ln w="19050">
            <a:solidFill>
              <a:srgbClr val="5BAC8C"/>
            </a:solidFill>
            <a:tailEnd type="triangle" w="lg" len="med"/>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2215010" y="3583018"/>
            <a:ext cx="805661" cy="911635"/>
          </a:xfrm>
          <a:prstGeom prst="ellipse">
            <a:avLst/>
          </a:prstGeom>
          <a:solidFill>
            <a:srgbClr val="A56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Oval 105"/>
          <p:cNvSpPr/>
          <p:nvPr/>
        </p:nvSpPr>
        <p:spPr>
          <a:xfrm rot="16525979">
            <a:off x="1880662" y="3204250"/>
            <a:ext cx="1146202" cy="468764"/>
          </a:xfrm>
          <a:prstGeom prst="ellipse">
            <a:avLst/>
          </a:prstGeom>
          <a:solidFill>
            <a:srgbClr val="B36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TextBox 106"/>
          <p:cNvSpPr txBox="1"/>
          <p:nvPr/>
        </p:nvSpPr>
        <p:spPr>
          <a:xfrm>
            <a:off x="1369406" y="2931716"/>
            <a:ext cx="930063" cy="430887"/>
          </a:xfrm>
          <a:prstGeom prst="rect">
            <a:avLst/>
          </a:prstGeom>
          <a:noFill/>
        </p:spPr>
        <p:txBody>
          <a:bodyPr wrap="none" rtlCol="0">
            <a:spAutoFit/>
          </a:bodyPr>
          <a:lstStyle/>
          <a:p>
            <a:pPr algn="ctr"/>
            <a:r>
              <a:rPr lang="en-AU" sz="1100" b="1" dirty="0" smtClean="0">
                <a:solidFill>
                  <a:srgbClr val="B368F8"/>
                </a:solidFill>
                <a:latin typeface="Arial" panose="020B0604020202020204" pitchFamily="34" charset="0"/>
                <a:cs typeface="Arial" panose="020B0604020202020204" pitchFamily="34" charset="0"/>
              </a:rPr>
              <a:t>Low Speed</a:t>
            </a:r>
            <a:br>
              <a:rPr lang="en-AU" sz="1100" b="1" dirty="0" smtClean="0">
                <a:solidFill>
                  <a:srgbClr val="B368F8"/>
                </a:solidFill>
                <a:latin typeface="Arial" panose="020B0604020202020204" pitchFamily="34" charset="0"/>
                <a:cs typeface="Arial" panose="020B0604020202020204" pitchFamily="34" charset="0"/>
              </a:rPr>
            </a:br>
            <a:r>
              <a:rPr lang="en-AU" sz="1100" b="1" dirty="0" smtClean="0">
                <a:solidFill>
                  <a:srgbClr val="B368F8"/>
                </a:solidFill>
                <a:latin typeface="Arial" panose="020B0604020202020204" pitchFamily="34" charset="0"/>
                <a:cs typeface="Arial" panose="020B0604020202020204" pitchFamily="34" charset="0"/>
              </a:rPr>
              <a:t>Flywheels</a:t>
            </a:r>
            <a:endParaRPr lang="en-AU" sz="1100" b="1" dirty="0">
              <a:solidFill>
                <a:srgbClr val="B368F8"/>
              </a:solidFill>
              <a:latin typeface="Arial" panose="020B0604020202020204" pitchFamily="34" charset="0"/>
              <a:cs typeface="Arial" panose="020B0604020202020204" pitchFamily="34" charset="0"/>
            </a:endParaRPr>
          </a:p>
        </p:txBody>
      </p:sp>
      <p:sp>
        <p:nvSpPr>
          <p:cNvPr id="109" name="TextBox 108"/>
          <p:cNvSpPr txBox="1"/>
          <p:nvPr/>
        </p:nvSpPr>
        <p:spPr>
          <a:xfrm>
            <a:off x="2962470" y="3140968"/>
            <a:ext cx="962123" cy="430887"/>
          </a:xfrm>
          <a:prstGeom prst="rect">
            <a:avLst/>
          </a:prstGeom>
          <a:noFill/>
        </p:spPr>
        <p:txBody>
          <a:bodyPr wrap="none" rtlCol="0">
            <a:spAutoFit/>
          </a:bodyPr>
          <a:lstStyle/>
          <a:p>
            <a:pPr algn="ctr"/>
            <a:r>
              <a:rPr lang="en-AU" sz="1100" b="1" dirty="0" smtClean="0">
                <a:solidFill>
                  <a:srgbClr val="A56A8A"/>
                </a:solidFill>
                <a:latin typeface="Arial" panose="020B0604020202020204" pitchFamily="34" charset="0"/>
                <a:cs typeface="Arial" panose="020B0604020202020204" pitchFamily="34" charset="0"/>
              </a:rPr>
              <a:t>High Speed</a:t>
            </a:r>
            <a:br>
              <a:rPr lang="en-AU" sz="1100" b="1" dirty="0" smtClean="0">
                <a:solidFill>
                  <a:srgbClr val="A56A8A"/>
                </a:solidFill>
                <a:latin typeface="Arial" panose="020B0604020202020204" pitchFamily="34" charset="0"/>
                <a:cs typeface="Arial" panose="020B0604020202020204" pitchFamily="34" charset="0"/>
              </a:rPr>
            </a:br>
            <a:r>
              <a:rPr lang="en-AU" sz="1100" b="1" dirty="0" smtClean="0">
                <a:solidFill>
                  <a:srgbClr val="A56A8A"/>
                </a:solidFill>
                <a:latin typeface="Arial" panose="020B0604020202020204" pitchFamily="34" charset="0"/>
                <a:cs typeface="Arial" panose="020B0604020202020204" pitchFamily="34" charset="0"/>
              </a:rPr>
              <a:t>Flywheels</a:t>
            </a:r>
            <a:endParaRPr lang="en-AU" sz="1100" b="1" dirty="0">
              <a:solidFill>
                <a:srgbClr val="A56A8A"/>
              </a:solidFill>
              <a:latin typeface="Arial" panose="020B0604020202020204" pitchFamily="34" charset="0"/>
              <a:cs typeface="Arial" panose="020B0604020202020204" pitchFamily="34" charset="0"/>
            </a:endParaRPr>
          </a:p>
        </p:txBody>
      </p:sp>
      <p:sp>
        <p:nvSpPr>
          <p:cNvPr id="110" name="Oval 109"/>
          <p:cNvSpPr/>
          <p:nvPr/>
        </p:nvSpPr>
        <p:spPr>
          <a:xfrm rot="16886289">
            <a:off x="2441596" y="2179209"/>
            <a:ext cx="948282" cy="468764"/>
          </a:xfrm>
          <a:prstGeom prst="ellipse">
            <a:avLst/>
          </a:prstGeom>
          <a:solidFill>
            <a:srgbClr val="B0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1" name="TextBox 110"/>
          <p:cNvSpPr txBox="1"/>
          <p:nvPr/>
        </p:nvSpPr>
        <p:spPr>
          <a:xfrm>
            <a:off x="2669761" y="1731059"/>
            <a:ext cx="585417" cy="261610"/>
          </a:xfrm>
          <a:prstGeom prst="rect">
            <a:avLst/>
          </a:prstGeom>
          <a:noFill/>
        </p:spPr>
        <p:txBody>
          <a:bodyPr wrap="none" rtlCol="0">
            <a:spAutoFit/>
          </a:bodyPr>
          <a:lstStyle/>
          <a:p>
            <a:pPr algn="ctr"/>
            <a:r>
              <a:rPr lang="en-AU" sz="1100" b="1" dirty="0" smtClean="0">
                <a:solidFill>
                  <a:srgbClr val="B05A5A"/>
                </a:solidFill>
                <a:latin typeface="Arial" panose="020B0604020202020204" pitchFamily="34" charset="0"/>
                <a:cs typeface="Arial" panose="020B0604020202020204" pitchFamily="34" charset="0"/>
              </a:rPr>
              <a:t>SMES</a:t>
            </a:r>
            <a:endParaRPr lang="en-AU" sz="1100" b="1" dirty="0">
              <a:solidFill>
                <a:srgbClr val="B05A5A"/>
              </a:solidFill>
              <a:latin typeface="Arial" panose="020B0604020202020204" pitchFamily="34" charset="0"/>
              <a:cs typeface="Arial" panose="020B0604020202020204" pitchFamily="34" charset="0"/>
            </a:endParaRPr>
          </a:p>
        </p:txBody>
      </p:sp>
      <p:sp>
        <p:nvSpPr>
          <p:cNvPr id="113" name="TextBox 112"/>
          <p:cNvSpPr txBox="1"/>
          <p:nvPr/>
        </p:nvSpPr>
        <p:spPr>
          <a:xfrm>
            <a:off x="2831578" y="2909722"/>
            <a:ext cx="998992" cy="261610"/>
          </a:xfrm>
          <a:prstGeom prst="rect">
            <a:avLst/>
          </a:prstGeom>
          <a:noFill/>
        </p:spPr>
        <p:txBody>
          <a:bodyPr wrap="none" rtlCol="0">
            <a:spAutoFit/>
          </a:bodyPr>
          <a:lstStyle/>
          <a:p>
            <a:pPr algn="ctr"/>
            <a:r>
              <a:rPr lang="en-AU" sz="1100" b="1" dirty="0" smtClean="0">
                <a:solidFill>
                  <a:srgbClr val="E74C50"/>
                </a:solidFill>
                <a:latin typeface="Arial" panose="020B0604020202020204" pitchFamily="34" charset="0"/>
                <a:cs typeface="Arial" panose="020B0604020202020204" pitchFamily="34" charset="0"/>
              </a:rPr>
              <a:t>Micro SMES</a:t>
            </a:r>
            <a:endParaRPr lang="en-AU" sz="1100" b="1" dirty="0">
              <a:solidFill>
                <a:srgbClr val="E74C50"/>
              </a:solidFill>
              <a:latin typeface="Arial" panose="020B0604020202020204" pitchFamily="34" charset="0"/>
              <a:cs typeface="Arial" panose="020B0604020202020204" pitchFamily="34" charset="0"/>
            </a:endParaRPr>
          </a:p>
        </p:txBody>
      </p:sp>
      <p:cxnSp>
        <p:nvCxnSpPr>
          <p:cNvPr id="115" name="Straight Connector 114"/>
          <p:cNvCxnSpPr/>
          <p:nvPr/>
        </p:nvCxnSpPr>
        <p:spPr>
          <a:xfrm flipV="1">
            <a:off x="1322144" y="702698"/>
            <a:ext cx="5760640" cy="5292588"/>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97" name="Oval 96"/>
          <p:cNvSpPr/>
          <p:nvPr/>
        </p:nvSpPr>
        <p:spPr>
          <a:xfrm>
            <a:off x="5421002" y="1062738"/>
            <a:ext cx="2273850" cy="1440160"/>
          </a:xfrm>
          <a:prstGeom prst="ellipse">
            <a:avLst/>
          </a:prstGeom>
          <a:solidFill>
            <a:srgbClr val="4BD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4" name="Oval 93"/>
          <p:cNvSpPr/>
          <p:nvPr/>
        </p:nvSpPr>
        <p:spPr>
          <a:xfrm>
            <a:off x="4922543" y="1422778"/>
            <a:ext cx="1883403" cy="1440160"/>
          </a:xfrm>
          <a:prstGeom prst="ellipse">
            <a:avLst/>
          </a:prstGeom>
          <a:solidFill>
            <a:srgbClr val="C1D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TextBox 95"/>
          <p:cNvSpPr txBox="1"/>
          <p:nvPr/>
        </p:nvSpPr>
        <p:spPr>
          <a:xfrm>
            <a:off x="5519340" y="2057282"/>
            <a:ext cx="579006" cy="430887"/>
          </a:xfrm>
          <a:prstGeom prst="rect">
            <a:avLst/>
          </a:prstGeom>
          <a:noFill/>
        </p:spPr>
        <p:txBody>
          <a:bodyPr wrap="none" rtlCol="0">
            <a:spAutoFit/>
          </a:bodyPr>
          <a:lstStyle/>
          <a:p>
            <a:pPr algn="ctr"/>
            <a:r>
              <a:rPr lang="en-AU" sz="1100" b="1" dirty="0" smtClean="0">
                <a:solidFill>
                  <a:schemeClr val="bg1"/>
                </a:solidFill>
                <a:latin typeface="Arial" panose="020B0604020202020204" pitchFamily="34" charset="0"/>
                <a:cs typeface="Arial" panose="020B0604020202020204" pitchFamily="34" charset="0"/>
              </a:rPr>
              <a:t>Large</a:t>
            </a:r>
            <a:br>
              <a:rPr lang="en-AU" sz="1100" b="1" dirty="0" smtClean="0">
                <a:solidFill>
                  <a:schemeClr val="bg1"/>
                </a:solidFill>
                <a:latin typeface="Arial" panose="020B0604020202020204" pitchFamily="34" charset="0"/>
                <a:cs typeface="Arial" panose="020B0604020202020204" pitchFamily="34" charset="0"/>
              </a:rPr>
            </a:br>
            <a:r>
              <a:rPr lang="en-AU" sz="1100" b="1" dirty="0" smtClean="0">
                <a:solidFill>
                  <a:schemeClr val="bg1"/>
                </a:solidFill>
                <a:latin typeface="Arial" panose="020B0604020202020204" pitchFamily="34" charset="0"/>
                <a:cs typeface="Arial" panose="020B0604020202020204" pitchFamily="34" charset="0"/>
              </a:rPr>
              <a:t>CAES</a:t>
            </a:r>
            <a:endParaRPr lang="en-AU" sz="1100" b="1" dirty="0">
              <a:solidFill>
                <a:schemeClr val="bg1"/>
              </a:solidFill>
              <a:latin typeface="Arial" panose="020B0604020202020204" pitchFamily="34" charset="0"/>
              <a:cs typeface="Arial" panose="020B0604020202020204" pitchFamily="34" charset="0"/>
            </a:endParaRPr>
          </a:p>
        </p:txBody>
      </p:sp>
      <p:sp>
        <p:nvSpPr>
          <p:cNvPr id="98" name="TextBox 97"/>
          <p:cNvSpPr txBox="1"/>
          <p:nvPr/>
        </p:nvSpPr>
        <p:spPr>
          <a:xfrm>
            <a:off x="6758748" y="1422778"/>
            <a:ext cx="742511" cy="769441"/>
          </a:xfrm>
          <a:prstGeom prst="rect">
            <a:avLst/>
          </a:prstGeom>
          <a:noFill/>
        </p:spPr>
        <p:txBody>
          <a:bodyPr wrap="none" rtlCol="0">
            <a:spAutoFit/>
          </a:bodyPr>
          <a:lstStyle/>
          <a:p>
            <a:pPr algn="ctr"/>
            <a:r>
              <a:rPr lang="en-AU" sz="1100" b="1" dirty="0" smtClean="0">
                <a:solidFill>
                  <a:schemeClr val="bg1"/>
                </a:solidFill>
                <a:latin typeface="Arial" panose="020B0604020202020204" pitchFamily="34" charset="0"/>
                <a:cs typeface="Arial" panose="020B0604020202020204" pitchFamily="34" charset="0"/>
              </a:rPr>
              <a:t>Pumped</a:t>
            </a:r>
            <a:br>
              <a:rPr lang="en-AU" sz="1100" b="1" dirty="0" smtClean="0">
                <a:solidFill>
                  <a:schemeClr val="bg1"/>
                </a:solidFill>
                <a:latin typeface="Arial" panose="020B0604020202020204" pitchFamily="34" charset="0"/>
                <a:cs typeface="Arial" panose="020B0604020202020204" pitchFamily="34" charset="0"/>
              </a:rPr>
            </a:br>
            <a:r>
              <a:rPr lang="en-AU" sz="1100" b="1" dirty="0" smtClean="0">
                <a:solidFill>
                  <a:schemeClr val="bg1"/>
                </a:solidFill>
                <a:latin typeface="Arial" panose="020B0604020202020204" pitchFamily="34" charset="0"/>
                <a:cs typeface="Arial" panose="020B0604020202020204" pitchFamily="34" charset="0"/>
              </a:rPr>
              <a:t>Hydro</a:t>
            </a:r>
          </a:p>
          <a:p>
            <a:pPr algn="ctr"/>
            <a:r>
              <a:rPr lang="en-AU" sz="1100" b="1" dirty="0" smtClean="0">
                <a:solidFill>
                  <a:schemeClr val="bg1"/>
                </a:solidFill>
                <a:latin typeface="Arial" panose="020B0604020202020204" pitchFamily="34" charset="0"/>
                <a:cs typeface="Arial" panose="020B0604020202020204" pitchFamily="34" charset="0"/>
              </a:rPr>
              <a:t>Storage</a:t>
            </a:r>
            <a:br>
              <a:rPr lang="en-AU" sz="1100" b="1" dirty="0" smtClean="0">
                <a:solidFill>
                  <a:schemeClr val="bg1"/>
                </a:solidFill>
                <a:latin typeface="Arial" panose="020B0604020202020204" pitchFamily="34" charset="0"/>
                <a:cs typeface="Arial" panose="020B0604020202020204" pitchFamily="34" charset="0"/>
              </a:rPr>
            </a:br>
            <a:r>
              <a:rPr lang="en-AU" sz="1100" b="1" dirty="0" smtClean="0">
                <a:solidFill>
                  <a:schemeClr val="bg1"/>
                </a:solidFill>
                <a:latin typeface="Arial" panose="020B0604020202020204" pitchFamily="34" charset="0"/>
                <a:cs typeface="Arial" panose="020B0604020202020204" pitchFamily="34" charset="0"/>
              </a:rPr>
              <a:t>(PHS)</a:t>
            </a:r>
            <a:endParaRPr lang="en-AU" sz="1100" b="1" dirty="0">
              <a:solidFill>
                <a:schemeClr val="bg1"/>
              </a:solidFill>
              <a:latin typeface="Arial" panose="020B0604020202020204" pitchFamily="34" charset="0"/>
              <a:cs typeface="Arial" panose="020B0604020202020204" pitchFamily="34" charset="0"/>
            </a:endParaRPr>
          </a:p>
        </p:txBody>
      </p:sp>
      <p:sp>
        <p:nvSpPr>
          <p:cNvPr id="117" name="TextBox 116"/>
          <p:cNvSpPr txBox="1"/>
          <p:nvPr/>
        </p:nvSpPr>
        <p:spPr>
          <a:xfrm>
            <a:off x="7026247" y="502329"/>
            <a:ext cx="615874" cy="261610"/>
          </a:xfrm>
          <a:prstGeom prst="rect">
            <a:avLst/>
          </a:prstGeom>
          <a:noFill/>
        </p:spPr>
        <p:txBody>
          <a:bodyPr wrap="none" rtlCol="0">
            <a:spAutoFit/>
          </a:bodyPr>
          <a:lstStyle/>
          <a:p>
            <a:pPr algn="ctr"/>
            <a:r>
              <a:rPr lang="en-AU" sz="1100" b="1" dirty="0" smtClean="0">
                <a:solidFill>
                  <a:srgbClr val="E74C50"/>
                </a:solidFill>
                <a:latin typeface="Arial" panose="020B0604020202020204" pitchFamily="34" charset="0"/>
                <a:cs typeface="Arial" panose="020B0604020202020204" pitchFamily="34" charset="0"/>
              </a:rPr>
              <a:t>1 hour</a:t>
            </a:r>
            <a:endParaRPr lang="en-AU" sz="1100" b="1" dirty="0">
              <a:solidFill>
                <a:srgbClr val="E74C50"/>
              </a:solidFill>
              <a:latin typeface="Arial" panose="020B0604020202020204" pitchFamily="34" charset="0"/>
              <a:cs typeface="Arial" panose="020B0604020202020204" pitchFamily="34" charset="0"/>
            </a:endParaRPr>
          </a:p>
        </p:txBody>
      </p:sp>
      <p:cxnSp>
        <p:nvCxnSpPr>
          <p:cNvPr id="118" name="Straight Connector 117"/>
          <p:cNvCxnSpPr/>
          <p:nvPr/>
        </p:nvCxnSpPr>
        <p:spPr>
          <a:xfrm flipV="1">
            <a:off x="3302364" y="1591231"/>
            <a:ext cx="5012958" cy="4692088"/>
          </a:xfrm>
          <a:prstGeom prst="line">
            <a:avLst/>
          </a:prstGeom>
          <a:ln w="15875">
            <a:solidFill>
              <a:srgbClr val="6AB76C"/>
            </a:solidFill>
            <a:prstDash val="dash"/>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7994772" y="1076117"/>
            <a:ext cx="851515" cy="430887"/>
          </a:xfrm>
          <a:prstGeom prst="rect">
            <a:avLst/>
          </a:prstGeom>
          <a:noFill/>
        </p:spPr>
        <p:txBody>
          <a:bodyPr wrap="none" rtlCol="0">
            <a:spAutoFit/>
          </a:bodyPr>
          <a:lstStyle/>
          <a:p>
            <a:pPr algn="ctr"/>
            <a:r>
              <a:rPr lang="en-AU" sz="1100" b="1" dirty="0" smtClean="0">
                <a:solidFill>
                  <a:srgbClr val="6AB76C"/>
                </a:solidFill>
                <a:latin typeface="Arial" panose="020B0604020202020204" pitchFamily="34" charset="0"/>
                <a:cs typeface="Arial" panose="020B0604020202020204" pitchFamily="34" charset="0"/>
              </a:rPr>
              <a:t>10</a:t>
            </a:r>
            <a:r>
              <a:rPr lang="en-AU" sz="1100" b="1" baseline="30000" dirty="0" smtClean="0">
                <a:solidFill>
                  <a:srgbClr val="6AB76C"/>
                </a:solidFill>
                <a:latin typeface="Arial" panose="020B0604020202020204" pitchFamily="34" charset="0"/>
                <a:cs typeface="Arial" panose="020B0604020202020204" pitchFamily="34" charset="0"/>
              </a:rPr>
              <a:t>3</a:t>
            </a:r>
            <a:r>
              <a:rPr lang="en-AU" sz="1100" b="1" dirty="0" smtClean="0">
                <a:solidFill>
                  <a:srgbClr val="6AB76C"/>
                </a:solidFill>
                <a:latin typeface="Arial" panose="020B0604020202020204" pitchFamily="34" charset="0"/>
                <a:cs typeface="Arial" panose="020B0604020202020204" pitchFamily="34" charset="0"/>
              </a:rPr>
              <a:t> hours</a:t>
            </a:r>
          </a:p>
          <a:p>
            <a:pPr algn="ctr"/>
            <a:r>
              <a:rPr lang="en-AU" sz="1100" b="1" dirty="0" smtClean="0">
                <a:solidFill>
                  <a:srgbClr val="6AB76C"/>
                </a:solidFill>
                <a:latin typeface="Arial" panose="020B0604020202020204" pitchFamily="34" charset="0"/>
                <a:cs typeface="Arial" panose="020B0604020202020204" pitchFamily="34" charset="0"/>
              </a:rPr>
              <a:t>(41 days)</a:t>
            </a:r>
            <a:endParaRPr lang="en-AU" sz="1100" b="1" dirty="0">
              <a:solidFill>
                <a:srgbClr val="6AB76C"/>
              </a:solidFill>
              <a:latin typeface="Arial" panose="020B0604020202020204" pitchFamily="34" charset="0"/>
              <a:cs typeface="Arial" panose="020B0604020202020204" pitchFamily="34" charset="0"/>
            </a:endParaRPr>
          </a:p>
        </p:txBody>
      </p:sp>
      <p:cxnSp>
        <p:nvCxnSpPr>
          <p:cNvPr id="125" name="Straight Connector 124"/>
          <p:cNvCxnSpPr/>
          <p:nvPr/>
        </p:nvCxnSpPr>
        <p:spPr>
          <a:xfrm flipV="1">
            <a:off x="1332383" y="41009"/>
            <a:ext cx="4319737" cy="4195318"/>
          </a:xfrm>
          <a:prstGeom prst="line">
            <a:avLst/>
          </a:prstGeom>
          <a:ln w="15875">
            <a:solidFill>
              <a:srgbClr val="BCB9CF"/>
            </a:solidFill>
            <a:prstDash val="dash"/>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5568818" y="71442"/>
            <a:ext cx="857927" cy="430887"/>
          </a:xfrm>
          <a:prstGeom prst="rect">
            <a:avLst/>
          </a:prstGeom>
          <a:noFill/>
        </p:spPr>
        <p:txBody>
          <a:bodyPr wrap="none" rtlCol="0">
            <a:spAutoFit/>
          </a:bodyPr>
          <a:lstStyle/>
          <a:p>
            <a:pPr algn="ctr"/>
            <a:r>
              <a:rPr lang="en-AU" sz="1100" b="1" dirty="0" smtClean="0">
                <a:solidFill>
                  <a:srgbClr val="BCB9CF"/>
                </a:solidFill>
                <a:latin typeface="Arial" panose="020B0604020202020204" pitchFamily="34" charset="0"/>
                <a:cs typeface="Arial" panose="020B0604020202020204" pitchFamily="34" charset="0"/>
              </a:rPr>
              <a:t>10</a:t>
            </a:r>
            <a:r>
              <a:rPr lang="en-AU" sz="1100" b="1" baseline="30000" dirty="0" smtClean="0">
                <a:solidFill>
                  <a:srgbClr val="BCB9CF"/>
                </a:solidFill>
                <a:latin typeface="Arial" panose="020B0604020202020204" pitchFamily="34" charset="0"/>
                <a:cs typeface="Arial" panose="020B0604020202020204" pitchFamily="34" charset="0"/>
              </a:rPr>
              <a:t>-3</a:t>
            </a:r>
            <a:r>
              <a:rPr lang="en-AU" sz="1100" b="1" dirty="0" smtClean="0">
                <a:solidFill>
                  <a:srgbClr val="BCB9CF"/>
                </a:solidFill>
                <a:latin typeface="Arial" panose="020B0604020202020204" pitchFamily="34" charset="0"/>
                <a:cs typeface="Arial" panose="020B0604020202020204" pitchFamily="34" charset="0"/>
              </a:rPr>
              <a:t> hours</a:t>
            </a:r>
          </a:p>
          <a:p>
            <a:pPr algn="ctr"/>
            <a:r>
              <a:rPr lang="en-AU" sz="1100" b="1" dirty="0" smtClean="0">
                <a:solidFill>
                  <a:srgbClr val="BCB9CF"/>
                </a:solidFill>
                <a:latin typeface="Arial" panose="020B0604020202020204" pitchFamily="34" charset="0"/>
                <a:cs typeface="Arial" panose="020B0604020202020204" pitchFamily="34" charset="0"/>
              </a:rPr>
              <a:t>(3.6 s)</a:t>
            </a:r>
            <a:endParaRPr lang="en-AU" sz="1100" b="1" dirty="0">
              <a:solidFill>
                <a:srgbClr val="BCB9CF"/>
              </a:solidFill>
              <a:latin typeface="Arial" panose="020B0604020202020204" pitchFamily="34" charset="0"/>
              <a:cs typeface="Arial" panose="020B0604020202020204" pitchFamily="34" charset="0"/>
            </a:endParaRPr>
          </a:p>
        </p:txBody>
      </p:sp>
      <p:sp>
        <p:nvSpPr>
          <p:cNvPr id="6" name="Rectangle 5"/>
          <p:cNvSpPr/>
          <p:nvPr/>
        </p:nvSpPr>
        <p:spPr>
          <a:xfrm>
            <a:off x="0" y="-12296"/>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0" name="Straight Arrow Connector 129"/>
          <p:cNvCxnSpPr>
            <a:stCxn id="108" idx="6"/>
          </p:cNvCxnSpPr>
          <p:nvPr/>
        </p:nvCxnSpPr>
        <p:spPr>
          <a:xfrm flipV="1">
            <a:off x="3020671" y="3501008"/>
            <a:ext cx="327193" cy="537828"/>
          </a:xfrm>
          <a:prstGeom prst="straightConnector1">
            <a:avLst/>
          </a:prstGeom>
          <a:ln w="22225">
            <a:solidFill>
              <a:srgbClr val="A56A8A"/>
            </a:solidFill>
            <a:headEnd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719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cstate="print"/>
          <a:srcRect t="8189" b="77238"/>
          <a:stretch/>
        </p:blipFill>
        <p:spPr bwMode="auto">
          <a:xfrm>
            <a:off x="0" y="-27384"/>
            <a:ext cx="9144000" cy="720080"/>
          </a:xfrm>
          <a:prstGeom prst="rect">
            <a:avLst/>
          </a:prstGeom>
          <a:noFill/>
          <a:ln w="9525">
            <a:noFill/>
            <a:miter lim="800000"/>
            <a:headEnd/>
            <a:tailEnd/>
          </a:ln>
        </p:spPr>
      </p:pic>
      <p:sp>
        <p:nvSpPr>
          <p:cNvPr id="6" name="Rectangle 5"/>
          <p:cNvSpPr/>
          <p:nvPr/>
        </p:nvSpPr>
        <p:spPr>
          <a:xfrm>
            <a:off x="0" y="692696"/>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platzhalter 3"/>
          <p:cNvSpPr txBox="1">
            <a:spLocks/>
          </p:cNvSpPr>
          <p:nvPr/>
        </p:nvSpPr>
        <p:spPr>
          <a:xfrm>
            <a:off x="477000" y="1411337"/>
            <a:ext cx="8217588" cy="5054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dirty="0"/>
          </a:p>
        </p:txBody>
      </p:sp>
      <p:sp>
        <p:nvSpPr>
          <p:cNvPr id="14" name="Textplatzhalter 3"/>
          <p:cNvSpPr>
            <a:spLocks noGrp="1"/>
          </p:cNvSpPr>
          <p:nvPr>
            <p:ph type="body" sz="quarter" idx="13"/>
          </p:nvPr>
        </p:nvSpPr>
        <p:spPr>
          <a:xfrm>
            <a:off x="539552" y="1411337"/>
            <a:ext cx="8217588" cy="505495"/>
          </a:xfrm>
        </p:spPr>
        <p:txBody>
          <a:bodyPr/>
          <a:lstStyle/>
          <a:p>
            <a:r>
              <a:rPr lang="en-AU" dirty="0" smtClean="0"/>
              <a:t>Efficiency </a:t>
            </a:r>
            <a:r>
              <a:rPr lang="en-AU" dirty="0"/>
              <a:t>/ Lifetime properties of storage technologies</a:t>
            </a:r>
          </a:p>
          <a:p>
            <a:r>
              <a:rPr lang="en-AU" dirty="0" smtClean="0"/>
              <a:t>	</a:t>
            </a:r>
            <a:endParaRPr lang="en-AU" dirty="0"/>
          </a:p>
        </p:txBody>
      </p:sp>
      <p:sp>
        <p:nvSpPr>
          <p:cNvPr id="16" name="Rectangle 15"/>
          <p:cNvSpPr/>
          <p:nvPr/>
        </p:nvSpPr>
        <p:spPr>
          <a:xfrm>
            <a:off x="2681790" y="6194257"/>
            <a:ext cx="3780420" cy="259079"/>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a:solidFill>
                  <a:schemeClr val="tx1"/>
                </a:solidFill>
                <a:latin typeface="Arial" panose="020B0604020202020204" pitchFamily="34" charset="0"/>
                <a:cs typeface="Arial" panose="020B0604020202020204" pitchFamily="34" charset="0"/>
              </a:rPr>
              <a:t>Figure </a:t>
            </a:r>
            <a:r>
              <a:rPr lang="en-AU" sz="1050" b="1" dirty="0" smtClean="0">
                <a:solidFill>
                  <a:schemeClr val="tx1"/>
                </a:solidFill>
                <a:latin typeface="Arial" panose="020B0604020202020204" pitchFamily="34" charset="0"/>
                <a:cs typeface="Arial" panose="020B0604020202020204" pitchFamily="34" charset="0"/>
              </a:rPr>
              <a:t>1 - Efficiency/lifetime properties</a:t>
            </a:r>
            <a:endParaRPr lang="en-AU" sz="1050" b="1" dirty="0">
              <a:solidFill>
                <a:schemeClr val="tx1"/>
              </a:solidFill>
              <a:latin typeface="Arial" panose="020B0604020202020204" pitchFamily="34" charset="0"/>
              <a:cs typeface="Arial" panose="020B0604020202020204" pitchFamily="34" charset="0"/>
            </a:endParaRPr>
          </a:p>
        </p:txBody>
      </p:sp>
      <p:cxnSp>
        <p:nvCxnSpPr>
          <p:cNvPr id="3" name="Straight Connector 2"/>
          <p:cNvCxnSpPr/>
          <p:nvPr/>
        </p:nvCxnSpPr>
        <p:spPr>
          <a:xfrm>
            <a:off x="2411760" y="2481820"/>
            <a:ext cx="0" cy="2880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411760" y="5362140"/>
            <a:ext cx="432048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51920" y="2489873"/>
            <a:ext cx="0" cy="29442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92080" y="2489873"/>
            <a:ext cx="0" cy="29442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732240" y="2481820"/>
            <a:ext cx="0" cy="2944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2411760" y="4642061"/>
            <a:ext cx="4320480" cy="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2383092" y="3921982"/>
            <a:ext cx="4349148" cy="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2411760" y="3201900"/>
            <a:ext cx="4320480" cy="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375756" y="2489873"/>
            <a:ext cx="4356484" cy="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267744" y="5388562"/>
            <a:ext cx="420308" cy="261610"/>
          </a:xfrm>
          <a:prstGeom prst="rect">
            <a:avLst/>
          </a:prstGeom>
          <a:noFill/>
        </p:spPr>
        <p:txBody>
          <a:bodyPr wrap="none" rtlCol="0">
            <a:spAutoFit/>
          </a:bodyPr>
          <a:lstStyle/>
          <a:p>
            <a:r>
              <a:rPr lang="en-AU" sz="1050" dirty="0" smtClean="0">
                <a:latin typeface="Arial" panose="020B0604020202020204" pitchFamily="34" charset="0"/>
                <a:cs typeface="Arial" panose="020B0604020202020204" pitchFamily="34" charset="0"/>
              </a:rPr>
              <a:t>100</a:t>
            </a:r>
            <a:endParaRPr lang="en-AU" sz="1050" dirty="0">
              <a:latin typeface="Arial" panose="020B0604020202020204" pitchFamily="34" charset="0"/>
              <a:cs typeface="Arial" panose="020B0604020202020204" pitchFamily="34" charset="0"/>
            </a:endParaRPr>
          </a:p>
        </p:txBody>
      </p:sp>
      <p:sp>
        <p:nvSpPr>
          <p:cNvPr id="43" name="TextBox 42"/>
          <p:cNvSpPr txBox="1"/>
          <p:nvPr/>
        </p:nvSpPr>
        <p:spPr>
          <a:xfrm>
            <a:off x="3599892" y="5397746"/>
            <a:ext cx="486030" cy="253916"/>
          </a:xfrm>
          <a:prstGeom prst="rect">
            <a:avLst/>
          </a:prstGeom>
          <a:noFill/>
        </p:spPr>
        <p:txBody>
          <a:bodyPr wrap="none" rtlCol="0">
            <a:spAutoFit/>
          </a:bodyPr>
          <a:lstStyle/>
          <a:p>
            <a:r>
              <a:rPr lang="en-AU" sz="1050" dirty="0" smtClean="0">
                <a:latin typeface="Arial" panose="020B0604020202020204" pitchFamily="34" charset="0"/>
                <a:cs typeface="Arial" panose="020B0604020202020204" pitchFamily="34" charset="0"/>
              </a:rPr>
              <a:t>1000</a:t>
            </a:r>
            <a:endParaRPr lang="en-AU" sz="1050" dirty="0">
              <a:latin typeface="Arial" panose="020B0604020202020204" pitchFamily="34" charset="0"/>
              <a:cs typeface="Arial" panose="020B0604020202020204" pitchFamily="34" charset="0"/>
            </a:endParaRPr>
          </a:p>
        </p:txBody>
      </p:sp>
      <p:sp>
        <p:nvSpPr>
          <p:cNvPr id="44" name="TextBox 43"/>
          <p:cNvSpPr txBox="1"/>
          <p:nvPr/>
        </p:nvSpPr>
        <p:spPr>
          <a:xfrm>
            <a:off x="5087058" y="5434148"/>
            <a:ext cx="385042" cy="253916"/>
          </a:xfrm>
          <a:prstGeom prst="rect">
            <a:avLst/>
          </a:prstGeom>
          <a:noFill/>
        </p:spPr>
        <p:txBody>
          <a:bodyPr wrap="none" rtlCol="0">
            <a:spAutoFit/>
          </a:bodyPr>
          <a:lstStyle/>
          <a:p>
            <a:r>
              <a:rPr lang="en-AU" sz="1050" dirty="0" smtClean="0">
                <a:latin typeface="Arial" panose="020B0604020202020204" pitchFamily="34" charset="0"/>
                <a:cs typeface="Arial" panose="020B0604020202020204" pitchFamily="34" charset="0"/>
              </a:rPr>
              <a:t>10</a:t>
            </a:r>
            <a:r>
              <a:rPr lang="en-AU" sz="1050" baseline="30000" dirty="0" smtClean="0">
                <a:latin typeface="Arial" panose="020B0604020202020204" pitchFamily="34" charset="0"/>
                <a:cs typeface="Arial" panose="020B0604020202020204" pitchFamily="34" charset="0"/>
              </a:rPr>
              <a:t>4</a:t>
            </a:r>
            <a:endParaRPr lang="en-AU" sz="1050" baseline="30000" dirty="0">
              <a:latin typeface="Arial" panose="020B0604020202020204" pitchFamily="34" charset="0"/>
              <a:cs typeface="Arial" panose="020B0604020202020204" pitchFamily="34" charset="0"/>
            </a:endParaRPr>
          </a:p>
        </p:txBody>
      </p:sp>
      <p:sp>
        <p:nvSpPr>
          <p:cNvPr id="45" name="TextBox 44"/>
          <p:cNvSpPr txBox="1"/>
          <p:nvPr/>
        </p:nvSpPr>
        <p:spPr>
          <a:xfrm>
            <a:off x="6539719" y="5434148"/>
            <a:ext cx="385042" cy="253916"/>
          </a:xfrm>
          <a:prstGeom prst="rect">
            <a:avLst/>
          </a:prstGeom>
          <a:noFill/>
        </p:spPr>
        <p:txBody>
          <a:bodyPr wrap="none" rtlCol="0">
            <a:spAutoFit/>
          </a:bodyPr>
          <a:lstStyle/>
          <a:p>
            <a:r>
              <a:rPr lang="en-AU" sz="1050" dirty="0" smtClean="0">
                <a:latin typeface="Arial" panose="020B0604020202020204" pitchFamily="34" charset="0"/>
                <a:cs typeface="Arial" panose="020B0604020202020204" pitchFamily="34" charset="0"/>
              </a:rPr>
              <a:t>10</a:t>
            </a:r>
            <a:r>
              <a:rPr lang="en-AU" sz="1050" baseline="30000" dirty="0" smtClean="0">
                <a:latin typeface="Arial" panose="020B0604020202020204" pitchFamily="34" charset="0"/>
                <a:cs typeface="Arial" panose="020B0604020202020204" pitchFamily="34" charset="0"/>
              </a:rPr>
              <a:t>5</a:t>
            </a:r>
            <a:endParaRPr lang="en-AU" sz="1050" baseline="30000" dirty="0">
              <a:latin typeface="Arial" panose="020B0604020202020204" pitchFamily="34" charset="0"/>
              <a:cs typeface="Arial" panose="020B0604020202020204" pitchFamily="34" charset="0"/>
            </a:endParaRPr>
          </a:p>
        </p:txBody>
      </p:sp>
      <p:sp>
        <p:nvSpPr>
          <p:cNvPr id="46" name="TextBox 45"/>
          <p:cNvSpPr txBox="1"/>
          <p:nvPr/>
        </p:nvSpPr>
        <p:spPr>
          <a:xfrm>
            <a:off x="2040407" y="3740072"/>
            <a:ext cx="335348" cy="253916"/>
          </a:xfrm>
          <a:prstGeom prst="rect">
            <a:avLst/>
          </a:prstGeom>
          <a:noFill/>
        </p:spPr>
        <p:txBody>
          <a:bodyPr wrap="none" rtlCol="0">
            <a:spAutoFit/>
          </a:bodyPr>
          <a:lstStyle/>
          <a:p>
            <a:r>
              <a:rPr lang="en-AU" sz="1050" dirty="0" smtClean="0">
                <a:latin typeface="Arial" panose="020B0604020202020204" pitchFamily="34" charset="0"/>
                <a:cs typeface="Arial" panose="020B0604020202020204" pitchFamily="34" charset="0"/>
              </a:rPr>
              <a:t>80</a:t>
            </a:r>
            <a:endParaRPr lang="en-AU" sz="1050" dirty="0">
              <a:latin typeface="Arial" panose="020B0604020202020204" pitchFamily="34" charset="0"/>
              <a:cs typeface="Arial" panose="020B0604020202020204" pitchFamily="34" charset="0"/>
            </a:endParaRPr>
          </a:p>
        </p:txBody>
      </p:sp>
      <p:sp>
        <p:nvSpPr>
          <p:cNvPr id="47" name="TextBox 46"/>
          <p:cNvSpPr txBox="1"/>
          <p:nvPr/>
        </p:nvSpPr>
        <p:spPr>
          <a:xfrm>
            <a:off x="1955447" y="2481820"/>
            <a:ext cx="420308" cy="261610"/>
          </a:xfrm>
          <a:prstGeom prst="rect">
            <a:avLst/>
          </a:prstGeom>
          <a:noFill/>
        </p:spPr>
        <p:txBody>
          <a:bodyPr wrap="none" rtlCol="0">
            <a:spAutoFit/>
          </a:bodyPr>
          <a:lstStyle/>
          <a:p>
            <a:r>
              <a:rPr lang="en-AU" sz="1050" dirty="0" smtClean="0">
                <a:latin typeface="Arial" panose="020B0604020202020204" pitchFamily="34" charset="0"/>
                <a:cs typeface="Arial" panose="020B0604020202020204" pitchFamily="34" charset="0"/>
              </a:rPr>
              <a:t>100</a:t>
            </a:r>
            <a:endParaRPr lang="en-AU" sz="1050" dirty="0">
              <a:latin typeface="Arial" panose="020B0604020202020204" pitchFamily="34" charset="0"/>
              <a:cs typeface="Arial" panose="020B0604020202020204" pitchFamily="34" charset="0"/>
            </a:endParaRPr>
          </a:p>
        </p:txBody>
      </p:sp>
      <p:sp>
        <p:nvSpPr>
          <p:cNvPr id="48" name="TextBox 47"/>
          <p:cNvSpPr txBox="1"/>
          <p:nvPr/>
        </p:nvSpPr>
        <p:spPr>
          <a:xfrm rot="16200000">
            <a:off x="986897" y="3372048"/>
            <a:ext cx="1239442" cy="307777"/>
          </a:xfrm>
          <a:prstGeom prst="rect">
            <a:avLst/>
          </a:prstGeom>
          <a:noFill/>
        </p:spPr>
        <p:txBody>
          <a:bodyPr wrap="none" rtlCol="0">
            <a:spAutoFit/>
          </a:bodyPr>
          <a:lstStyle/>
          <a:p>
            <a:r>
              <a:rPr lang="en-AU" sz="1400" b="1" dirty="0" smtClean="0">
                <a:latin typeface="Arial" panose="020B0604020202020204" pitchFamily="34" charset="0"/>
                <a:cs typeface="Arial" panose="020B0604020202020204" pitchFamily="34" charset="0"/>
              </a:rPr>
              <a:t>Efficiency %</a:t>
            </a:r>
            <a:endParaRPr lang="en-AU" sz="1400" b="1" dirty="0">
              <a:latin typeface="Arial" panose="020B0604020202020204" pitchFamily="34" charset="0"/>
              <a:cs typeface="Arial" panose="020B0604020202020204" pitchFamily="34" charset="0"/>
            </a:endParaRPr>
          </a:p>
        </p:txBody>
      </p:sp>
      <p:sp>
        <p:nvSpPr>
          <p:cNvPr id="49" name="TextBox 48"/>
          <p:cNvSpPr txBox="1"/>
          <p:nvPr/>
        </p:nvSpPr>
        <p:spPr>
          <a:xfrm>
            <a:off x="2991454" y="5722180"/>
            <a:ext cx="3188693" cy="307777"/>
          </a:xfrm>
          <a:prstGeom prst="rect">
            <a:avLst/>
          </a:prstGeom>
          <a:noFill/>
        </p:spPr>
        <p:txBody>
          <a:bodyPr wrap="none" rtlCol="0">
            <a:spAutoFit/>
          </a:bodyPr>
          <a:lstStyle/>
          <a:p>
            <a:pPr algn="ctr"/>
            <a:r>
              <a:rPr lang="en-AU" sz="1400" b="1" dirty="0" smtClean="0">
                <a:latin typeface="Arial" panose="020B0604020202020204" pitchFamily="34" charset="0"/>
                <a:cs typeface="Arial" panose="020B0604020202020204" pitchFamily="34" charset="0"/>
              </a:rPr>
              <a:t>Lifetime / Charge-Discharge Cycles</a:t>
            </a:r>
            <a:endParaRPr lang="en-AU" sz="1400" b="1" dirty="0">
              <a:latin typeface="Arial" panose="020B0604020202020204" pitchFamily="34" charset="0"/>
              <a:cs typeface="Arial" panose="020B0604020202020204" pitchFamily="34" charset="0"/>
            </a:endParaRPr>
          </a:p>
        </p:txBody>
      </p:sp>
      <p:sp>
        <p:nvSpPr>
          <p:cNvPr id="50" name="Rectangle 49"/>
          <p:cNvSpPr/>
          <p:nvPr/>
        </p:nvSpPr>
        <p:spPr>
          <a:xfrm>
            <a:off x="3707904" y="3849970"/>
            <a:ext cx="468052" cy="576066"/>
          </a:xfrm>
          <a:prstGeom prst="rect">
            <a:avLst/>
          </a:prstGeom>
          <a:solidFill>
            <a:srgbClr val="03A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smtClean="0"/>
              <a:t>Flow</a:t>
            </a:r>
            <a:br>
              <a:rPr lang="en-AU" sz="900" b="1" dirty="0" smtClean="0"/>
            </a:br>
            <a:r>
              <a:rPr lang="en-AU" sz="900" b="1" dirty="0" smtClean="0"/>
              <a:t>Batt.</a:t>
            </a:r>
            <a:endParaRPr lang="en-AU" sz="900" b="1" dirty="0"/>
          </a:p>
        </p:txBody>
      </p:sp>
      <p:sp>
        <p:nvSpPr>
          <p:cNvPr id="51" name="Rectangle 50"/>
          <p:cNvSpPr/>
          <p:nvPr/>
        </p:nvSpPr>
        <p:spPr>
          <a:xfrm>
            <a:off x="3887924" y="5074108"/>
            <a:ext cx="468052" cy="216024"/>
          </a:xfrm>
          <a:prstGeom prst="rect">
            <a:avLst/>
          </a:prstGeom>
          <a:solidFill>
            <a:srgbClr val="ED1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err="1" smtClean="0"/>
              <a:t>NiCd</a:t>
            </a:r>
            <a:endParaRPr lang="en-AU" sz="900" b="1" dirty="0"/>
          </a:p>
        </p:txBody>
      </p:sp>
      <p:sp>
        <p:nvSpPr>
          <p:cNvPr id="52" name="Rectangle 51"/>
          <p:cNvSpPr/>
          <p:nvPr/>
        </p:nvSpPr>
        <p:spPr>
          <a:xfrm>
            <a:off x="4031940" y="3489932"/>
            <a:ext cx="608886" cy="216024"/>
          </a:xfrm>
          <a:prstGeom prst="rect">
            <a:avLst/>
          </a:prstGeom>
          <a:solidFill>
            <a:srgbClr val="F469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err="1" smtClean="0"/>
              <a:t>NaS</a:t>
            </a:r>
            <a:endParaRPr lang="en-AU" sz="900" b="1" dirty="0"/>
          </a:p>
        </p:txBody>
      </p:sp>
      <p:sp>
        <p:nvSpPr>
          <p:cNvPr id="53" name="Rectangle 52"/>
          <p:cNvSpPr/>
          <p:nvPr/>
        </p:nvSpPr>
        <p:spPr>
          <a:xfrm>
            <a:off x="4680012" y="2525877"/>
            <a:ext cx="576065" cy="380338"/>
          </a:xfrm>
          <a:prstGeom prst="rect">
            <a:avLst/>
          </a:prstGeom>
          <a:solidFill>
            <a:srgbClr val="FFF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smtClean="0">
                <a:solidFill>
                  <a:schemeClr val="accent2">
                    <a:lumMod val="50000"/>
                  </a:schemeClr>
                </a:solidFill>
              </a:rPr>
              <a:t>Li-ion</a:t>
            </a:r>
            <a:endParaRPr lang="en-AU" sz="900" b="1" dirty="0">
              <a:solidFill>
                <a:schemeClr val="accent2">
                  <a:lumMod val="50000"/>
                </a:schemeClr>
              </a:solidFill>
            </a:endParaRPr>
          </a:p>
        </p:txBody>
      </p:sp>
      <p:sp>
        <p:nvSpPr>
          <p:cNvPr id="54" name="Rectangle 53"/>
          <p:cNvSpPr/>
          <p:nvPr/>
        </p:nvSpPr>
        <p:spPr>
          <a:xfrm>
            <a:off x="5652120" y="2498878"/>
            <a:ext cx="1035716" cy="216024"/>
          </a:xfrm>
          <a:prstGeom prst="rect">
            <a:avLst/>
          </a:prstGeom>
          <a:solidFill>
            <a:srgbClr val="307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err="1" smtClean="0"/>
              <a:t>Supercaps</a:t>
            </a:r>
            <a:endParaRPr lang="en-AU" sz="900" b="1" dirty="0"/>
          </a:p>
        </p:txBody>
      </p:sp>
      <p:sp>
        <p:nvSpPr>
          <p:cNvPr id="55" name="Rectangle 54"/>
          <p:cNvSpPr/>
          <p:nvPr/>
        </p:nvSpPr>
        <p:spPr>
          <a:xfrm>
            <a:off x="6192180" y="2879202"/>
            <a:ext cx="492085" cy="581623"/>
          </a:xfrm>
          <a:prstGeom prst="rect">
            <a:avLst/>
          </a:prstGeom>
          <a:solidFill>
            <a:srgbClr val="03A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b="1" dirty="0" smtClean="0"/>
          </a:p>
          <a:p>
            <a:pPr algn="ctr"/>
            <a:r>
              <a:rPr lang="en-AU" sz="800" b="1" dirty="0" smtClean="0"/>
              <a:t>SMES</a:t>
            </a:r>
            <a:endParaRPr lang="en-AU" sz="800" b="1" dirty="0"/>
          </a:p>
        </p:txBody>
      </p:sp>
      <p:sp>
        <p:nvSpPr>
          <p:cNvPr id="56" name="Rectangle 55"/>
          <p:cNvSpPr/>
          <p:nvPr/>
        </p:nvSpPr>
        <p:spPr>
          <a:xfrm>
            <a:off x="5400092" y="2759882"/>
            <a:ext cx="913094" cy="396735"/>
          </a:xfrm>
          <a:prstGeom prst="rect">
            <a:avLst/>
          </a:prstGeom>
          <a:solidFill>
            <a:srgbClr val="FA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Flywheel</a:t>
            </a:r>
            <a:endParaRPr lang="en-AU" sz="800" b="1" dirty="0"/>
          </a:p>
        </p:txBody>
      </p:sp>
      <p:sp>
        <p:nvSpPr>
          <p:cNvPr id="57" name="TextBox 56"/>
          <p:cNvSpPr txBox="1"/>
          <p:nvPr/>
        </p:nvSpPr>
        <p:spPr>
          <a:xfrm>
            <a:off x="2040407" y="5108224"/>
            <a:ext cx="335348" cy="253916"/>
          </a:xfrm>
          <a:prstGeom prst="rect">
            <a:avLst/>
          </a:prstGeom>
          <a:noFill/>
        </p:spPr>
        <p:txBody>
          <a:bodyPr wrap="none" rtlCol="0">
            <a:spAutoFit/>
          </a:bodyPr>
          <a:lstStyle/>
          <a:p>
            <a:r>
              <a:rPr lang="en-AU" sz="1050" dirty="0" smtClean="0">
                <a:latin typeface="Arial" panose="020B0604020202020204" pitchFamily="34" charset="0"/>
                <a:cs typeface="Arial" panose="020B0604020202020204" pitchFamily="34" charset="0"/>
              </a:rPr>
              <a:t>60</a:t>
            </a:r>
            <a:endParaRPr lang="en-AU"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1767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a:xfrm>
            <a:off x="539552" y="1411337"/>
            <a:ext cx="8217588" cy="505495"/>
          </a:xfrm>
        </p:spPr>
        <p:txBody>
          <a:bodyPr/>
          <a:lstStyle/>
          <a:p>
            <a:r>
              <a:rPr lang="en-AU" dirty="0"/>
              <a:t>Characteristics of energy storage techniques</a:t>
            </a:r>
            <a:endParaRPr lang="de-DE" dirty="0"/>
          </a:p>
        </p:txBody>
      </p:sp>
      <p:sp>
        <p:nvSpPr>
          <p:cNvPr id="7" name="Rectangle 6"/>
          <p:cNvSpPr/>
          <p:nvPr/>
        </p:nvSpPr>
        <p:spPr>
          <a:xfrm>
            <a:off x="539552" y="2025516"/>
            <a:ext cx="3914146" cy="4397166"/>
          </a:xfrm>
          <a:prstGeom prst="rect">
            <a:avLst/>
          </a:prstGeom>
        </p:spPr>
        <p:txBody>
          <a:bodyPr wrap="square">
            <a:spAutoFit/>
          </a:bodyPr>
          <a:lstStyle/>
          <a:p>
            <a:pPr>
              <a:lnSpc>
                <a:spcPts val="2200"/>
              </a:lnSpc>
              <a:spcAft>
                <a:spcPts val="600"/>
              </a:spcAft>
            </a:pPr>
            <a:r>
              <a:rPr lang="en-AU" sz="1400" dirty="0">
                <a:latin typeface="Arial" panose="020B0604020202020204" pitchFamily="34" charset="0"/>
                <a:cs typeface="Arial" panose="020B0604020202020204" pitchFamily="34" charset="0"/>
              </a:rPr>
              <a:t>Energy storage techniques can be classified corroding to these criteria:</a:t>
            </a:r>
          </a:p>
          <a:p>
            <a:pPr marL="285750" indent="-285750">
              <a:lnSpc>
                <a:spcPts val="2200"/>
              </a:lnSpc>
              <a:spcAft>
                <a:spcPts val="600"/>
              </a:spcAft>
              <a:buFont typeface="Arial" panose="020B0604020202020204" pitchFamily="34" charset="0"/>
              <a:buChar char="•"/>
            </a:pPr>
            <a:r>
              <a:rPr lang="en-AU" sz="1400" dirty="0">
                <a:latin typeface="Arial" panose="020B0604020202020204" pitchFamily="34" charset="0"/>
                <a:cs typeface="Arial" panose="020B0604020202020204" pitchFamily="34" charset="0"/>
              </a:rPr>
              <a:t>The type of application: permanent or portable.</a:t>
            </a:r>
          </a:p>
          <a:p>
            <a:pPr marL="285750" indent="-285750">
              <a:lnSpc>
                <a:spcPts val="2200"/>
              </a:lnSpc>
              <a:spcAft>
                <a:spcPts val="600"/>
              </a:spcAft>
              <a:buFont typeface="Arial" panose="020B0604020202020204" pitchFamily="34" charset="0"/>
              <a:buChar char="•"/>
            </a:pPr>
            <a:r>
              <a:rPr lang="en-AU" sz="1400" dirty="0">
                <a:latin typeface="Arial" panose="020B0604020202020204" pitchFamily="34" charset="0"/>
                <a:cs typeface="Arial" panose="020B0604020202020204" pitchFamily="34" charset="0"/>
              </a:rPr>
              <a:t>Storage duration: short or long term.</a:t>
            </a:r>
          </a:p>
          <a:p>
            <a:pPr marL="285750" indent="-285750">
              <a:lnSpc>
                <a:spcPts val="2200"/>
              </a:lnSpc>
              <a:spcAft>
                <a:spcPts val="600"/>
              </a:spcAft>
              <a:buFont typeface="Arial" panose="020B0604020202020204" pitchFamily="34" charset="0"/>
              <a:buChar char="•"/>
            </a:pPr>
            <a:r>
              <a:rPr lang="en-AU" sz="1400" dirty="0">
                <a:latin typeface="Arial" panose="020B0604020202020204" pitchFamily="34" charset="0"/>
                <a:cs typeface="Arial" panose="020B0604020202020204" pitchFamily="34" charset="0"/>
              </a:rPr>
              <a:t>Type of product: maximum power needed</a:t>
            </a:r>
            <a:r>
              <a:rPr lang="en-AU" sz="1400" dirty="0" smtClean="0">
                <a:latin typeface="Arial" panose="020B0604020202020204" pitchFamily="34" charset="0"/>
                <a:cs typeface="Arial" panose="020B0604020202020204" pitchFamily="34" charset="0"/>
              </a:rPr>
              <a:t>.</a:t>
            </a:r>
            <a:endParaRPr lang="en-AU" sz="1400" dirty="0">
              <a:latin typeface="Arial" panose="020B0604020202020204" pitchFamily="34" charset="0"/>
              <a:cs typeface="Arial" panose="020B0604020202020204" pitchFamily="34" charset="0"/>
            </a:endParaRPr>
          </a:p>
          <a:p>
            <a:pPr>
              <a:lnSpc>
                <a:spcPts val="2200"/>
              </a:lnSpc>
              <a:spcAft>
                <a:spcPts val="600"/>
              </a:spcAft>
            </a:pPr>
            <a:r>
              <a:rPr lang="en-AU" sz="1400" dirty="0">
                <a:latin typeface="Arial" panose="020B0604020202020204" pitchFamily="34" charset="0"/>
                <a:cs typeface="Arial" panose="020B0604020202020204" pitchFamily="34" charset="0"/>
              </a:rPr>
              <a:t>It is therefore necessary to analyse critically the fundamental characteristics</a:t>
            </a:r>
            <a:r>
              <a:rPr lang="en-AU" sz="1400" dirty="0" smtClean="0">
                <a:latin typeface="Arial" panose="020B0604020202020204" pitchFamily="34" charset="0"/>
                <a:cs typeface="Arial" panose="020B0604020202020204" pitchFamily="34" charset="0"/>
              </a:rPr>
              <a:t> </a:t>
            </a:r>
            <a:r>
              <a:rPr lang="en-AU" sz="1400" dirty="0">
                <a:latin typeface="Arial" panose="020B0604020202020204" pitchFamily="34" charset="0"/>
                <a:cs typeface="Arial" panose="020B0604020202020204" pitchFamily="34" charset="0"/>
              </a:rPr>
              <a:t>(technical and economical) of storage systems in order to establish comparison criteria are for selecting the best technology.</a:t>
            </a:r>
          </a:p>
          <a:p>
            <a:pPr>
              <a:lnSpc>
                <a:spcPts val="2200"/>
              </a:lnSpc>
              <a:spcAft>
                <a:spcPts val="600"/>
              </a:spcAft>
            </a:pPr>
            <a:r>
              <a:rPr lang="en-AU" sz="1400" dirty="0">
                <a:latin typeface="Arial" panose="020B0604020202020204" pitchFamily="34" charset="0"/>
                <a:cs typeface="Arial" panose="020B0604020202020204" pitchFamily="34" charset="0"/>
              </a:rPr>
              <a:t>The main characteristic of storage systems on which the selection criteria are based the following</a:t>
            </a:r>
            <a:r>
              <a:rPr lang="en-AU" sz="1400" dirty="0" smtClean="0">
                <a:latin typeface="Arial" panose="020B0604020202020204" pitchFamily="34" charset="0"/>
                <a:cs typeface="Arial" panose="020B0604020202020204" pitchFamily="34" charset="0"/>
              </a:rPr>
              <a:t>.</a:t>
            </a:r>
            <a:endParaRPr lang="en-AU" sz="1600" dirty="0"/>
          </a:p>
        </p:txBody>
      </p:sp>
      <p:pic>
        <p:nvPicPr>
          <p:cNvPr id="5" name="Picture 2"/>
          <p:cNvPicPr>
            <a:picLocks noChangeAspect="1" noChangeArrowheads="1"/>
          </p:cNvPicPr>
          <p:nvPr/>
        </p:nvPicPr>
        <p:blipFill rotWithShape="1">
          <a:blip r:embed="rId2" cstate="print"/>
          <a:srcRect t="8189" b="77238"/>
          <a:stretch/>
        </p:blipFill>
        <p:spPr bwMode="auto">
          <a:xfrm>
            <a:off x="0" y="-27384"/>
            <a:ext cx="9144000" cy="720080"/>
          </a:xfrm>
          <a:prstGeom prst="rect">
            <a:avLst/>
          </a:prstGeom>
          <a:noFill/>
          <a:ln w="9525">
            <a:noFill/>
            <a:miter lim="800000"/>
            <a:headEnd/>
            <a:tailEnd/>
          </a:ln>
        </p:spPr>
      </p:pic>
      <p:sp>
        <p:nvSpPr>
          <p:cNvPr id="6" name="Rectangle 5"/>
          <p:cNvSpPr/>
          <p:nvPr/>
        </p:nvSpPr>
        <p:spPr>
          <a:xfrm>
            <a:off x="0" y="692696"/>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p:cNvSpPr txBox="1"/>
          <p:nvPr/>
        </p:nvSpPr>
        <p:spPr>
          <a:xfrm>
            <a:off x="4716016" y="2028964"/>
            <a:ext cx="3816424" cy="4294574"/>
          </a:xfrm>
          <a:prstGeom prst="rect">
            <a:avLst/>
          </a:prstGeom>
          <a:noFill/>
        </p:spPr>
        <p:txBody>
          <a:bodyPr wrap="square" rtlCol="0">
            <a:spAutoFit/>
          </a:bodyPr>
          <a:lstStyle/>
          <a:p>
            <a:pPr>
              <a:lnSpc>
                <a:spcPts val="2200"/>
              </a:lnSpc>
            </a:pPr>
            <a:r>
              <a:rPr lang="de-DE" sz="1600" b="1" dirty="0" smtClean="0">
                <a:latin typeface="Arial Narrow" charset="0"/>
                <a:ea typeface="Arial Narrow" charset="0"/>
                <a:cs typeface="Arial Narrow" charset="0"/>
              </a:rPr>
              <a:t>Storage Capacity</a:t>
            </a:r>
            <a:endParaRPr lang="en-AU" sz="1600" dirty="0" smtClean="0"/>
          </a:p>
          <a:p>
            <a:pPr>
              <a:lnSpc>
                <a:spcPts val="2200"/>
              </a:lnSpc>
            </a:pPr>
            <a:r>
              <a:rPr lang="en-AU" sz="1400" dirty="0" smtClean="0">
                <a:latin typeface="Arial" panose="020B0604020202020204" pitchFamily="34" charset="0"/>
                <a:cs typeface="Arial" panose="020B0604020202020204" pitchFamily="34" charset="0"/>
              </a:rPr>
              <a:t>This </a:t>
            </a:r>
            <a:r>
              <a:rPr lang="en-AU" sz="1400" dirty="0">
                <a:latin typeface="Arial" panose="020B0604020202020204" pitchFamily="34" charset="0"/>
                <a:cs typeface="Arial" panose="020B0604020202020204" pitchFamily="34" charset="0"/>
              </a:rPr>
              <a:t>is the quality of available energy in the storage system after charging.  Discharge is often incomplete.  For this reason, it is defined on the basis of total energy stored, </a:t>
            </a:r>
            <a:r>
              <a:rPr lang="en-AU" sz="1400" i="1" dirty="0" err="1">
                <a:latin typeface="Arial" panose="020B0604020202020204" pitchFamily="34" charset="0"/>
                <a:cs typeface="Arial" panose="020B0604020202020204" pitchFamily="34" charset="0"/>
              </a:rPr>
              <a:t>W</a:t>
            </a:r>
            <a:r>
              <a:rPr lang="en-AU" sz="1400" baseline="-25000" dirty="0" err="1">
                <a:latin typeface="Arial" panose="020B0604020202020204" pitchFamily="34" charset="0"/>
                <a:cs typeface="Arial" panose="020B0604020202020204" pitchFamily="34" charset="0"/>
              </a:rPr>
              <a:t>st</a:t>
            </a:r>
            <a:r>
              <a:rPr lang="en-AU" sz="1400" dirty="0">
                <a:latin typeface="Arial" panose="020B0604020202020204" pitchFamily="34" charset="0"/>
                <a:cs typeface="Arial" panose="020B0604020202020204" pitchFamily="34" charset="0"/>
              </a:rPr>
              <a:t> (</a:t>
            </a:r>
            <a:r>
              <a:rPr lang="en-AU" sz="1400" dirty="0" err="1">
                <a:latin typeface="Arial" panose="020B0604020202020204" pitchFamily="34" charset="0"/>
                <a:cs typeface="Arial" panose="020B0604020202020204" pitchFamily="34" charset="0"/>
              </a:rPr>
              <a:t>Wh</a:t>
            </a:r>
            <a:r>
              <a:rPr lang="en-AU" sz="1400" dirty="0">
                <a:latin typeface="Arial" panose="020B0604020202020204" pitchFamily="34" charset="0"/>
                <a:cs typeface="Arial" panose="020B0604020202020204" pitchFamily="34" charset="0"/>
              </a:rPr>
              <a:t>), which is superior to that actually retrieved (operational), noted </a:t>
            </a:r>
            <a:r>
              <a:rPr lang="en-AU" sz="1400" i="1" dirty="0" err="1">
                <a:latin typeface="Arial" panose="020B0604020202020204" pitchFamily="34" charset="0"/>
                <a:cs typeface="Arial" panose="020B0604020202020204" pitchFamily="34" charset="0"/>
              </a:rPr>
              <a:t>W</a:t>
            </a:r>
            <a:r>
              <a:rPr lang="en-AU" sz="1400" baseline="-25000" dirty="0" err="1">
                <a:latin typeface="Arial" panose="020B0604020202020204" pitchFamily="34" charset="0"/>
                <a:cs typeface="Arial" panose="020B0604020202020204" pitchFamily="34" charset="0"/>
              </a:rPr>
              <a:t>ut</a:t>
            </a:r>
            <a:r>
              <a:rPr lang="en-AU" sz="1400" dirty="0">
                <a:latin typeface="Arial" panose="020B0604020202020204" pitchFamily="34" charset="0"/>
                <a:cs typeface="Arial" panose="020B0604020202020204" pitchFamily="34" charset="0"/>
              </a:rPr>
              <a:t> (</a:t>
            </a:r>
            <a:r>
              <a:rPr lang="en-AU" sz="1400" dirty="0" err="1">
                <a:latin typeface="Arial" panose="020B0604020202020204" pitchFamily="34" charset="0"/>
                <a:cs typeface="Arial" panose="020B0604020202020204" pitchFamily="34" charset="0"/>
              </a:rPr>
              <a:t>Wh</a:t>
            </a:r>
            <a:r>
              <a:rPr lang="en-AU" sz="1400" dirty="0">
                <a:latin typeface="Arial" panose="020B0604020202020204" pitchFamily="34" charset="0"/>
                <a:cs typeface="Arial" panose="020B0604020202020204" pitchFamily="34" charset="0"/>
              </a:rPr>
              <a:t>).  The usable energy, limited by the depth of discharge, represents the limit of discharge depth (maximum-charge state).  In conditions of the quick charge or discharge, the efficiency deteriorates and the retrievable energy can be much lower than storage capacity. On the other hand, </a:t>
            </a:r>
            <a:r>
              <a:rPr lang="en-AU" sz="1400" dirty="0" err="1">
                <a:latin typeface="Arial" panose="020B0604020202020204" pitchFamily="34" charset="0"/>
                <a:cs typeface="Arial" panose="020B0604020202020204" pitchFamily="34" charset="0"/>
              </a:rPr>
              <a:t>selfdischarge</a:t>
            </a:r>
            <a:r>
              <a:rPr lang="en-AU" sz="1400" dirty="0">
                <a:latin typeface="Arial" panose="020B0604020202020204" pitchFamily="34" charset="0"/>
                <a:cs typeface="Arial" panose="020B0604020202020204" pitchFamily="34" charset="0"/>
              </a:rPr>
              <a:t> is the attenuating factor under very slow regime (see Fig. 16).</a:t>
            </a:r>
            <a:endParaRPr lang="de-DE" sz="1400" dirty="0">
              <a:latin typeface="Arial" panose="020B0604020202020204" pitchFamily="34" charset="0"/>
              <a:ea typeface="Arial Narrow" charset="0"/>
              <a:cs typeface="Arial" panose="020B0604020202020204" pitchFamily="34" charset="0"/>
            </a:endParaRPr>
          </a:p>
        </p:txBody>
      </p:sp>
    </p:spTree>
    <p:extLst>
      <p:ext uri="{BB962C8B-B14F-4D97-AF65-F5344CB8AC3E}">
        <p14:creationId xmlns:p14="http://schemas.microsoft.com/office/powerpoint/2010/main" val="1159309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cstate="print"/>
          <a:srcRect t="8189" b="77238"/>
          <a:stretch/>
        </p:blipFill>
        <p:spPr bwMode="auto">
          <a:xfrm>
            <a:off x="0" y="-27384"/>
            <a:ext cx="9144000" cy="720080"/>
          </a:xfrm>
          <a:prstGeom prst="rect">
            <a:avLst/>
          </a:prstGeom>
          <a:noFill/>
          <a:ln w="9525">
            <a:noFill/>
            <a:miter lim="800000"/>
            <a:headEnd/>
            <a:tailEnd/>
          </a:ln>
        </p:spPr>
      </p:pic>
      <p:sp>
        <p:nvSpPr>
          <p:cNvPr id="6" name="Rectangle 5"/>
          <p:cNvSpPr/>
          <p:nvPr/>
        </p:nvSpPr>
        <p:spPr>
          <a:xfrm>
            <a:off x="0" y="692696"/>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platzhalter 3"/>
          <p:cNvSpPr txBox="1">
            <a:spLocks/>
          </p:cNvSpPr>
          <p:nvPr/>
        </p:nvSpPr>
        <p:spPr>
          <a:xfrm>
            <a:off x="477000" y="1411337"/>
            <a:ext cx="8217588" cy="5054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dirty="0"/>
          </a:p>
        </p:txBody>
      </p:sp>
      <p:sp>
        <p:nvSpPr>
          <p:cNvPr id="14" name="Textplatzhalter 3"/>
          <p:cNvSpPr>
            <a:spLocks noGrp="1"/>
          </p:cNvSpPr>
          <p:nvPr>
            <p:ph type="body" sz="quarter" idx="13"/>
          </p:nvPr>
        </p:nvSpPr>
        <p:spPr>
          <a:xfrm>
            <a:off x="539552" y="1411337"/>
            <a:ext cx="8217588" cy="505495"/>
          </a:xfrm>
        </p:spPr>
        <p:txBody>
          <a:bodyPr/>
          <a:lstStyle/>
          <a:p>
            <a:pPr algn="ctr"/>
            <a:r>
              <a:rPr lang="en-AU" dirty="0" smtClean="0"/>
              <a:t>Storage Techniques</a:t>
            </a:r>
            <a:endParaRPr lang="en-AU" dirty="0"/>
          </a:p>
          <a:p>
            <a:r>
              <a:rPr lang="en-AU" dirty="0" smtClean="0"/>
              <a:t>	</a:t>
            </a:r>
            <a:endParaRPr lang="en-AU" dirty="0"/>
          </a:p>
        </p:txBody>
      </p:sp>
      <p:sp>
        <p:nvSpPr>
          <p:cNvPr id="16" name="Rectangle 15"/>
          <p:cNvSpPr/>
          <p:nvPr/>
        </p:nvSpPr>
        <p:spPr>
          <a:xfrm>
            <a:off x="1007604" y="6158253"/>
            <a:ext cx="7164796" cy="259079"/>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a:solidFill>
                  <a:schemeClr val="tx1"/>
                </a:solidFill>
                <a:latin typeface="Arial" panose="020B0604020202020204" pitchFamily="34" charset="0"/>
                <a:cs typeface="Arial" panose="020B0604020202020204" pitchFamily="34" charset="0"/>
              </a:rPr>
              <a:t>Figure </a:t>
            </a:r>
            <a:r>
              <a:rPr lang="en-AU" sz="1050" b="1" dirty="0" smtClean="0">
                <a:solidFill>
                  <a:schemeClr val="tx1"/>
                </a:solidFill>
                <a:latin typeface="Arial" panose="020B0604020202020204" pitchFamily="34" charset="0"/>
                <a:cs typeface="Arial" panose="020B0604020202020204" pitchFamily="34" charset="0"/>
              </a:rPr>
              <a:t>23 – Distribution of storage techniques as a function of energy efficiency and life expectancy [10].</a:t>
            </a:r>
            <a:endParaRPr lang="en-AU" sz="1050" b="1" dirty="0">
              <a:solidFill>
                <a:schemeClr val="tx1"/>
              </a:solidFill>
              <a:latin typeface="Arial" panose="020B0604020202020204" pitchFamily="34" charset="0"/>
              <a:cs typeface="Arial" panose="020B0604020202020204" pitchFamily="34" charset="0"/>
            </a:endParaRPr>
          </a:p>
        </p:txBody>
      </p:sp>
      <p:cxnSp>
        <p:nvCxnSpPr>
          <p:cNvPr id="3" name="Straight Connector 2"/>
          <p:cNvCxnSpPr/>
          <p:nvPr/>
        </p:nvCxnSpPr>
        <p:spPr>
          <a:xfrm>
            <a:off x="2411760" y="2337804"/>
            <a:ext cx="0" cy="2880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411760" y="5218124"/>
            <a:ext cx="432048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51920" y="2345857"/>
            <a:ext cx="0" cy="288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92080" y="2345857"/>
            <a:ext cx="0" cy="288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732240" y="2337804"/>
            <a:ext cx="0" cy="28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2419096" y="4255335"/>
            <a:ext cx="4320000" cy="80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2411760" y="3300596"/>
            <a:ext cx="4320480" cy="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375756" y="2345857"/>
            <a:ext cx="435648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267744" y="5244546"/>
            <a:ext cx="420308" cy="261610"/>
          </a:xfrm>
          <a:prstGeom prst="rect">
            <a:avLst/>
          </a:prstGeom>
          <a:noFill/>
        </p:spPr>
        <p:txBody>
          <a:bodyPr wrap="none" rtlCol="0">
            <a:spAutoFit/>
          </a:bodyPr>
          <a:lstStyle/>
          <a:p>
            <a:r>
              <a:rPr lang="en-AU" sz="1050" dirty="0" smtClean="0">
                <a:latin typeface="Arial" panose="020B0604020202020204" pitchFamily="34" charset="0"/>
                <a:cs typeface="Arial" panose="020B0604020202020204" pitchFamily="34" charset="0"/>
              </a:rPr>
              <a:t>100</a:t>
            </a:r>
            <a:endParaRPr lang="en-AU" sz="1050" dirty="0">
              <a:latin typeface="Arial" panose="020B0604020202020204" pitchFamily="34" charset="0"/>
              <a:cs typeface="Arial" panose="020B0604020202020204" pitchFamily="34" charset="0"/>
            </a:endParaRPr>
          </a:p>
        </p:txBody>
      </p:sp>
      <p:sp>
        <p:nvSpPr>
          <p:cNvPr id="43" name="TextBox 42"/>
          <p:cNvSpPr txBox="1"/>
          <p:nvPr/>
        </p:nvSpPr>
        <p:spPr>
          <a:xfrm>
            <a:off x="3599892" y="5244546"/>
            <a:ext cx="522900" cy="253916"/>
          </a:xfrm>
          <a:prstGeom prst="rect">
            <a:avLst/>
          </a:prstGeom>
          <a:noFill/>
        </p:spPr>
        <p:txBody>
          <a:bodyPr wrap="none" rtlCol="0">
            <a:spAutoFit/>
          </a:bodyPr>
          <a:lstStyle/>
          <a:p>
            <a:r>
              <a:rPr lang="en-AU" sz="1050" dirty="0" smtClean="0">
                <a:latin typeface="Arial" panose="020B0604020202020204" pitchFamily="34" charset="0"/>
                <a:cs typeface="Arial" panose="020B0604020202020204" pitchFamily="34" charset="0"/>
              </a:rPr>
              <a:t>1,000</a:t>
            </a:r>
            <a:endParaRPr lang="en-AU" sz="1050" dirty="0">
              <a:latin typeface="Arial" panose="020B0604020202020204" pitchFamily="34" charset="0"/>
              <a:cs typeface="Arial" panose="020B0604020202020204" pitchFamily="34" charset="0"/>
            </a:endParaRPr>
          </a:p>
        </p:txBody>
      </p:sp>
      <p:sp>
        <p:nvSpPr>
          <p:cNvPr id="44" name="TextBox 43"/>
          <p:cNvSpPr txBox="1"/>
          <p:nvPr/>
        </p:nvSpPr>
        <p:spPr>
          <a:xfrm>
            <a:off x="4968044" y="5244546"/>
            <a:ext cx="598241" cy="253916"/>
          </a:xfrm>
          <a:prstGeom prst="rect">
            <a:avLst/>
          </a:prstGeom>
          <a:noFill/>
        </p:spPr>
        <p:txBody>
          <a:bodyPr wrap="none" rtlCol="0">
            <a:spAutoFit/>
          </a:bodyPr>
          <a:lstStyle/>
          <a:p>
            <a:r>
              <a:rPr lang="en-AU" sz="1050" dirty="0" smtClean="0">
                <a:latin typeface="Arial" panose="020B0604020202020204" pitchFamily="34" charset="0"/>
                <a:cs typeface="Arial" panose="020B0604020202020204" pitchFamily="34" charset="0"/>
              </a:rPr>
              <a:t>10,000</a:t>
            </a:r>
            <a:endParaRPr lang="en-AU" sz="1050" baseline="30000" dirty="0">
              <a:latin typeface="Arial" panose="020B0604020202020204" pitchFamily="34" charset="0"/>
              <a:cs typeface="Arial" panose="020B0604020202020204" pitchFamily="34" charset="0"/>
            </a:endParaRPr>
          </a:p>
        </p:txBody>
      </p:sp>
      <p:sp>
        <p:nvSpPr>
          <p:cNvPr id="45" name="TextBox 44"/>
          <p:cNvSpPr txBox="1"/>
          <p:nvPr/>
        </p:nvSpPr>
        <p:spPr>
          <a:xfrm>
            <a:off x="6228184" y="5244546"/>
            <a:ext cx="598241" cy="253916"/>
          </a:xfrm>
          <a:prstGeom prst="rect">
            <a:avLst/>
          </a:prstGeom>
          <a:noFill/>
        </p:spPr>
        <p:txBody>
          <a:bodyPr wrap="none" rtlCol="0">
            <a:spAutoFit/>
          </a:bodyPr>
          <a:lstStyle/>
          <a:p>
            <a:r>
              <a:rPr lang="en-AU" sz="1050" dirty="0" smtClean="0">
                <a:latin typeface="Arial" panose="020B0604020202020204" pitchFamily="34" charset="0"/>
                <a:cs typeface="Arial" panose="020B0604020202020204" pitchFamily="34" charset="0"/>
              </a:rPr>
              <a:t>10,000</a:t>
            </a:r>
            <a:endParaRPr lang="en-AU" sz="1050" baseline="30000" dirty="0">
              <a:latin typeface="Arial" panose="020B0604020202020204" pitchFamily="34" charset="0"/>
              <a:cs typeface="Arial" panose="020B0604020202020204" pitchFamily="34" charset="0"/>
            </a:endParaRPr>
          </a:p>
        </p:txBody>
      </p:sp>
      <p:sp>
        <p:nvSpPr>
          <p:cNvPr id="46" name="TextBox 45"/>
          <p:cNvSpPr txBox="1"/>
          <p:nvPr/>
        </p:nvSpPr>
        <p:spPr>
          <a:xfrm>
            <a:off x="1947041" y="3164008"/>
            <a:ext cx="455574" cy="253916"/>
          </a:xfrm>
          <a:prstGeom prst="rect">
            <a:avLst/>
          </a:prstGeom>
          <a:noFill/>
        </p:spPr>
        <p:txBody>
          <a:bodyPr wrap="none" rtlCol="0">
            <a:spAutoFit/>
          </a:bodyPr>
          <a:lstStyle/>
          <a:p>
            <a:r>
              <a:rPr lang="en-AU" sz="1050" dirty="0" smtClean="0">
                <a:latin typeface="Arial" panose="020B0604020202020204" pitchFamily="34" charset="0"/>
                <a:cs typeface="Arial" panose="020B0604020202020204" pitchFamily="34" charset="0"/>
              </a:rPr>
              <a:t>80%</a:t>
            </a:r>
            <a:endParaRPr lang="en-AU" sz="1050" dirty="0">
              <a:latin typeface="Arial" panose="020B0604020202020204" pitchFamily="34" charset="0"/>
              <a:cs typeface="Arial" panose="020B0604020202020204" pitchFamily="34" charset="0"/>
            </a:endParaRPr>
          </a:p>
        </p:txBody>
      </p:sp>
      <p:sp>
        <p:nvSpPr>
          <p:cNvPr id="47" name="TextBox 46"/>
          <p:cNvSpPr txBox="1"/>
          <p:nvPr/>
        </p:nvSpPr>
        <p:spPr>
          <a:xfrm>
            <a:off x="1871700" y="2263908"/>
            <a:ext cx="530915" cy="253916"/>
          </a:xfrm>
          <a:prstGeom prst="rect">
            <a:avLst/>
          </a:prstGeom>
          <a:noFill/>
        </p:spPr>
        <p:txBody>
          <a:bodyPr wrap="none" rtlCol="0">
            <a:spAutoFit/>
          </a:bodyPr>
          <a:lstStyle/>
          <a:p>
            <a:r>
              <a:rPr lang="en-AU" sz="1050" dirty="0" smtClean="0">
                <a:latin typeface="Arial" panose="020B0604020202020204" pitchFamily="34" charset="0"/>
                <a:cs typeface="Arial" panose="020B0604020202020204" pitchFamily="34" charset="0"/>
              </a:rPr>
              <a:t>100%</a:t>
            </a:r>
            <a:endParaRPr lang="en-AU" sz="1050" dirty="0">
              <a:latin typeface="Arial" panose="020B0604020202020204" pitchFamily="34" charset="0"/>
              <a:cs typeface="Arial" panose="020B0604020202020204" pitchFamily="34" charset="0"/>
            </a:endParaRPr>
          </a:p>
        </p:txBody>
      </p:sp>
      <p:sp>
        <p:nvSpPr>
          <p:cNvPr id="48" name="TextBox 47"/>
          <p:cNvSpPr txBox="1"/>
          <p:nvPr/>
        </p:nvSpPr>
        <p:spPr>
          <a:xfrm rot="16200000">
            <a:off x="48341" y="3649972"/>
            <a:ext cx="3116559" cy="307777"/>
          </a:xfrm>
          <a:prstGeom prst="rect">
            <a:avLst/>
          </a:prstGeom>
          <a:noFill/>
        </p:spPr>
        <p:txBody>
          <a:bodyPr wrap="none" rtlCol="0">
            <a:spAutoFit/>
          </a:bodyPr>
          <a:lstStyle/>
          <a:p>
            <a:r>
              <a:rPr lang="en-AU" sz="1400" b="1" dirty="0" smtClean="0">
                <a:latin typeface="Arial" panose="020B0604020202020204" pitchFamily="34" charset="0"/>
                <a:cs typeface="Arial" panose="020B0604020202020204" pitchFamily="34" charset="0"/>
              </a:rPr>
              <a:t>Efficiency (w/o power electronics)</a:t>
            </a:r>
            <a:endParaRPr lang="en-AU" sz="1400" b="1" dirty="0">
              <a:latin typeface="Arial" panose="020B0604020202020204" pitchFamily="34" charset="0"/>
              <a:cs typeface="Arial" panose="020B0604020202020204" pitchFamily="34" charset="0"/>
            </a:endParaRPr>
          </a:p>
        </p:txBody>
      </p:sp>
      <p:sp>
        <p:nvSpPr>
          <p:cNvPr id="49" name="TextBox 48"/>
          <p:cNvSpPr txBox="1"/>
          <p:nvPr/>
        </p:nvSpPr>
        <p:spPr>
          <a:xfrm>
            <a:off x="3239926" y="5578164"/>
            <a:ext cx="2691764" cy="307777"/>
          </a:xfrm>
          <a:prstGeom prst="rect">
            <a:avLst/>
          </a:prstGeom>
          <a:noFill/>
        </p:spPr>
        <p:txBody>
          <a:bodyPr wrap="none" rtlCol="0">
            <a:spAutoFit/>
          </a:bodyPr>
          <a:lstStyle/>
          <a:p>
            <a:pPr algn="ctr"/>
            <a:r>
              <a:rPr lang="en-AU" sz="1400" b="1" dirty="0" smtClean="0">
                <a:latin typeface="Arial" panose="020B0604020202020204" pitchFamily="34" charset="0"/>
                <a:cs typeface="Arial" panose="020B0604020202020204" pitchFamily="34" charset="0"/>
              </a:rPr>
              <a:t>Lifetime at 80 % DoD - Cycles</a:t>
            </a:r>
            <a:endParaRPr lang="en-AU" sz="1400" b="1" dirty="0">
              <a:latin typeface="Arial" panose="020B0604020202020204" pitchFamily="34" charset="0"/>
              <a:cs typeface="Arial" panose="020B0604020202020204" pitchFamily="34" charset="0"/>
            </a:endParaRPr>
          </a:p>
        </p:txBody>
      </p:sp>
      <p:sp>
        <p:nvSpPr>
          <p:cNvPr id="50" name="Rectangle 49"/>
          <p:cNvSpPr/>
          <p:nvPr/>
        </p:nvSpPr>
        <p:spPr>
          <a:xfrm>
            <a:off x="4103948" y="3047018"/>
            <a:ext cx="468052" cy="576066"/>
          </a:xfrm>
          <a:prstGeom prst="rect">
            <a:avLst/>
          </a:prstGeom>
          <a:solidFill>
            <a:srgbClr val="03A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smtClean="0"/>
              <a:t>Flow</a:t>
            </a:r>
            <a:br>
              <a:rPr lang="en-AU" sz="900" b="1" dirty="0" smtClean="0"/>
            </a:br>
            <a:r>
              <a:rPr lang="en-AU" sz="900" b="1" dirty="0" smtClean="0"/>
              <a:t>Batt.</a:t>
            </a:r>
            <a:endParaRPr lang="en-AU" sz="900" b="1" dirty="0"/>
          </a:p>
        </p:txBody>
      </p:sp>
      <p:sp>
        <p:nvSpPr>
          <p:cNvPr id="51" name="Rectangle 50"/>
          <p:cNvSpPr/>
          <p:nvPr/>
        </p:nvSpPr>
        <p:spPr>
          <a:xfrm>
            <a:off x="2411760" y="4750072"/>
            <a:ext cx="612068" cy="345431"/>
          </a:xfrm>
          <a:prstGeom prst="rect">
            <a:avLst/>
          </a:pr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smtClean="0"/>
              <a:t>Metal-Air</a:t>
            </a:r>
            <a:endParaRPr lang="en-AU" sz="900" b="1" dirty="0"/>
          </a:p>
        </p:txBody>
      </p:sp>
      <p:sp>
        <p:nvSpPr>
          <p:cNvPr id="52" name="Rectangle 51"/>
          <p:cNvSpPr/>
          <p:nvPr/>
        </p:nvSpPr>
        <p:spPr>
          <a:xfrm>
            <a:off x="4139952" y="2805856"/>
            <a:ext cx="468052" cy="216024"/>
          </a:xfrm>
          <a:prstGeom prst="rect">
            <a:avLst/>
          </a:prstGeom>
          <a:solidFill>
            <a:srgbClr val="F469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err="1" smtClean="0"/>
              <a:t>NaS</a:t>
            </a:r>
            <a:endParaRPr lang="en-AU" sz="900" b="1" dirty="0"/>
          </a:p>
        </p:txBody>
      </p:sp>
      <p:sp>
        <p:nvSpPr>
          <p:cNvPr id="53" name="Rectangle 52"/>
          <p:cNvSpPr/>
          <p:nvPr/>
        </p:nvSpPr>
        <p:spPr>
          <a:xfrm>
            <a:off x="4463988" y="2425518"/>
            <a:ext cx="576065" cy="270438"/>
          </a:xfrm>
          <a:prstGeom prst="rect">
            <a:avLst/>
          </a:prstGeom>
          <a:solidFill>
            <a:srgbClr val="FFF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smtClean="0">
                <a:solidFill>
                  <a:schemeClr val="accent2">
                    <a:lumMod val="50000"/>
                  </a:schemeClr>
                </a:solidFill>
              </a:rPr>
              <a:t>Li-ion</a:t>
            </a:r>
            <a:endParaRPr lang="en-AU" sz="900" b="1" dirty="0">
              <a:solidFill>
                <a:schemeClr val="accent2">
                  <a:lumMod val="50000"/>
                </a:schemeClr>
              </a:solidFill>
            </a:endParaRPr>
          </a:p>
        </p:txBody>
      </p:sp>
      <p:sp>
        <p:nvSpPr>
          <p:cNvPr id="54" name="Rectangle 53"/>
          <p:cNvSpPr/>
          <p:nvPr/>
        </p:nvSpPr>
        <p:spPr>
          <a:xfrm>
            <a:off x="5301226" y="2373808"/>
            <a:ext cx="1431014" cy="216024"/>
          </a:xfrm>
          <a:prstGeom prst="rect">
            <a:avLst/>
          </a:prstGeom>
          <a:solidFill>
            <a:srgbClr val="307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smtClean="0"/>
              <a:t>E.C. Capacitors</a:t>
            </a:r>
            <a:endParaRPr lang="en-AU" sz="900" b="1" dirty="0"/>
          </a:p>
        </p:txBody>
      </p:sp>
      <p:sp>
        <p:nvSpPr>
          <p:cNvPr id="56" name="Rectangle 55"/>
          <p:cNvSpPr/>
          <p:nvPr/>
        </p:nvSpPr>
        <p:spPr>
          <a:xfrm>
            <a:off x="5448067" y="2589832"/>
            <a:ext cx="744113" cy="295402"/>
          </a:xfrm>
          <a:prstGeom prst="rect">
            <a:avLst/>
          </a:prstGeom>
          <a:solidFill>
            <a:srgbClr val="FA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Fly</a:t>
            </a:r>
          </a:p>
          <a:p>
            <a:pPr algn="ctr"/>
            <a:r>
              <a:rPr lang="en-AU" sz="800" b="1" dirty="0" smtClean="0"/>
              <a:t>Wheels</a:t>
            </a:r>
            <a:endParaRPr lang="en-AU" sz="800" b="1" dirty="0"/>
          </a:p>
        </p:txBody>
      </p:sp>
      <p:sp>
        <p:nvSpPr>
          <p:cNvPr id="57" name="TextBox 56"/>
          <p:cNvSpPr txBox="1"/>
          <p:nvPr/>
        </p:nvSpPr>
        <p:spPr>
          <a:xfrm>
            <a:off x="1947041" y="4606056"/>
            <a:ext cx="455574" cy="253916"/>
          </a:xfrm>
          <a:prstGeom prst="rect">
            <a:avLst/>
          </a:prstGeom>
          <a:noFill/>
        </p:spPr>
        <p:txBody>
          <a:bodyPr wrap="none" rtlCol="0">
            <a:spAutoFit/>
          </a:bodyPr>
          <a:lstStyle/>
          <a:p>
            <a:r>
              <a:rPr lang="en-AU" sz="1050" dirty="0" smtClean="0">
                <a:latin typeface="Arial" panose="020B0604020202020204" pitchFamily="34" charset="0"/>
                <a:cs typeface="Arial" panose="020B0604020202020204" pitchFamily="34" charset="0"/>
              </a:rPr>
              <a:t>50%</a:t>
            </a:r>
            <a:endParaRPr lang="en-AU" sz="1050" dirty="0">
              <a:latin typeface="Arial" panose="020B0604020202020204" pitchFamily="34" charset="0"/>
              <a:cs typeface="Arial" panose="020B0604020202020204" pitchFamily="34" charset="0"/>
            </a:endParaRPr>
          </a:p>
        </p:txBody>
      </p:sp>
      <p:sp>
        <p:nvSpPr>
          <p:cNvPr id="34" name="TextBox 33"/>
          <p:cNvSpPr txBox="1"/>
          <p:nvPr/>
        </p:nvSpPr>
        <p:spPr>
          <a:xfrm>
            <a:off x="1947041" y="5028467"/>
            <a:ext cx="455574" cy="253916"/>
          </a:xfrm>
          <a:prstGeom prst="rect">
            <a:avLst/>
          </a:prstGeom>
          <a:noFill/>
        </p:spPr>
        <p:txBody>
          <a:bodyPr wrap="none" rtlCol="0">
            <a:spAutoFit/>
          </a:bodyPr>
          <a:lstStyle/>
          <a:p>
            <a:r>
              <a:rPr lang="en-AU" sz="1050" dirty="0" smtClean="0">
                <a:latin typeface="Arial" panose="020B0604020202020204" pitchFamily="34" charset="0"/>
                <a:cs typeface="Arial" panose="020B0604020202020204" pitchFamily="34" charset="0"/>
              </a:rPr>
              <a:t>40%</a:t>
            </a:r>
            <a:endParaRPr lang="en-AU" sz="1050" dirty="0">
              <a:latin typeface="Arial" panose="020B0604020202020204" pitchFamily="34" charset="0"/>
              <a:cs typeface="Arial" panose="020B0604020202020204" pitchFamily="34" charset="0"/>
            </a:endParaRPr>
          </a:p>
        </p:txBody>
      </p:sp>
      <p:sp>
        <p:nvSpPr>
          <p:cNvPr id="36" name="TextBox 35"/>
          <p:cNvSpPr txBox="1"/>
          <p:nvPr/>
        </p:nvSpPr>
        <p:spPr>
          <a:xfrm>
            <a:off x="1947041" y="4102000"/>
            <a:ext cx="455574" cy="253916"/>
          </a:xfrm>
          <a:prstGeom prst="rect">
            <a:avLst/>
          </a:prstGeom>
          <a:noFill/>
        </p:spPr>
        <p:txBody>
          <a:bodyPr wrap="none" rtlCol="0">
            <a:spAutoFit/>
          </a:bodyPr>
          <a:lstStyle/>
          <a:p>
            <a:r>
              <a:rPr lang="en-AU" sz="1050" dirty="0" smtClean="0">
                <a:latin typeface="Arial" panose="020B0604020202020204" pitchFamily="34" charset="0"/>
                <a:cs typeface="Arial" panose="020B0604020202020204" pitchFamily="34" charset="0"/>
              </a:rPr>
              <a:t>60%</a:t>
            </a:r>
            <a:endParaRPr lang="en-AU" sz="1050" dirty="0">
              <a:latin typeface="Arial" panose="020B0604020202020204" pitchFamily="34" charset="0"/>
              <a:cs typeface="Arial" panose="020B0604020202020204" pitchFamily="34" charset="0"/>
            </a:endParaRPr>
          </a:p>
        </p:txBody>
      </p:sp>
      <p:sp>
        <p:nvSpPr>
          <p:cNvPr id="37" name="TextBox 36"/>
          <p:cNvSpPr txBox="1"/>
          <p:nvPr/>
        </p:nvSpPr>
        <p:spPr>
          <a:xfrm>
            <a:off x="1947041" y="3596056"/>
            <a:ext cx="455574" cy="253916"/>
          </a:xfrm>
          <a:prstGeom prst="rect">
            <a:avLst/>
          </a:prstGeom>
          <a:noFill/>
        </p:spPr>
        <p:txBody>
          <a:bodyPr wrap="none" rtlCol="0">
            <a:spAutoFit/>
          </a:bodyPr>
          <a:lstStyle/>
          <a:p>
            <a:r>
              <a:rPr lang="en-AU" sz="1050" dirty="0" smtClean="0">
                <a:latin typeface="Arial" panose="020B0604020202020204" pitchFamily="34" charset="0"/>
                <a:cs typeface="Arial" panose="020B0604020202020204" pitchFamily="34" charset="0"/>
              </a:rPr>
              <a:t>70%</a:t>
            </a:r>
            <a:endParaRPr lang="en-AU" sz="1050" dirty="0">
              <a:latin typeface="Arial" panose="020B0604020202020204" pitchFamily="34" charset="0"/>
              <a:cs typeface="Arial" panose="020B0604020202020204" pitchFamily="34" charset="0"/>
            </a:endParaRPr>
          </a:p>
        </p:txBody>
      </p:sp>
      <p:sp>
        <p:nvSpPr>
          <p:cNvPr id="39" name="TextBox 38"/>
          <p:cNvSpPr txBox="1"/>
          <p:nvPr/>
        </p:nvSpPr>
        <p:spPr>
          <a:xfrm>
            <a:off x="1947041" y="2695956"/>
            <a:ext cx="455574" cy="253916"/>
          </a:xfrm>
          <a:prstGeom prst="rect">
            <a:avLst/>
          </a:prstGeom>
          <a:noFill/>
        </p:spPr>
        <p:txBody>
          <a:bodyPr wrap="none" rtlCol="0">
            <a:spAutoFit/>
          </a:bodyPr>
          <a:lstStyle/>
          <a:p>
            <a:r>
              <a:rPr lang="en-AU" sz="1050" dirty="0" smtClean="0">
                <a:latin typeface="Arial" panose="020B0604020202020204" pitchFamily="34" charset="0"/>
                <a:cs typeface="Arial" panose="020B0604020202020204" pitchFamily="34" charset="0"/>
              </a:rPr>
              <a:t>90%</a:t>
            </a:r>
            <a:endParaRPr lang="en-AU" sz="1050" dirty="0">
              <a:latin typeface="Arial" panose="020B0604020202020204" pitchFamily="34" charset="0"/>
              <a:cs typeface="Arial" panose="020B0604020202020204" pitchFamily="34" charset="0"/>
            </a:endParaRPr>
          </a:p>
        </p:txBody>
      </p:sp>
      <p:cxnSp>
        <p:nvCxnSpPr>
          <p:cNvPr id="9" name="Straight Connector 8"/>
          <p:cNvCxnSpPr/>
          <p:nvPr/>
        </p:nvCxnSpPr>
        <p:spPr>
          <a:xfrm flipV="1">
            <a:off x="2375764" y="2822693"/>
            <a:ext cx="36000" cy="10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2375756" y="3777432"/>
            <a:ext cx="36000" cy="10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2375764" y="4740222"/>
            <a:ext cx="36000" cy="10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5472100" y="3145999"/>
            <a:ext cx="612000" cy="605528"/>
          </a:xfrm>
          <a:prstGeom prst="rect">
            <a:avLst/>
          </a:prstGeom>
          <a:solidFill>
            <a:srgbClr val="4BD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800" b="1" dirty="0" smtClean="0"/>
              <a:t>Pumped</a:t>
            </a:r>
          </a:p>
          <a:p>
            <a:pPr algn="r"/>
            <a:r>
              <a:rPr lang="en-AU" sz="800" b="1" dirty="0" smtClean="0"/>
              <a:t>Hydro</a:t>
            </a:r>
            <a:endParaRPr lang="en-AU" sz="800" b="1" dirty="0"/>
          </a:p>
        </p:txBody>
      </p:sp>
      <p:sp>
        <p:nvSpPr>
          <p:cNvPr id="55" name="Rectangle 54"/>
          <p:cNvSpPr/>
          <p:nvPr/>
        </p:nvSpPr>
        <p:spPr>
          <a:xfrm>
            <a:off x="5184068" y="3345916"/>
            <a:ext cx="491715" cy="439727"/>
          </a:xfrm>
          <a:prstGeom prst="rect">
            <a:avLst/>
          </a:prstGeom>
          <a:solidFill>
            <a:srgbClr val="C1D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b="1" dirty="0" smtClean="0"/>
          </a:p>
          <a:p>
            <a:pPr algn="ctr"/>
            <a:r>
              <a:rPr lang="en-AU" sz="800" b="1" dirty="0" smtClean="0"/>
              <a:t>CAES</a:t>
            </a:r>
            <a:endParaRPr lang="en-AU" sz="800" b="1" dirty="0"/>
          </a:p>
        </p:txBody>
      </p:sp>
      <p:sp>
        <p:nvSpPr>
          <p:cNvPr id="63" name="Rectangle 62"/>
          <p:cNvSpPr/>
          <p:nvPr/>
        </p:nvSpPr>
        <p:spPr>
          <a:xfrm>
            <a:off x="2735796" y="3393399"/>
            <a:ext cx="1224062" cy="208765"/>
          </a:xfrm>
          <a:prstGeom prst="rect">
            <a:avLst/>
          </a:prstGeom>
          <a:solidFill>
            <a:srgbClr val="37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smtClean="0"/>
              <a:t>Lead-Acid</a:t>
            </a:r>
            <a:endParaRPr lang="en-AU" sz="900" b="1" dirty="0"/>
          </a:p>
        </p:txBody>
      </p:sp>
      <p:sp>
        <p:nvSpPr>
          <p:cNvPr id="64" name="Rectangle 63"/>
          <p:cNvSpPr/>
          <p:nvPr/>
        </p:nvSpPr>
        <p:spPr>
          <a:xfrm>
            <a:off x="3858090" y="3976617"/>
            <a:ext cx="605898" cy="270026"/>
          </a:xfrm>
          <a:prstGeom prst="rect">
            <a:avLst/>
          </a:prstGeom>
          <a:solidFill>
            <a:srgbClr val="CE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Ni-Cd</a:t>
            </a:r>
            <a:endParaRPr lang="en-AU" sz="800" b="1" dirty="0"/>
          </a:p>
        </p:txBody>
      </p:sp>
      <p:sp>
        <p:nvSpPr>
          <p:cNvPr id="11" name="TextBox 10"/>
          <p:cNvSpPr txBox="1"/>
          <p:nvPr/>
        </p:nvSpPr>
        <p:spPr>
          <a:xfrm>
            <a:off x="5294305" y="3818093"/>
            <a:ext cx="1066318" cy="307777"/>
          </a:xfrm>
          <a:prstGeom prst="rect">
            <a:avLst/>
          </a:prstGeom>
          <a:noFill/>
        </p:spPr>
        <p:txBody>
          <a:bodyPr wrap="none" rtlCol="0">
            <a:spAutoFit/>
          </a:bodyPr>
          <a:lstStyle/>
          <a:p>
            <a:r>
              <a:rPr lang="en-AU" sz="700" dirty="0" smtClean="0">
                <a:latin typeface="Arial" panose="020B0604020202020204" pitchFamily="34" charset="0"/>
                <a:cs typeface="Arial" panose="020B0604020202020204" pitchFamily="34" charset="0"/>
              </a:rPr>
              <a:t>CAES efficiency</a:t>
            </a:r>
          </a:p>
          <a:p>
            <a:r>
              <a:rPr lang="en-AU" sz="700" dirty="0" smtClean="0">
                <a:latin typeface="Arial" panose="020B0604020202020204" pitchFamily="34" charset="0"/>
                <a:cs typeface="Arial" panose="020B0604020202020204" pitchFamily="34" charset="0"/>
              </a:rPr>
              <a:t>Is for the Storage only</a:t>
            </a:r>
            <a:endParaRPr lang="en-AU"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035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cstate="print"/>
          <a:srcRect t="8189" b="77238"/>
          <a:stretch/>
        </p:blipFill>
        <p:spPr bwMode="auto">
          <a:xfrm>
            <a:off x="0" y="-27384"/>
            <a:ext cx="9144000" cy="720080"/>
          </a:xfrm>
          <a:prstGeom prst="rect">
            <a:avLst/>
          </a:prstGeom>
          <a:noFill/>
          <a:ln w="9525">
            <a:noFill/>
            <a:miter lim="800000"/>
            <a:headEnd/>
            <a:tailEnd/>
          </a:ln>
        </p:spPr>
      </p:pic>
      <p:sp>
        <p:nvSpPr>
          <p:cNvPr id="6" name="Rectangle 5"/>
          <p:cNvSpPr/>
          <p:nvPr/>
        </p:nvSpPr>
        <p:spPr>
          <a:xfrm>
            <a:off x="0" y="692696"/>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platzhalter 3"/>
          <p:cNvSpPr txBox="1">
            <a:spLocks/>
          </p:cNvSpPr>
          <p:nvPr/>
        </p:nvSpPr>
        <p:spPr>
          <a:xfrm>
            <a:off x="477000" y="1411337"/>
            <a:ext cx="8217588" cy="5054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dirty="0"/>
          </a:p>
        </p:txBody>
      </p:sp>
      <p:sp>
        <p:nvSpPr>
          <p:cNvPr id="14" name="Textplatzhalter 3"/>
          <p:cNvSpPr>
            <a:spLocks noGrp="1"/>
          </p:cNvSpPr>
          <p:nvPr>
            <p:ph type="body" sz="quarter" idx="13"/>
          </p:nvPr>
        </p:nvSpPr>
        <p:spPr>
          <a:xfrm>
            <a:off x="539552" y="1411337"/>
            <a:ext cx="8217588" cy="505495"/>
          </a:xfrm>
        </p:spPr>
        <p:txBody>
          <a:bodyPr/>
          <a:lstStyle/>
          <a:p>
            <a:pPr algn="ctr"/>
            <a:r>
              <a:rPr lang="en-AU" dirty="0" smtClean="0"/>
              <a:t>Storage Techniques</a:t>
            </a:r>
            <a:endParaRPr lang="en-AU" dirty="0"/>
          </a:p>
          <a:p>
            <a:r>
              <a:rPr lang="en-AU" dirty="0" smtClean="0"/>
              <a:t>	</a:t>
            </a:r>
            <a:endParaRPr lang="en-AU" dirty="0"/>
          </a:p>
        </p:txBody>
      </p:sp>
      <p:sp>
        <p:nvSpPr>
          <p:cNvPr id="16" name="Rectangle 15"/>
          <p:cNvSpPr/>
          <p:nvPr/>
        </p:nvSpPr>
        <p:spPr>
          <a:xfrm>
            <a:off x="1007604" y="6381328"/>
            <a:ext cx="7164796" cy="259079"/>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a:solidFill>
                  <a:schemeClr val="tx1"/>
                </a:solidFill>
                <a:latin typeface="Arial" panose="020B0604020202020204" pitchFamily="34" charset="0"/>
                <a:cs typeface="Arial" panose="020B0604020202020204" pitchFamily="34" charset="0"/>
              </a:rPr>
              <a:t>Figure </a:t>
            </a:r>
            <a:r>
              <a:rPr lang="en-AU" sz="1050" b="1" dirty="0" smtClean="0">
                <a:solidFill>
                  <a:schemeClr val="tx1"/>
                </a:solidFill>
                <a:latin typeface="Arial" panose="020B0604020202020204" pitchFamily="34" charset="0"/>
                <a:cs typeface="Arial" panose="020B0604020202020204" pitchFamily="34" charset="0"/>
              </a:rPr>
              <a:t>24 – Distribution of storage techniques as a function of investment costs per unit of energy [10].</a:t>
            </a:r>
            <a:endParaRPr lang="en-AU" sz="1050" b="1" dirty="0">
              <a:solidFill>
                <a:schemeClr val="tx1"/>
              </a:solidFill>
              <a:latin typeface="Arial" panose="020B0604020202020204" pitchFamily="34" charset="0"/>
              <a:cs typeface="Arial" panose="020B0604020202020204" pitchFamily="34" charset="0"/>
            </a:endParaRPr>
          </a:p>
        </p:txBody>
      </p:sp>
      <p:cxnSp>
        <p:nvCxnSpPr>
          <p:cNvPr id="3" name="Straight Connector 2"/>
          <p:cNvCxnSpPr/>
          <p:nvPr/>
        </p:nvCxnSpPr>
        <p:spPr>
          <a:xfrm>
            <a:off x="2411756" y="1988840"/>
            <a:ext cx="4" cy="3583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411760" y="5571848"/>
            <a:ext cx="432048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2411760" y="3183175"/>
            <a:ext cx="43204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411756" y="1988840"/>
            <a:ext cx="4320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267744" y="5589907"/>
            <a:ext cx="420308" cy="261610"/>
          </a:xfrm>
          <a:prstGeom prst="rect">
            <a:avLst/>
          </a:prstGeom>
          <a:noFill/>
        </p:spPr>
        <p:txBody>
          <a:bodyPr wrap="none" rtlCol="0">
            <a:spAutoFit/>
          </a:bodyPr>
          <a:lstStyle/>
          <a:p>
            <a:r>
              <a:rPr lang="en-AU" sz="1050" dirty="0" smtClean="0">
                <a:latin typeface="Arial" panose="020B0604020202020204" pitchFamily="34" charset="0"/>
                <a:cs typeface="Arial" panose="020B0604020202020204" pitchFamily="34" charset="0"/>
              </a:rPr>
              <a:t>100</a:t>
            </a:r>
            <a:endParaRPr lang="en-AU" sz="1050" dirty="0">
              <a:latin typeface="Arial" panose="020B0604020202020204" pitchFamily="34" charset="0"/>
              <a:cs typeface="Arial" panose="020B0604020202020204" pitchFamily="34" charset="0"/>
            </a:endParaRPr>
          </a:p>
        </p:txBody>
      </p:sp>
      <p:sp>
        <p:nvSpPr>
          <p:cNvPr id="43" name="TextBox 42"/>
          <p:cNvSpPr txBox="1"/>
          <p:nvPr/>
        </p:nvSpPr>
        <p:spPr>
          <a:xfrm>
            <a:off x="4283968" y="5589907"/>
            <a:ext cx="522900" cy="253916"/>
          </a:xfrm>
          <a:prstGeom prst="rect">
            <a:avLst/>
          </a:prstGeom>
          <a:noFill/>
        </p:spPr>
        <p:txBody>
          <a:bodyPr wrap="none" rtlCol="0">
            <a:spAutoFit/>
          </a:bodyPr>
          <a:lstStyle/>
          <a:p>
            <a:r>
              <a:rPr lang="en-AU" sz="1050" dirty="0" smtClean="0">
                <a:latin typeface="Arial" panose="020B0604020202020204" pitchFamily="34" charset="0"/>
                <a:cs typeface="Arial" panose="020B0604020202020204" pitchFamily="34" charset="0"/>
              </a:rPr>
              <a:t>1,000</a:t>
            </a:r>
            <a:endParaRPr lang="en-AU" sz="1050" dirty="0">
              <a:latin typeface="Arial" panose="020B0604020202020204" pitchFamily="34" charset="0"/>
              <a:cs typeface="Arial" panose="020B0604020202020204" pitchFamily="34" charset="0"/>
            </a:endParaRPr>
          </a:p>
        </p:txBody>
      </p:sp>
      <p:sp>
        <p:nvSpPr>
          <p:cNvPr id="44" name="TextBox 43"/>
          <p:cNvSpPr txBox="1"/>
          <p:nvPr/>
        </p:nvSpPr>
        <p:spPr>
          <a:xfrm>
            <a:off x="5392859" y="5589907"/>
            <a:ext cx="522900" cy="253916"/>
          </a:xfrm>
          <a:prstGeom prst="rect">
            <a:avLst/>
          </a:prstGeom>
          <a:noFill/>
        </p:spPr>
        <p:txBody>
          <a:bodyPr wrap="none" rtlCol="0">
            <a:spAutoFit/>
          </a:bodyPr>
          <a:lstStyle/>
          <a:p>
            <a:r>
              <a:rPr lang="en-AU" sz="1050" dirty="0" smtClean="0">
                <a:latin typeface="Arial" panose="020B0604020202020204" pitchFamily="34" charset="0"/>
                <a:cs typeface="Arial" panose="020B0604020202020204" pitchFamily="34" charset="0"/>
              </a:rPr>
              <a:t>3,000</a:t>
            </a:r>
            <a:endParaRPr lang="en-AU" sz="1050" baseline="30000" dirty="0">
              <a:latin typeface="Arial" panose="020B0604020202020204" pitchFamily="34" charset="0"/>
              <a:cs typeface="Arial" panose="020B0604020202020204" pitchFamily="34" charset="0"/>
            </a:endParaRPr>
          </a:p>
        </p:txBody>
      </p:sp>
      <p:sp>
        <p:nvSpPr>
          <p:cNvPr id="45" name="TextBox 44"/>
          <p:cNvSpPr txBox="1"/>
          <p:nvPr/>
        </p:nvSpPr>
        <p:spPr>
          <a:xfrm>
            <a:off x="6228184" y="5589907"/>
            <a:ext cx="598241" cy="253916"/>
          </a:xfrm>
          <a:prstGeom prst="rect">
            <a:avLst/>
          </a:prstGeom>
          <a:noFill/>
        </p:spPr>
        <p:txBody>
          <a:bodyPr wrap="none" rtlCol="0">
            <a:spAutoFit/>
          </a:bodyPr>
          <a:lstStyle/>
          <a:p>
            <a:r>
              <a:rPr lang="en-AU" sz="1050" dirty="0" smtClean="0">
                <a:latin typeface="Arial" panose="020B0604020202020204" pitchFamily="34" charset="0"/>
                <a:cs typeface="Arial" panose="020B0604020202020204" pitchFamily="34" charset="0"/>
              </a:rPr>
              <a:t>10,000</a:t>
            </a:r>
            <a:endParaRPr lang="en-AU" sz="1050" baseline="30000" dirty="0">
              <a:latin typeface="Arial" panose="020B0604020202020204" pitchFamily="34" charset="0"/>
              <a:cs typeface="Arial" panose="020B0604020202020204" pitchFamily="34" charset="0"/>
            </a:endParaRPr>
          </a:p>
        </p:txBody>
      </p:sp>
      <p:sp>
        <p:nvSpPr>
          <p:cNvPr id="47" name="TextBox 46"/>
          <p:cNvSpPr txBox="1"/>
          <p:nvPr/>
        </p:nvSpPr>
        <p:spPr>
          <a:xfrm>
            <a:off x="1835696" y="1966006"/>
            <a:ext cx="598241" cy="253916"/>
          </a:xfrm>
          <a:prstGeom prst="rect">
            <a:avLst/>
          </a:prstGeom>
          <a:noFill/>
        </p:spPr>
        <p:txBody>
          <a:bodyPr wrap="none" rtlCol="0">
            <a:spAutoFit/>
          </a:bodyPr>
          <a:lstStyle/>
          <a:p>
            <a:pPr algn="r"/>
            <a:r>
              <a:rPr lang="en-AU" sz="1050" dirty="0" smtClean="0">
                <a:latin typeface="Arial" panose="020B0604020202020204" pitchFamily="34" charset="0"/>
                <a:cs typeface="Arial" panose="020B0604020202020204" pitchFamily="34" charset="0"/>
              </a:rPr>
              <a:t>10,000</a:t>
            </a:r>
            <a:endParaRPr lang="en-AU" sz="1050" dirty="0">
              <a:latin typeface="Arial" panose="020B0604020202020204" pitchFamily="34" charset="0"/>
              <a:cs typeface="Arial" panose="020B0604020202020204" pitchFamily="34" charset="0"/>
            </a:endParaRPr>
          </a:p>
        </p:txBody>
      </p:sp>
      <p:sp>
        <p:nvSpPr>
          <p:cNvPr id="48" name="TextBox 47"/>
          <p:cNvSpPr txBox="1"/>
          <p:nvPr/>
        </p:nvSpPr>
        <p:spPr>
          <a:xfrm rot="16200000">
            <a:off x="-447686" y="3624689"/>
            <a:ext cx="3748255" cy="430887"/>
          </a:xfrm>
          <a:prstGeom prst="rect">
            <a:avLst/>
          </a:prstGeom>
          <a:noFill/>
        </p:spPr>
        <p:txBody>
          <a:bodyPr wrap="square" rtlCol="0">
            <a:spAutoFit/>
          </a:bodyPr>
          <a:lstStyle/>
          <a:p>
            <a:pPr algn="ctr"/>
            <a:r>
              <a:rPr lang="en-AU" sz="1100" b="1" dirty="0" smtClean="0">
                <a:latin typeface="Arial" panose="020B0604020202020204" pitchFamily="34" charset="0"/>
                <a:cs typeface="Arial" panose="020B0604020202020204" pitchFamily="34" charset="0"/>
              </a:rPr>
              <a:t>Capital Cost per Unit Energy – 5kWh-output (Cost/capacity/efficiency</a:t>
            </a:r>
            <a:r>
              <a:rPr lang="en-AU" sz="1100" b="1" dirty="0">
                <a:latin typeface="Arial" panose="020B0604020202020204" pitchFamily="34" charset="0"/>
                <a:cs typeface="Arial" panose="020B0604020202020204" pitchFamily="34" charset="0"/>
              </a:rPr>
              <a:t>)</a:t>
            </a:r>
          </a:p>
        </p:txBody>
      </p:sp>
      <p:sp>
        <p:nvSpPr>
          <p:cNvPr id="49" name="TextBox 48"/>
          <p:cNvSpPr txBox="1"/>
          <p:nvPr/>
        </p:nvSpPr>
        <p:spPr>
          <a:xfrm>
            <a:off x="3340122" y="5931888"/>
            <a:ext cx="2491388" cy="261610"/>
          </a:xfrm>
          <a:prstGeom prst="rect">
            <a:avLst/>
          </a:prstGeom>
          <a:noFill/>
        </p:spPr>
        <p:txBody>
          <a:bodyPr wrap="none" rtlCol="0">
            <a:spAutoFit/>
          </a:bodyPr>
          <a:lstStyle/>
          <a:p>
            <a:pPr algn="ctr"/>
            <a:r>
              <a:rPr lang="en-AU" sz="1100" b="1" dirty="0" smtClean="0">
                <a:latin typeface="Arial" panose="020B0604020202020204" pitchFamily="34" charset="0"/>
                <a:cs typeface="Arial" panose="020B0604020202020204" pitchFamily="34" charset="0"/>
              </a:rPr>
              <a:t>Capital Cost per Unit Power - $/kW</a:t>
            </a:r>
            <a:endParaRPr lang="en-AU" sz="1100" b="1" dirty="0">
              <a:latin typeface="Arial" panose="020B0604020202020204" pitchFamily="34" charset="0"/>
              <a:cs typeface="Arial" panose="020B0604020202020204" pitchFamily="34" charset="0"/>
            </a:endParaRPr>
          </a:p>
        </p:txBody>
      </p:sp>
      <p:sp>
        <p:nvSpPr>
          <p:cNvPr id="54" name="Rectangle 53"/>
          <p:cNvSpPr/>
          <p:nvPr/>
        </p:nvSpPr>
        <p:spPr>
          <a:xfrm>
            <a:off x="2414400" y="1989993"/>
            <a:ext cx="1545458" cy="402370"/>
          </a:xfrm>
          <a:prstGeom prst="rect">
            <a:avLst/>
          </a:prstGeom>
          <a:solidFill>
            <a:srgbClr val="307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High Power</a:t>
            </a:r>
          </a:p>
          <a:p>
            <a:pPr algn="ctr"/>
            <a:r>
              <a:rPr lang="en-AU" sz="800" b="1" dirty="0" smtClean="0"/>
              <a:t>E.C. Capacitors</a:t>
            </a:r>
            <a:endParaRPr lang="en-AU" sz="800" b="1" dirty="0"/>
          </a:p>
        </p:txBody>
      </p:sp>
      <p:sp>
        <p:nvSpPr>
          <p:cNvPr id="56" name="Rectangle 55"/>
          <p:cNvSpPr/>
          <p:nvPr/>
        </p:nvSpPr>
        <p:spPr>
          <a:xfrm>
            <a:off x="5608972" y="2498317"/>
            <a:ext cx="1123268" cy="678655"/>
          </a:xfrm>
          <a:prstGeom prst="rect">
            <a:avLst/>
          </a:prstGeom>
          <a:solidFill>
            <a:srgbClr val="FA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800" b="1" dirty="0" smtClean="0"/>
              <a:t>Long Duration</a:t>
            </a:r>
          </a:p>
          <a:p>
            <a:pPr algn="r"/>
            <a:r>
              <a:rPr lang="en-AU" sz="800" b="1" dirty="0" smtClean="0"/>
              <a:t>Flywheels</a:t>
            </a:r>
            <a:endParaRPr lang="en-AU" sz="800" b="1" dirty="0"/>
          </a:p>
        </p:txBody>
      </p:sp>
      <p:sp>
        <p:nvSpPr>
          <p:cNvPr id="34" name="TextBox 33"/>
          <p:cNvSpPr txBox="1"/>
          <p:nvPr/>
        </p:nvSpPr>
        <p:spPr>
          <a:xfrm>
            <a:off x="2098589" y="5382191"/>
            <a:ext cx="335348" cy="253916"/>
          </a:xfrm>
          <a:prstGeom prst="rect">
            <a:avLst/>
          </a:prstGeom>
          <a:noFill/>
        </p:spPr>
        <p:txBody>
          <a:bodyPr wrap="none" rtlCol="0">
            <a:spAutoFit/>
          </a:bodyPr>
          <a:lstStyle/>
          <a:p>
            <a:pPr algn="r"/>
            <a:r>
              <a:rPr lang="en-AU" sz="1050" dirty="0" smtClean="0">
                <a:latin typeface="Arial" panose="020B0604020202020204" pitchFamily="34" charset="0"/>
                <a:cs typeface="Arial" panose="020B0604020202020204" pitchFamily="34" charset="0"/>
              </a:rPr>
              <a:t>10</a:t>
            </a:r>
            <a:endParaRPr lang="en-AU" sz="1050" dirty="0">
              <a:latin typeface="Arial" panose="020B0604020202020204" pitchFamily="34" charset="0"/>
              <a:cs typeface="Arial" panose="020B0604020202020204" pitchFamily="34" charset="0"/>
            </a:endParaRPr>
          </a:p>
        </p:txBody>
      </p:sp>
      <p:sp>
        <p:nvSpPr>
          <p:cNvPr id="37" name="TextBox 36"/>
          <p:cNvSpPr txBox="1"/>
          <p:nvPr/>
        </p:nvSpPr>
        <p:spPr>
          <a:xfrm>
            <a:off x="2023247" y="4243724"/>
            <a:ext cx="410690" cy="253916"/>
          </a:xfrm>
          <a:prstGeom prst="rect">
            <a:avLst/>
          </a:prstGeom>
          <a:noFill/>
        </p:spPr>
        <p:txBody>
          <a:bodyPr wrap="none" rtlCol="0">
            <a:spAutoFit/>
          </a:bodyPr>
          <a:lstStyle/>
          <a:p>
            <a:pPr algn="r"/>
            <a:r>
              <a:rPr lang="en-AU" sz="1050" dirty="0" smtClean="0">
                <a:latin typeface="Arial" panose="020B0604020202020204" pitchFamily="34" charset="0"/>
                <a:cs typeface="Arial" panose="020B0604020202020204" pitchFamily="34" charset="0"/>
              </a:rPr>
              <a:t>100</a:t>
            </a:r>
            <a:endParaRPr lang="en-AU" sz="1050" dirty="0">
              <a:latin typeface="Arial" panose="020B0604020202020204" pitchFamily="34" charset="0"/>
              <a:cs typeface="Arial" panose="020B0604020202020204" pitchFamily="34" charset="0"/>
            </a:endParaRPr>
          </a:p>
        </p:txBody>
      </p:sp>
      <p:sp>
        <p:nvSpPr>
          <p:cNvPr id="39" name="TextBox 38"/>
          <p:cNvSpPr txBox="1"/>
          <p:nvPr/>
        </p:nvSpPr>
        <p:spPr>
          <a:xfrm>
            <a:off x="1911037" y="3049680"/>
            <a:ext cx="522900" cy="253916"/>
          </a:xfrm>
          <a:prstGeom prst="rect">
            <a:avLst/>
          </a:prstGeom>
          <a:noFill/>
        </p:spPr>
        <p:txBody>
          <a:bodyPr wrap="none" rtlCol="0">
            <a:spAutoFit/>
          </a:bodyPr>
          <a:lstStyle/>
          <a:p>
            <a:pPr algn="r"/>
            <a:r>
              <a:rPr lang="en-AU" sz="1050" dirty="0" smtClean="0">
                <a:latin typeface="Arial" panose="020B0604020202020204" pitchFamily="34" charset="0"/>
                <a:cs typeface="Arial" panose="020B0604020202020204" pitchFamily="34" charset="0"/>
              </a:rPr>
              <a:t>1,000</a:t>
            </a:r>
            <a:endParaRPr lang="en-AU" sz="1050" dirty="0">
              <a:latin typeface="Arial" panose="020B0604020202020204" pitchFamily="34" charset="0"/>
              <a:cs typeface="Arial" panose="020B0604020202020204" pitchFamily="34" charset="0"/>
            </a:endParaRPr>
          </a:p>
        </p:txBody>
      </p:sp>
      <p:cxnSp>
        <p:nvCxnSpPr>
          <p:cNvPr id="9" name="Straight Connector 8"/>
          <p:cNvCxnSpPr/>
          <p:nvPr/>
        </p:nvCxnSpPr>
        <p:spPr>
          <a:xfrm rot="5400000" flipV="1">
            <a:off x="3464881" y="5543834"/>
            <a:ext cx="54000" cy="8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4175956" y="4149080"/>
            <a:ext cx="955269" cy="518893"/>
          </a:xfrm>
          <a:prstGeom prst="rect">
            <a:avLst/>
          </a:prstGeom>
          <a:solidFill>
            <a:srgbClr val="4BD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AU" sz="800" b="1" dirty="0" smtClean="0"/>
              <a:t>Pumped</a:t>
            </a:r>
          </a:p>
          <a:p>
            <a:pPr algn="r"/>
            <a:r>
              <a:rPr lang="en-AU" sz="800" b="1" dirty="0" smtClean="0"/>
              <a:t>Hydro</a:t>
            </a:r>
            <a:endParaRPr lang="en-AU" sz="800" b="1" dirty="0"/>
          </a:p>
        </p:txBody>
      </p:sp>
      <p:sp>
        <p:nvSpPr>
          <p:cNvPr id="55" name="Rectangle 54"/>
          <p:cNvSpPr/>
          <p:nvPr/>
        </p:nvSpPr>
        <p:spPr>
          <a:xfrm>
            <a:off x="4044281" y="4378385"/>
            <a:ext cx="491715" cy="566591"/>
          </a:xfrm>
          <a:prstGeom prst="rect">
            <a:avLst/>
          </a:prstGeom>
          <a:solidFill>
            <a:srgbClr val="C1D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b="1" dirty="0" smtClean="0"/>
          </a:p>
          <a:p>
            <a:pPr algn="ctr"/>
            <a:r>
              <a:rPr lang="en-AU" sz="800" b="1" dirty="0" smtClean="0"/>
              <a:t>CAES</a:t>
            </a:r>
            <a:endParaRPr lang="en-AU" sz="800" b="1" dirty="0"/>
          </a:p>
        </p:txBody>
      </p:sp>
      <p:cxnSp>
        <p:nvCxnSpPr>
          <p:cNvPr id="62" name="Straight Connector 61"/>
          <p:cNvCxnSpPr/>
          <p:nvPr/>
        </p:nvCxnSpPr>
        <p:spPr>
          <a:xfrm flipH="1" flipV="1">
            <a:off x="2411760" y="4377511"/>
            <a:ext cx="4320480"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4283968" y="3393662"/>
            <a:ext cx="1387317" cy="937043"/>
          </a:xfrm>
          <a:prstGeom prst="rect">
            <a:avLst/>
          </a:prstGeom>
          <a:solidFill>
            <a:srgbClr val="03A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AU" sz="900" b="1" dirty="0" smtClean="0"/>
              <a:t>Flow Batteries</a:t>
            </a:r>
            <a:endParaRPr lang="en-AU" sz="900" b="1" dirty="0"/>
          </a:p>
        </p:txBody>
      </p:sp>
      <p:sp>
        <p:nvSpPr>
          <p:cNvPr id="65" name="TextBox 64"/>
          <p:cNvSpPr txBox="1"/>
          <p:nvPr/>
        </p:nvSpPr>
        <p:spPr>
          <a:xfrm>
            <a:off x="3297214" y="5609967"/>
            <a:ext cx="410690" cy="253916"/>
          </a:xfrm>
          <a:prstGeom prst="rect">
            <a:avLst/>
          </a:prstGeom>
          <a:noFill/>
        </p:spPr>
        <p:txBody>
          <a:bodyPr wrap="none" rtlCol="0">
            <a:spAutoFit/>
          </a:bodyPr>
          <a:lstStyle/>
          <a:p>
            <a:r>
              <a:rPr lang="en-AU" sz="1050" dirty="0" smtClean="0">
                <a:latin typeface="Arial" panose="020B0604020202020204" pitchFamily="34" charset="0"/>
                <a:cs typeface="Arial" panose="020B0604020202020204" pitchFamily="34" charset="0"/>
              </a:rPr>
              <a:t>300</a:t>
            </a:r>
            <a:endParaRPr lang="en-AU" sz="1050" dirty="0">
              <a:latin typeface="Arial" panose="020B0604020202020204" pitchFamily="34" charset="0"/>
              <a:cs typeface="Arial" panose="020B0604020202020204" pitchFamily="34" charset="0"/>
            </a:endParaRPr>
          </a:p>
        </p:txBody>
      </p:sp>
      <p:cxnSp>
        <p:nvCxnSpPr>
          <p:cNvPr id="66" name="Straight Connector 65"/>
          <p:cNvCxnSpPr/>
          <p:nvPr/>
        </p:nvCxnSpPr>
        <p:spPr>
          <a:xfrm rot="5400000" flipV="1">
            <a:off x="5625122" y="5543838"/>
            <a:ext cx="54000" cy="8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4796847" y="2667258"/>
            <a:ext cx="1118912" cy="720200"/>
          </a:xfrm>
          <a:prstGeom prst="rect">
            <a:avLst/>
          </a:prstGeom>
          <a:solidFill>
            <a:srgbClr val="FFF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smtClean="0">
                <a:solidFill>
                  <a:schemeClr val="accent2">
                    <a:lumMod val="50000"/>
                  </a:schemeClr>
                </a:solidFill>
              </a:rPr>
              <a:t>Li-ion</a:t>
            </a:r>
            <a:endParaRPr lang="en-AU" sz="900" b="1" dirty="0">
              <a:solidFill>
                <a:schemeClr val="accent2">
                  <a:lumMod val="50000"/>
                </a:schemeClr>
              </a:solidFill>
            </a:endParaRPr>
          </a:p>
        </p:txBody>
      </p:sp>
      <p:sp>
        <p:nvSpPr>
          <p:cNvPr id="52" name="Rectangle 51"/>
          <p:cNvSpPr/>
          <p:nvPr/>
        </p:nvSpPr>
        <p:spPr>
          <a:xfrm>
            <a:off x="4608004" y="3181745"/>
            <a:ext cx="992159" cy="835072"/>
          </a:xfrm>
          <a:prstGeom prst="rect">
            <a:avLst/>
          </a:prstGeom>
          <a:solidFill>
            <a:srgbClr val="F469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err="1" smtClean="0"/>
              <a:t>NaS</a:t>
            </a:r>
            <a:endParaRPr lang="en-AU" sz="900" b="1" dirty="0" smtClean="0"/>
          </a:p>
          <a:p>
            <a:pPr algn="ctr"/>
            <a:r>
              <a:rPr lang="en-AU" sz="900" b="1" dirty="0" smtClean="0"/>
              <a:t>Battery</a:t>
            </a:r>
            <a:endParaRPr lang="en-AU" sz="900" b="1" dirty="0"/>
          </a:p>
        </p:txBody>
      </p:sp>
      <p:sp>
        <p:nvSpPr>
          <p:cNvPr id="67" name="Rectangle 66"/>
          <p:cNvSpPr/>
          <p:nvPr/>
        </p:nvSpPr>
        <p:spPr>
          <a:xfrm>
            <a:off x="3068958" y="3969060"/>
            <a:ext cx="1106998" cy="402370"/>
          </a:xfrm>
          <a:prstGeom prst="rect">
            <a:avLst/>
          </a:prstGeom>
          <a:solidFill>
            <a:srgbClr val="307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Long Duration</a:t>
            </a:r>
          </a:p>
          <a:p>
            <a:pPr algn="ctr"/>
            <a:r>
              <a:rPr lang="en-AU" sz="800" b="1" dirty="0" smtClean="0"/>
              <a:t>E.C. Capacitors</a:t>
            </a:r>
            <a:endParaRPr lang="en-AU" sz="800" b="1" dirty="0"/>
          </a:p>
        </p:txBody>
      </p:sp>
      <p:sp>
        <p:nvSpPr>
          <p:cNvPr id="63" name="Rectangle 62"/>
          <p:cNvSpPr/>
          <p:nvPr/>
        </p:nvSpPr>
        <p:spPr>
          <a:xfrm>
            <a:off x="3419872" y="3070759"/>
            <a:ext cx="973906" cy="953453"/>
          </a:xfrm>
          <a:prstGeom prst="rect">
            <a:avLst/>
          </a:prstGeom>
          <a:solidFill>
            <a:srgbClr val="37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b="1" dirty="0" smtClean="0">
              <a:latin typeface="Arial" panose="020B0604020202020204" pitchFamily="34" charset="0"/>
              <a:cs typeface="Arial" panose="020B0604020202020204" pitchFamily="34" charset="0"/>
            </a:endParaRPr>
          </a:p>
          <a:p>
            <a:pPr algn="ctr"/>
            <a:r>
              <a:rPr lang="en-AU" sz="800" b="1" dirty="0" smtClean="0">
                <a:latin typeface="Arial" panose="020B0604020202020204" pitchFamily="34" charset="0"/>
                <a:cs typeface="Arial" panose="020B0604020202020204" pitchFamily="34" charset="0"/>
              </a:rPr>
              <a:t>Lead-Acid</a:t>
            </a:r>
          </a:p>
          <a:p>
            <a:pPr algn="ctr"/>
            <a:r>
              <a:rPr lang="en-AU" sz="800" b="1" dirty="0" smtClean="0">
                <a:latin typeface="Arial" panose="020B0604020202020204" pitchFamily="34" charset="0"/>
                <a:cs typeface="Arial" panose="020B0604020202020204" pitchFamily="34" charset="0"/>
              </a:rPr>
              <a:t>Batteries</a:t>
            </a:r>
            <a:endParaRPr lang="en-AU" sz="800" b="1" dirty="0">
              <a:latin typeface="Arial" panose="020B0604020202020204" pitchFamily="34" charset="0"/>
              <a:cs typeface="Arial" panose="020B0604020202020204" pitchFamily="34" charset="0"/>
            </a:endParaRPr>
          </a:p>
        </p:txBody>
      </p:sp>
      <p:sp>
        <p:nvSpPr>
          <p:cNvPr id="51" name="Rectangle 50"/>
          <p:cNvSpPr/>
          <p:nvPr/>
        </p:nvSpPr>
        <p:spPr>
          <a:xfrm>
            <a:off x="4499992" y="4667111"/>
            <a:ext cx="792047" cy="447538"/>
          </a:xfrm>
          <a:prstGeom prst="rect">
            <a:avLst/>
          </a:pr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Metal-Air</a:t>
            </a:r>
          </a:p>
          <a:p>
            <a:pPr algn="ctr"/>
            <a:r>
              <a:rPr lang="en-AU" sz="800" b="1" dirty="0" smtClean="0"/>
              <a:t>Batteries</a:t>
            </a:r>
            <a:endParaRPr lang="en-AU" sz="800" b="1" dirty="0"/>
          </a:p>
        </p:txBody>
      </p:sp>
      <p:sp>
        <p:nvSpPr>
          <p:cNvPr id="69" name="Rectangle 68"/>
          <p:cNvSpPr/>
          <p:nvPr/>
        </p:nvSpPr>
        <p:spPr>
          <a:xfrm>
            <a:off x="3261403" y="2394371"/>
            <a:ext cx="871152" cy="288439"/>
          </a:xfrm>
          <a:prstGeom prst="rect">
            <a:avLst/>
          </a:prstGeom>
          <a:solidFill>
            <a:srgbClr val="A56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High Power</a:t>
            </a:r>
          </a:p>
          <a:p>
            <a:pPr algn="ctr"/>
            <a:r>
              <a:rPr lang="en-AU" sz="800" b="1" dirty="0" smtClean="0"/>
              <a:t>Fly Wheels</a:t>
            </a:r>
            <a:endParaRPr lang="en-AU" sz="800" b="1" dirty="0"/>
          </a:p>
        </p:txBody>
      </p:sp>
      <p:sp>
        <p:nvSpPr>
          <p:cNvPr id="70" name="Rectangle 69"/>
          <p:cNvSpPr/>
          <p:nvPr/>
        </p:nvSpPr>
        <p:spPr>
          <a:xfrm>
            <a:off x="5688124" y="3269494"/>
            <a:ext cx="594248" cy="447538"/>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00" b="1" dirty="0" smtClean="0"/>
              <a:t>Zinc-Air</a:t>
            </a:r>
          </a:p>
          <a:p>
            <a:pPr algn="ctr"/>
            <a:r>
              <a:rPr lang="en-AU" sz="700" b="1" dirty="0" smtClean="0"/>
              <a:t>Batteries</a:t>
            </a:r>
            <a:endParaRPr lang="en-AU" sz="700" b="1" dirty="0"/>
          </a:p>
        </p:txBody>
      </p:sp>
      <p:cxnSp>
        <p:nvCxnSpPr>
          <p:cNvPr id="20" name="Straight Connector 19"/>
          <p:cNvCxnSpPr/>
          <p:nvPr/>
        </p:nvCxnSpPr>
        <p:spPr>
          <a:xfrm>
            <a:off x="6732240" y="1988840"/>
            <a:ext cx="0" cy="35826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616116" y="3681028"/>
            <a:ext cx="740908" cy="200055"/>
          </a:xfrm>
          <a:prstGeom prst="rect">
            <a:avLst/>
          </a:prstGeom>
          <a:noFill/>
        </p:spPr>
        <p:txBody>
          <a:bodyPr wrap="none" rtlCol="0">
            <a:spAutoFit/>
          </a:bodyPr>
          <a:lstStyle/>
          <a:p>
            <a:r>
              <a:rPr lang="en-AU" sz="700" dirty="0" smtClean="0">
                <a:latin typeface="Arial" panose="020B0604020202020204" pitchFamily="34" charset="0"/>
                <a:cs typeface="Arial" panose="020B0604020202020204" pitchFamily="34" charset="0"/>
              </a:rPr>
              <a:t>Rechargeable</a:t>
            </a:r>
            <a:endParaRPr lang="en-AU" sz="1100" dirty="0">
              <a:latin typeface="Arial" panose="020B0604020202020204" pitchFamily="34" charset="0"/>
              <a:cs typeface="Arial" panose="020B0604020202020204" pitchFamily="34" charset="0"/>
            </a:endParaRPr>
          </a:p>
        </p:txBody>
      </p:sp>
      <p:cxnSp>
        <p:nvCxnSpPr>
          <p:cNvPr id="18" name="Straight Connector 17"/>
          <p:cNvCxnSpPr/>
          <p:nvPr/>
        </p:nvCxnSpPr>
        <p:spPr>
          <a:xfrm>
            <a:off x="4572001" y="1988840"/>
            <a:ext cx="0" cy="362297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4103948" y="2829333"/>
            <a:ext cx="709745" cy="576071"/>
          </a:xfrm>
          <a:prstGeom prst="rect">
            <a:avLst/>
          </a:prstGeom>
          <a:solidFill>
            <a:srgbClr val="CE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Ni-Cd</a:t>
            </a:r>
            <a:endParaRPr lang="en-AU" sz="800" b="1" dirty="0"/>
          </a:p>
        </p:txBody>
      </p:sp>
      <p:sp>
        <p:nvSpPr>
          <p:cNvPr id="72" name="TextBox 71"/>
          <p:cNvSpPr txBox="1"/>
          <p:nvPr/>
        </p:nvSpPr>
        <p:spPr>
          <a:xfrm>
            <a:off x="2447764" y="5013173"/>
            <a:ext cx="1350050" cy="307777"/>
          </a:xfrm>
          <a:prstGeom prst="rect">
            <a:avLst/>
          </a:prstGeom>
          <a:noFill/>
        </p:spPr>
        <p:txBody>
          <a:bodyPr wrap="none" rtlCol="0">
            <a:spAutoFit/>
          </a:bodyPr>
          <a:lstStyle/>
          <a:p>
            <a:pPr algn="ctr"/>
            <a:r>
              <a:rPr lang="en-AU" sz="700" b="1" dirty="0" smtClean="0">
                <a:latin typeface="Arial" panose="020B0604020202020204" pitchFamily="34" charset="0"/>
                <a:cs typeface="Arial" panose="020B0604020202020204" pitchFamily="34" charset="0"/>
              </a:rPr>
              <a:t>Better for UPS and </a:t>
            </a:r>
          </a:p>
          <a:p>
            <a:pPr algn="ctr"/>
            <a:r>
              <a:rPr lang="en-AU" sz="700" b="1" dirty="0" smtClean="0">
                <a:latin typeface="Arial" panose="020B0604020202020204" pitchFamily="34" charset="0"/>
                <a:cs typeface="Arial" panose="020B0604020202020204" pitchFamily="34" charset="0"/>
              </a:rPr>
              <a:t>Power Quality Applications</a:t>
            </a:r>
            <a:endParaRPr lang="en-AU" sz="1100" b="1" dirty="0">
              <a:latin typeface="Arial" panose="020B0604020202020204" pitchFamily="34" charset="0"/>
              <a:cs typeface="Arial" panose="020B0604020202020204" pitchFamily="34" charset="0"/>
            </a:endParaRPr>
          </a:p>
        </p:txBody>
      </p:sp>
      <p:grpSp>
        <p:nvGrpSpPr>
          <p:cNvPr id="32" name="Group 31"/>
          <p:cNvGrpSpPr/>
          <p:nvPr/>
        </p:nvGrpSpPr>
        <p:grpSpPr>
          <a:xfrm>
            <a:off x="2530738" y="5406152"/>
            <a:ext cx="1078646" cy="3068"/>
            <a:chOff x="2620848" y="5334147"/>
            <a:chExt cx="1078646" cy="3068"/>
          </a:xfrm>
        </p:grpSpPr>
        <p:cxnSp>
          <p:nvCxnSpPr>
            <p:cNvPr id="15" name="Straight Arrow Connector 14"/>
            <p:cNvCxnSpPr/>
            <p:nvPr/>
          </p:nvCxnSpPr>
          <p:spPr>
            <a:xfrm flipH="1">
              <a:off x="2620848" y="5334226"/>
              <a:ext cx="504000" cy="2989"/>
            </a:xfrm>
            <a:prstGeom prst="straightConnector1">
              <a:avLst/>
            </a:prstGeom>
            <a:ln w="47625">
              <a:solidFill>
                <a:schemeClr val="tx1"/>
              </a:solidFill>
              <a:prstDash val="solid"/>
              <a:round/>
              <a:tailEnd type="triangle" w="med"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3203848" y="5334226"/>
              <a:ext cx="180000" cy="939"/>
            </a:xfrm>
            <a:prstGeom prst="straightConnector1">
              <a:avLst/>
            </a:prstGeom>
            <a:ln w="47625" cap="sq">
              <a:solidFill>
                <a:schemeClr val="tx1"/>
              </a:solidFill>
              <a:prstDash val="solid"/>
              <a:round/>
              <a:tailEnd type="none" w="med"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a:off x="3467563" y="5334226"/>
              <a:ext cx="108000" cy="939"/>
            </a:xfrm>
            <a:prstGeom prst="straightConnector1">
              <a:avLst/>
            </a:prstGeom>
            <a:ln w="47625" cap="sq">
              <a:solidFill>
                <a:schemeClr val="tx1"/>
              </a:solidFill>
              <a:prstDash val="solid"/>
              <a:round/>
              <a:tailEnd type="none" w="med"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3663494" y="5334147"/>
              <a:ext cx="36000" cy="939"/>
            </a:xfrm>
            <a:prstGeom prst="straightConnector1">
              <a:avLst/>
            </a:prstGeom>
            <a:ln w="47625" cap="sq">
              <a:solidFill>
                <a:schemeClr val="tx1"/>
              </a:solidFill>
              <a:prstDash val="solid"/>
              <a:round/>
              <a:tailEnd type="none" w="med" len="lg"/>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rot="16200000">
            <a:off x="2017987" y="3932259"/>
            <a:ext cx="1078646" cy="3068"/>
            <a:chOff x="2620848" y="5334147"/>
            <a:chExt cx="1078646" cy="3068"/>
          </a:xfrm>
        </p:grpSpPr>
        <p:cxnSp>
          <p:nvCxnSpPr>
            <p:cNvPr id="77" name="Straight Arrow Connector 76"/>
            <p:cNvCxnSpPr/>
            <p:nvPr/>
          </p:nvCxnSpPr>
          <p:spPr>
            <a:xfrm flipH="1">
              <a:off x="2620848" y="5334226"/>
              <a:ext cx="504000" cy="2989"/>
            </a:xfrm>
            <a:prstGeom prst="straightConnector1">
              <a:avLst/>
            </a:prstGeom>
            <a:ln w="47625">
              <a:solidFill>
                <a:schemeClr val="tx1"/>
              </a:solidFill>
              <a:prstDash val="solid"/>
              <a:round/>
              <a:tailEnd type="triangle" w="med"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3203848" y="5334226"/>
              <a:ext cx="180000" cy="939"/>
            </a:xfrm>
            <a:prstGeom prst="straightConnector1">
              <a:avLst/>
            </a:prstGeom>
            <a:ln w="47625" cap="sq">
              <a:solidFill>
                <a:schemeClr val="tx1"/>
              </a:solidFill>
              <a:prstDash val="solid"/>
              <a:round/>
              <a:tailEnd type="none" w="med"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3467563" y="5334226"/>
              <a:ext cx="108000" cy="939"/>
            </a:xfrm>
            <a:prstGeom prst="straightConnector1">
              <a:avLst/>
            </a:prstGeom>
            <a:ln w="47625" cap="sq">
              <a:solidFill>
                <a:schemeClr val="tx1"/>
              </a:solidFill>
              <a:prstDash val="solid"/>
              <a:round/>
              <a:tailEnd type="none" w="med"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3663494" y="5334147"/>
              <a:ext cx="36000" cy="939"/>
            </a:xfrm>
            <a:prstGeom prst="straightConnector1">
              <a:avLst/>
            </a:prstGeom>
            <a:ln w="47625" cap="sq">
              <a:solidFill>
                <a:schemeClr val="tx1"/>
              </a:solidFill>
              <a:prstDash val="solid"/>
              <a:round/>
              <a:tailEnd type="none" w="med" len="lg"/>
            </a:ln>
          </p:spPr>
          <p:style>
            <a:lnRef idx="1">
              <a:schemeClr val="accent1"/>
            </a:lnRef>
            <a:fillRef idx="0">
              <a:schemeClr val="accent1"/>
            </a:fillRef>
            <a:effectRef idx="0">
              <a:schemeClr val="accent1"/>
            </a:effectRef>
            <a:fontRef idx="minor">
              <a:schemeClr val="tx1"/>
            </a:fontRef>
          </p:style>
        </p:cxnSp>
      </p:grpSp>
      <p:sp>
        <p:nvSpPr>
          <p:cNvPr id="81" name="TextBox 80"/>
          <p:cNvSpPr txBox="1"/>
          <p:nvPr/>
        </p:nvSpPr>
        <p:spPr>
          <a:xfrm rot="16200000">
            <a:off x="2176632" y="3580788"/>
            <a:ext cx="1297150" cy="415498"/>
          </a:xfrm>
          <a:prstGeom prst="rect">
            <a:avLst/>
          </a:prstGeom>
          <a:noFill/>
        </p:spPr>
        <p:txBody>
          <a:bodyPr wrap="none" rtlCol="0">
            <a:spAutoFit/>
          </a:bodyPr>
          <a:lstStyle/>
          <a:p>
            <a:pPr algn="ctr"/>
            <a:r>
              <a:rPr lang="en-AU" sz="700" b="1" dirty="0" smtClean="0">
                <a:latin typeface="Arial" panose="020B0604020202020204" pitchFamily="34" charset="0"/>
                <a:cs typeface="Arial" panose="020B0604020202020204" pitchFamily="34" charset="0"/>
              </a:rPr>
              <a:t>Better for </a:t>
            </a:r>
          </a:p>
          <a:p>
            <a:pPr algn="ctr"/>
            <a:r>
              <a:rPr lang="en-AU" sz="700" b="1" dirty="0" smtClean="0">
                <a:latin typeface="Arial" panose="020B0604020202020204" pitchFamily="34" charset="0"/>
                <a:cs typeface="Arial" panose="020B0604020202020204" pitchFamily="34" charset="0"/>
              </a:rPr>
              <a:t>Energy </a:t>
            </a:r>
          </a:p>
          <a:p>
            <a:pPr algn="ctr"/>
            <a:r>
              <a:rPr lang="en-AU" sz="700" b="1" dirty="0" smtClean="0">
                <a:latin typeface="Arial" panose="020B0604020202020204" pitchFamily="34" charset="0"/>
                <a:cs typeface="Arial" panose="020B0604020202020204" pitchFamily="34" charset="0"/>
              </a:rPr>
              <a:t>Management Applications</a:t>
            </a:r>
            <a:endParaRPr lang="en-AU"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4160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3539170" y="4015307"/>
            <a:ext cx="1238356" cy="739823"/>
          </a:xfrm>
          <a:prstGeom prst="rect">
            <a:avLst/>
          </a:prstGeom>
          <a:solidFill>
            <a:srgbClr val="CE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t>Ni-Cd</a:t>
            </a:r>
            <a:endParaRPr lang="en-AU" sz="800" b="1" dirty="0"/>
          </a:p>
        </p:txBody>
      </p:sp>
      <p:sp>
        <p:nvSpPr>
          <p:cNvPr id="17" name="Rectangle 16"/>
          <p:cNvSpPr/>
          <p:nvPr/>
        </p:nvSpPr>
        <p:spPr>
          <a:xfrm>
            <a:off x="2411756" y="1268760"/>
            <a:ext cx="5769084" cy="432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Rectangle 62"/>
          <p:cNvSpPr/>
          <p:nvPr/>
        </p:nvSpPr>
        <p:spPr>
          <a:xfrm>
            <a:off x="3391500" y="4486175"/>
            <a:ext cx="1269682" cy="451166"/>
          </a:xfrm>
          <a:prstGeom prst="rect">
            <a:avLst/>
          </a:prstGeom>
          <a:solidFill>
            <a:srgbClr val="37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AU" sz="800" b="1" dirty="0" smtClean="0">
              <a:latin typeface="Arial" panose="020B0604020202020204" pitchFamily="34" charset="0"/>
              <a:cs typeface="Arial" panose="020B0604020202020204" pitchFamily="34" charset="0"/>
            </a:endParaRPr>
          </a:p>
          <a:p>
            <a:pPr algn="r"/>
            <a:r>
              <a:rPr lang="en-AU" sz="800" b="1" dirty="0" smtClean="0">
                <a:latin typeface="Arial" panose="020B0604020202020204" pitchFamily="34" charset="0"/>
                <a:cs typeface="Arial" panose="020B0604020202020204" pitchFamily="34" charset="0"/>
              </a:rPr>
              <a:t>Lead-Acid</a:t>
            </a:r>
          </a:p>
          <a:p>
            <a:pPr algn="r"/>
            <a:r>
              <a:rPr lang="en-AU" sz="800" b="1" dirty="0" smtClean="0">
                <a:latin typeface="Arial" panose="020B0604020202020204" pitchFamily="34" charset="0"/>
                <a:cs typeface="Arial" panose="020B0604020202020204" pitchFamily="34" charset="0"/>
              </a:rPr>
              <a:t>Batteries</a:t>
            </a:r>
            <a:endParaRPr lang="en-AU" sz="800" b="1" dirty="0">
              <a:latin typeface="Arial" panose="020B0604020202020204" pitchFamily="34" charset="0"/>
              <a:cs typeface="Arial" panose="020B0604020202020204" pitchFamily="34" charset="0"/>
            </a:endParaRPr>
          </a:p>
        </p:txBody>
      </p:sp>
      <p:sp>
        <p:nvSpPr>
          <p:cNvPr id="70" name="Rectangle 69"/>
          <p:cNvSpPr/>
          <p:nvPr/>
        </p:nvSpPr>
        <p:spPr>
          <a:xfrm>
            <a:off x="3273215" y="5085185"/>
            <a:ext cx="578706" cy="504056"/>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b"/>
          <a:lstStyle/>
          <a:p>
            <a:pPr algn="r"/>
            <a:r>
              <a:rPr lang="en-AU" sz="700" b="1" dirty="0" smtClean="0"/>
              <a:t>Zinc-Air</a:t>
            </a:r>
            <a:endParaRPr lang="en-AU" sz="700" b="1" dirty="0"/>
          </a:p>
        </p:txBody>
      </p:sp>
      <p:sp>
        <p:nvSpPr>
          <p:cNvPr id="6" name="Rectangle 5"/>
          <p:cNvSpPr/>
          <p:nvPr/>
        </p:nvSpPr>
        <p:spPr>
          <a:xfrm>
            <a:off x="0" y="-10246"/>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platzhalter 3"/>
          <p:cNvSpPr txBox="1">
            <a:spLocks/>
          </p:cNvSpPr>
          <p:nvPr/>
        </p:nvSpPr>
        <p:spPr>
          <a:xfrm>
            <a:off x="477000" y="1411337"/>
            <a:ext cx="8217588" cy="5054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dirty="0"/>
          </a:p>
        </p:txBody>
      </p:sp>
      <p:sp>
        <p:nvSpPr>
          <p:cNvPr id="16" name="Rectangle 15"/>
          <p:cNvSpPr/>
          <p:nvPr/>
        </p:nvSpPr>
        <p:spPr>
          <a:xfrm>
            <a:off x="1007604" y="6309322"/>
            <a:ext cx="7164796" cy="429838"/>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a:solidFill>
                  <a:schemeClr val="tx1"/>
                </a:solidFill>
                <a:latin typeface="Arial" panose="020B0604020202020204" pitchFamily="34" charset="0"/>
                <a:cs typeface="Arial" panose="020B0604020202020204" pitchFamily="34" charset="0"/>
              </a:rPr>
              <a:t>Figure </a:t>
            </a:r>
            <a:r>
              <a:rPr lang="en-AU" sz="1050" b="1" dirty="0" smtClean="0">
                <a:solidFill>
                  <a:schemeClr val="tx1"/>
                </a:solidFill>
                <a:latin typeface="Arial" panose="020B0604020202020204" pitchFamily="34" charset="0"/>
                <a:cs typeface="Arial" panose="020B0604020202020204" pitchFamily="34" charset="0"/>
              </a:rPr>
              <a:t>24 – Distribution of storage techniques as a function of their mass and volume densities of stored energy for small-scale applications  [10].</a:t>
            </a:r>
            <a:endParaRPr lang="en-AU" sz="1050" b="1" dirty="0">
              <a:solidFill>
                <a:schemeClr val="tx1"/>
              </a:solidFill>
              <a:latin typeface="Arial" panose="020B0604020202020204" pitchFamily="34" charset="0"/>
              <a:cs typeface="Arial" panose="020B0604020202020204" pitchFamily="34" charset="0"/>
            </a:endParaRPr>
          </a:p>
        </p:txBody>
      </p:sp>
      <p:cxnSp>
        <p:nvCxnSpPr>
          <p:cNvPr id="3" name="Straight Connector 2"/>
          <p:cNvCxnSpPr/>
          <p:nvPr/>
        </p:nvCxnSpPr>
        <p:spPr>
          <a:xfrm flipH="1">
            <a:off x="2411760" y="1268760"/>
            <a:ext cx="6946" cy="4320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411760" y="5589240"/>
            <a:ext cx="432048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411756" y="1268760"/>
            <a:ext cx="4320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267744" y="5589907"/>
            <a:ext cx="335348" cy="253916"/>
          </a:xfrm>
          <a:prstGeom prst="rect">
            <a:avLst/>
          </a:prstGeom>
          <a:noFill/>
        </p:spPr>
        <p:txBody>
          <a:bodyPr wrap="none" rtlCol="0">
            <a:spAutoFit/>
          </a:bodyPr>
          <a:lstStyle/>
          <a:p>
            <a:r>
              <a:rPr lang="en-AU" sz="1050" dirty="0" smtClean="0">
                <a:latin typeface="Arial" panose="020B0604020202020204" pitchFamily="34" charset="0"/>
                <a:cs typeface="Arial" panose="020B0604020202020204" pitchFamily="34" charset="0"/>
              </a:rPr>
              <a:t>10</a:t>
            </a:r>
            <a:endParaRPr lang="en-AU" sz="1050" dirty="0">
              <a:latin typeface="Arial" panose="020B0604020202020204" pitchFamily="34" charset="0"/>
              <a:cs typeface="Arial" panose="020B0604020202020204" pitchFamily="34" charset="0"/>
            </a:endParaRPr>
          </a:p>
        </p:txBody>
      </p:sp>
      <p:sp>
        <p:nvSpPr>
          <p:cNvPr id="43" name="TextBox 42"/>
          <p:cNvSpPr txBox="1"/>
          <p:nvPr/>
        </p:nvSpPr>
        <p:spPr>
          <a:xfrm>
            <a:off x="5097414" y="5589907"/>
            <a:ext cx="410690" cy="253916"/>
          </a:xfrm>
          <a:prstGeom prst="rect">
            <a:avLst/>
          </a:prstGeom>
          <a:noFill/>
        </p:spPr>
        <p:txBody>
          <a:bodyPr wrap="none" rtlCol="0">
            <a:spAutoFit/>
          </a:bodyPr>
          <a:lstStyle/>
          <a:p>
            <a:pPr algn="ctr"/>
            <a:r>
              <a:rPr lang="en-AU" sz="1050" dirty="0" smtClean="0">
                <a:latin typeface="Arial" panose="020B0604020202020204" pitchFamily="34" charset="0"/>
                <a:cs typeface="Arial" panose="020B0604020202020204" pitchFamily="34" charset="0"/>
              </a:rPr>
              <a:t>100</a:t>
            </a:r>
            <a:endParaRPr lang="en-AU" sz="1050" dirty="0">
              <a:latin typeface="Arial" panose="020B0604020202020204" pitchFamily="34" charset="0"/>
              <a:cs typeface="Arial" panose="020B0604020202020204" pitchFamily="34" charset="0"/>
            </a:endParaRPr>
          </a:p>
        </p:txBody>
      </p:sp>
      <p:sp>
        <p:nvSpPr>
          <p:cNvPr id="44" name="TextBox 43"/>
          <p:cNvSpPr txBox="1"/>
          <p:nvPr/>
        </p:nvSpPr>
        <p:spPr>
          <a:xfrm>
            <a:off x="6537574" y="5589907"/>
            <a:ext cx="410690" cy="253916"/>
          </a:xfrm>
          <a:prstGeom prst="rect">
            <a:avLst/>
          </a:prstGeom>
          <a:noFill/>
        </p:spPr>
        <p:txBody>
          <a:bodyPr wrap="none" rtlCol="0">
            <a:spAutoFit/>
          </a:bodyPr>
          <a:lstStyle/>
          <a:p>
            <a:pPr algn="ctr"/>
            <a:r>
              <a:rPr lang="en-AU" sz="1050" dirty="0" smtClean="0">
                <a:latin typeface="Arial" panose="020B0604020202020204" pitchFamily="34" charset="0"/>
                <a:cs typeface="Arial" panose="020B0604020202020204" pitchFamily="34" charset="0"/>
              </a:rPr>
              <a:t>300</a:t>
            </a:r>
            <a:endParaRPr lang="en-AU" sz="1050" baseline="30000" dirty="0">
              <a:latin typeface="Arial" panose="020B0604020202020204" pitchFamily="34" charset="0"/>
              <a:cs typeface="Arial" panose="020B0604020202020204" pitchFamily="34" charset="0"/>
            </a:endParaRPr>
          </a:p>
        </p:txBody>
      </p:sp>
      <p:sp>
        <p:nvSpPr>
          <p:cNvPr id="45" name="TextBox 44"/>
          <p:cNvSpPr txBox="1"/>
          <p:nvPr/>
        </p:nvSpPr>
        <p:spPr>
          <a:xfrm>
            <a:off x="7789115" y="5605704"/>
            <a:ext cx="486030" cy="253916"/>
          </a:xfrm>
          <a:prstGeom prst="rect">
            <a:avLst/>
          </a:prstGeom>
          <a:noFill/>
        </p:spPr>
        <p:txBody>
          <a:bodyPr wrap="none" rtlCol="0">
            <a:spAutoFit/>
          </a:bodyPr>
          <a:lstStyle/>
          <a:p>
            <a:pPr algn="r"/>
            <a:r>
              <a:rPr lang="en-AU" sz="1050" dirty="0" smtClean="0">
                <a:latin typeface="Arial" panose="020B0604020202020204" pitchFamily="34" charset="0"/>
                <a:cs typeface="Arial" panose="020B0604020202020204" pitchFamily="34" charset="0"/>
              </a:rPr>
              <a:t>1000</a:t>
            </a:r>
            <a:endParaRPr lang="en-AU" sz="1050" baseline="30000" dirty="0">
              <a:latin typeface="Arial" panose="020B0604020202020204" pitchFamily="34" charset="0"/>
              <a:cs typeface="Arial" panose="020B0604020202020204" pitchFamily="34" charset="0"/>
            </a:endParaRPr>
          </a:p>
        </p:txBody>
      </p:sp>
      <p:sp>
        <p:nvSpPr>
          <p:cNvPr id="47" name="TextBox 46"/>
          <p:cNvSpPr txBox="1"/>
          <p:nvPr/>
        </p:nvSpPr>
        <p:spPr>
          <a:xfrm>
            <a:off x="1871700" y="1226360"/>
            <a:ext cx="486030" cy="253916"/>
          </a:xfrm>
          <a:prstGeom prst="rect">
            <a:avLst/>
          </a:prstGeom>
          <a:noFill/>
        </p:spPr>
        <p:txBody>
          <a:bodyPr wrap="none" rtlCol="0">
            <a:spAutoFit/>
          </a:bodyPr>
          <a:lstStyle/>
          <a:p>
            <a:pPr algn="r"/>
            <a:r>
              <a:rPr lang="en-AU" sz="1050" dirty="0" smtClean="0">
                <a:latin typeface="Arial" panose="020B0604020202020204" pitchFamily="34" charset="0"/>
                <a:cs typeface="Arial" panose="020B0604020202020204" pitchFamily="34" charset="0"/>
              </a:rPr>
              <a:t>1000</a:t>
            </a:r>
            <a:endParaRPr lang="en-AU" sz="1050" dirty="0">
              <a:latin typeface="Arial" panose="020B0604020202020204" pitchFamily="34" charset="0"/>
              <a:cs typeface="Arial" panose="020B0604020202020204" pitchFamily="34" charset="0"/>
            </a:endParaRPr>
          </a:p>
        </p:txBody>
      </p:sp>
      <p:sp>
        <p:nvSpPr>
          <p:cNvPr id="48" name="TextBox 47"/>
          <p:cNvSpPr txBox="1"/>
          <p:nvPr/>
        </p:nvSpPr>
        <p:spPr>
          <a:xfrm rot="16200000">
            <a:off x="-733559" y="3297955"/>
            <a:ext cx="4320002" cy="261610"/>
          </a:xfrm>
          <a:prstGeom prst="rect">
            <a:avLst/>
          </a:prstGeom>
          <a:noFill/>
        </p:spPr>
        <p:txBody>
          <a:bodyPr wrap="square" rtlCol="0">
            <a:spAutoFit/>
          </a:bodyPr>
          <a:lstStyle/>
          <a:p>
            <a:pPr algn="ctr"/>
            <a:r>
              <a:rPr lang="en-AU" sz="1100" b="1" dirty="0" smtClean="0">
                <a:latin typeface="Arial" panose="020B0604020202020204" pitchFamily="34" charset="0"/>
                <a:cs typeface="Arial" panose="020B0604020202020204" pitchFamily="34" charset="0"/>
              </a:rPr>
              <a:t>Weight Energy Density – kWh / ton</a:t>
            </a:r>
            <a:endParaRPr lang="en-AU" sz="1100" b="1" dirty="0">
              <a:latin typeface="Arial" panose="020B0604020202020204" pitchFamily="34" charset="0"/>
              <a:cs typeface="Arial" panose="020B0604020202020204" pitchFamily="34" charset="0"/>
            </a:endParaRPr>
          </a:p>
        </p:txBody>
      </p:sp>
      <p:sp>
        <p:nvSpPr>
          <p:cNvPr id="49" name="TextBox 48"/>
          <p:cNvSpPr txBox="1"/>
          <p:nvPr/>
        </p:nvSpPr>
        <p:spPr>
          <a:xfrm>
            <a:off x="3385011" y="5931888"/>
            <a:ext cx="2401619" cy="253916"/>
          </a:xfrm>
          <a:prstGeom prst="rect">
            <a:avLst/>
          </a:prstGeom>
          <a:noFill/>
        </p:spPr>
        <p:txBody>
          <a:bodyPr wrap="none" rtlCol="0">
            <a:spAutoFit/>
          </a:bodyPr>
          <a:lstStyle/>
          <a:p>
            <a:pPr algn="ctr"/>
            <a:r>
              <a:rPr lang="en-AU" sz="1050" b="1" dirty="0" smtClean="0">
                <a:latin typeface="Arial" panose="020B0604020202020204" pitchFamily="34" charset="0"/>
                <a:cs typeface="Arial" panose="020B0604020202020204" pitchFamily="34" charset="0"/>
              </a:rPr>
              <a:t>Volume Energy Density – kWh / m</a:t>
            </a:r>
            <a:r>
              <a:rPr lang="en-AU" sz="1050" b="1" baseline="30000" dirty="0" smtClean="0">
                <a:latin typeface="Arial" panose="020B0604020202020204" pitchFamily="34" charset="0"/>
                <a:cs typeface="Arial" panose="020B0604020202020204" pitchFamily="34" charset="0"/>
              </a:rPr>
              <a:t>2</a:t>
            </a:r>
            <a:endParaRPr lang="en-AU" sz="1050" b="1" baseline="30000" dirty="0">
              <a:latin typeface="Arial" panose="020B0604020202020204" pitchFamily="34" charset="0"/>
              <a:cs typeface="Arial" panose="020B0604020202020204" pitchFamily="34" charset="0"/>
            </a:endParaRPr>
          </a:p>
        </p:txBody>
      </p:sp>
      <p:sp>
        <p:nvSpPr>
          <p:cNvPr id="54" name="Rectangle 53"/>
          <p:cNvSpPr/>
          <p:nvPr/>
        </p:nvSpPr>
        <p:spPr>
          <a:xfrm>
            <a:off x="2551886" y="5085184"/>
            <a:ext cx="1223648" cy="315251"/>
          </a:xfrm>
          <a:prstGeom prst="rect">
            <a:avLst/>
          </a:prstGeom>
          <a:solidFill>
            <a:srgbClr val="307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00" b="1" dirty="0" smtClean="0"/>
              <a:t>E.C. Capacitors</a:t>
            </a:r>
            <a:endParaRPr lang="en-AU" sz="700" b="1" dirty="0"/>
          </a:p>
        </p:txBody>
      </p:sp>
      <p:sp>
        <p:nvSpPr>
          <p:cNvPr id="34" name="TextBox 33"/>
          <p:cNvSpPr txBox="1"/>
          <p:nvPr/>
        </p:nvSpPr>
        <p:spPr>
          <a:xfrm>
            <a:off x="2022382" y="5382191"/>
            <a:ext cx="335348" cy="253916"/>
          </a:xfrm>
          <a:prstGeom prst="rect">
            <a:avLst/>
          </a:prstGeom>
          <a:noFill/>
        </p:spPr>
        <p:txBody>
          <a:bodyPr wrap="none" rtlCol="0">
            <a:spAutoFit/>
          </a:bodyPr>
          <a:lstStyle/>
          <a:p>
            <a:pPr algn="r"/>
            <a:r>
              <a:rPr lang="en-AU" sz="1050" dirty="0" smtClean="0">
                <a:latin typeface="Arial" panose="020B0604020202020204" pitchFamily="34" charset="0"/>
                <a:cs typeface="Arial" panose="020B0604020202020204" pitchFamily="34" charset="0"/>
              </a:rPr>
              <a:t>10</a:t>
            </a:r>
            <a:endParaRPr lang="en-AU" sz="1050" dirty="0">
              <a:latin typeface="Arial" panose="020B0604020202020204" pitchFamily="34" charset="0"/>
              <a:cs typeface="Arial" panose="020B0604020202020204" pitchFamily="34" charset="0"/>
            </a:endParaRPr>
          </a:p>
        </p:txBody>
      </p:sp>
      <p:sp>
        <p:nvSpPr>
          <p:cNvPr id="37" name="TextBox 36"/>
          <p:cNvSpPr txBox="1"/>
          <p:nvPr/>
        </p:nvSpPr>
        <p:spPr>
          <a:xfrm>
            <a:off x="1947040" y="3252607"/>
            <a:ext cx="410690" cy="253916"/>
          </a:xfrm>
          <a:prstGeom prst="rect">
            <a:avLst/>
          </a:prstGeom>
          <a:noFill/>
        </p:spPr>
        <p:txBody>
          <a:bodyPr wrap="none" rtlCol="0">
            <a:spAutoFit/>
          </a:bodyPr>
          <a:lstStyle/>
          <a:p>
            <a:pPr algn="r"/>
            <a:r>
              <a:rPr lang="en-AU" sz="1050" dirty="0" smtClean="0">
                <a:latin typeface="Arial" panose="020B0604020202020204" pitchFamily="34" charset="0"/>
                <a:cs typeface="Arial" panose="020B0604020202020204" pitchFamily="34" charset="0"/>
              </a:rPr>
              <a:t>100</a:t>
            </a:r>
            <a:endParaRPr lang="en-AU" sz="1050" dirty="0">
              <a:latin typeface="Arial" panose="020B0604020202020204" pitchFamily="34" charset="0"/>
              <a:cs typeface="Arial" panose="020B0604020202020204" pitchFamily="34" charset="0"/>
            </a:endParaRPr>
          </a:p>
        </p:txBody>
      </p:sp>
      <p:sp>
        <p:nvSpPr>
          <p:cNvPr id="39" name="TextBox 38"/>
          <p:cNvSpPr txBox="1"/>
          <p:nvPr/>
        </p:nvSpPr>
        <p:spPr>
          <a:xfrm>
            <a:off x="1947041" y="2239576"/>
            <a:ext cx="410689" cy="253916"/>
          </a:xfrm>
          <a:prstGeom prst="rect">
            <a:avLst/>
          </a:prstGeom>
          <a:noFill/>
        </p:spPr>
        <p:txBody>
          <a:bodyPr wrap="none" rtlCol="0">
            <a:spAutoFit/>
          </a:bodyPr>
          <a:lstStyle/>
          <a:p>
            <a:pPr algn="r"/>
            <a:r>
              <a:rPr lang="en-AU" sz="1050" dirty="0" smtClean="0">
                <a:latin typeface="Arial" panose="020B0604020202020204" pitchFamily="34" charset="0"/>
                <a:cs typeface="Arial" panose="020B0604020202020204" pitchFamily="34" charset="0"/>
              </a:rPr>
              <a:t>300</a:t>
            </a:r>
            <a:endParaRPr lang="en-AU" sz="1050" dirty="0">
              <a:latin typeface="Arial" panose="020B0604020202020204" pitchFamily="34" charset="0"/>
              <a:cs typeface="Arial" panose="020B0604020202020204" pitchFamily="34" charset="0"/>
            </a:endParaRPr>
          </a:p>
        </p:txBody>
      </p:sp>
      <p:cxnSp>
        <p:nvCxnSpPr>
          <p:cNvPr id="9" name="Straight Connector 8"/>
          <p:cNvCxnSpPr/>
          <p:nvPr/>
        </p:nvCxnSpPr>
        <p:spPr>
          <a:xfrm rot="5400000" flipV="1">
            <a:off x="3815518" y="5552834"/>
            <a:ext cx="72000" cy="8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7" idx="3"/>
          </p:cNvCxnSpPr>
          <p:nvPr/>
        </p:nvCxnSpPr>
        <p:spPr>
          <a:xfrm flipH="1">
            <a:off x="2411756" y="3428840"/>
            <a:ext cx="5769084"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3273214" y="4816229"/>
            <a:ext cx="577902" cy="275314"/>
          </a:xfrm>
          <a:prstGeom prst="rect">
            <a:avLst/>
          </a:prstGeom>
          <a:solidFill>
            <a:srgbClr val="03A64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lstStyle/>
          <a:p>
            <a:pPr algn="ctr"/>
            <a:r>
              <a:rPr lang="en-AU" sz="700" b="1" dirty="0" smtClean="0"/>
              <a:t>Flow Batteries</a:t>
            </a:r>
            <a:endParaRPr lang="en-AU" sz="700" b="1" dirty="0"/>
          </a:p>
        </p:txBody>
      </p:sp>
      <p:sp>
        <p:nvSpPr>
          <p:cNvPr id="65" name="TextBox 64"/>
          <p:cNvSpPr txBox="1"/>
          <p:nvPr/>
        </p:nvSpPr>
        <p:spPr>
          <a:xfrm>
            <a:off x="3682579" y="5604538"/>
            <a:ext cx="335348" cy="253916"/>
          </a:xfrm>
          <a:prstGeom prst="rect">
            <a:avLst/>
          </a:prstGeom>
          <a:noFill/>
        </p:spPr>
        <p:txBody>
          <a:bodyPr wrap="none" rtlCol="0">
            <a:spAutoFit/>
          </a:bodyPr>
          <a:lstStyle/>
          <a:p>
            <a:r>
              <a:rPr lang="en-AU" sz="1050" dirty="0" smtClean="0">
                <a:latin typeface="Arial" panose="020B0604020202020204" pitchFamily="34" charset="0"/>
                <a:cs typeface="Arial" panose="020B0604020202020204" pitchFamily="34" charset="0"/>
              </a:rPr>
              <a:t>30</a:t>
            </a:r>
            <a:endParaRPr lang="en-AU" sz="1050" dirty="0">
              <a:latin typeface="Arial" panose="020B0604020202020204" pitchFamily="34" charset="0"/>
              <a:cs typeface="Arial" panose="020B0604020202020204" pitchFamily="34" charset="0"/>
            </a:endParaRPr>
          </a:p>
        </p:txBody>
      </p:sp>
      <p:cxnSp>
        <p:nvCxnSpPr>
          <p:cNvPr id="66" name="Straight Connector 65"/>
          <p:cNvCxnSpPr/>
          <p:nvPr/>
        </p:nvCxnSpPr>
        <p:spPr>
          <a:xfrm rot="5400000" flipV="1">
            <a:off x="6696242" y="5552831"/>
            <a:ext cx="72000" cy="8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6249749" y="1581776"/>
            <a:ext cx="1484927" cy="1379012"/>
          </a:xfrm>
          <a:prstGeom prst="rect">
            <a:avLst/>
          </a:pr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800" b="1" dirty="0" smtClean="0">
                <a:latin typeface="Arial" panose="020B0604020202020204" pitchFamily="34" charset="0"/>
                <a:cs typeface="Arial" panose="020B0604020202020204" pitchFamily="34" charset="0"/>
              </a:rPr>
              <a:t>Metal-Air</a:t>
            </a:r>
          </a:p>
          <a:p>
            <a:pPr algn="ctr"/>
            <a:r>
              <a:rPr lang="en-AU" sz="800" b="1" dirty="0" smtClean="0">
                <a:latin typeface="Arial" panose="020B0604020202020204" pitchFamily="34" charset="0"/>
                <a:cs typeface="Arial" panose="020B0604020202020204" pitchFamily="34" charset="0"/>
              </a:rPr>
              <a:t>Batteries</a:t>
            </a:r>
          </a:p>
          <a:p>
            <a:pPr algn="ctr"/>
            <a:endParaRPr lang="en-AU" sz="800" dirty="0">
              <a:latin typeface="Arial" panose="020B0604020202020204" pitchFamily="34" charset="0"/>
              <a:cs typeface="Arial" panose="020B0604020202020204" pitchFamily="34" charset="0"/>
            </a:endParaRPr>
          </a:p>
          <a:p>
            <a:pPr algn="ctr"/>
            <a:r>
              <a:rPr lang="en-AU" sz="800" dirty="0" smtClean="0">
                <a:latin typeface="Arial" panose="020B0604020202020204" pitchFamily="34" charset="0"/>
                <a:cs typeface="Arial" panose="020B0604020202020204" pitchFamily="34" charset="0"/>
              </a:rPr>
              <a:t>(Not rechargeable electrically)</a:t>
            </a:r>
            <a:endParaRPr lang="en-AU" sz="800" dirty="0">
              <a:latin typeface="Arial" panose="020B0604020202020204" pitchFamily="34" charset="0"/>
              <a:cs typeface="Arial" panose="020B0604020202020204" pitchFamily="34" charset="0"/>
            </a:endParaRPr>
          </a:p>
        </p:txBody>
      </p:sp>
      <p:sp>
        <p:nvSpPr>
          <p:cNvPr id="71" name="TextBox 70"/>
          <p:cNvSpPr txBox="1"/>
          <p:nvPr/>
        </p:nvSpPr>
        <p:spPr>
          <a:xfrm>
            <a:off x="3852541" y="5373216"/>
            <a:ext cx="827471" cy="215444"/>
          </a:xfrm>
          <a:prstGeom prst="rect">
            <a:avLst/>
          </a:prstGeom>
          <a:noFill/>
        </p:spPr>
        <p:txBody>
          <a:bodyPr wrap="none" rtlCol="0">
            <a:spAutoFit/>
          </a:bodyPr>
          <a:lstStyle/>
          <a:p>
            <a:r>
              <a:rPr lang="en-AU" sz="800" dirty="0" smtClean="0">
                <a:latin typeface="Arial" panose="020B0604020202020204" pitchFamily="34" charset="0"/>
                <a:cs typeface="Arial" panose="020B0604020202020204" pitchFamily="34" charset="0"/>
              </a:rPr>
              <a:t>Rechargeable</a:t>
            </a:r>
            <a:endParaRPr lang="en-AU" sz="1200" dirty="0">
              <a:latin typeface="Arial" panose="020B0604020202020204" pitchFamily="34" charset="0"/>
              <a:cs typeface="Arial" panose="020B0604020202020204" pitchFamily="34" charset="0"/>
            </a:endParaRPr>
          </a:p>
        </p:txBody>
      </p:sp>
      <p:cxnSp>
        <p:nvCxnSpPr>
          <p:cNvPr id="18" name="Straight Connector 17"/>
          <p:cNvCxnSpPr>
            <a:stCxn id="17" idx="0"/>
          </p:cNvCxnSpPr>
          <p:nvPr/>
        </p:nvCxnSpPr>
        <p:spPr>
          <a:xfrm flipH="1">
            <a:off x="5291274" y="1268759"/>
            <a:ext cx="5024" cy="432000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022382" y="4403704"/>
            <a:ext cx="335348" cy="253916"/>
          </a:xfrm>
          <a:prstGeom prst="rect">
            <a:avLst/>
          </a:prstGeom>
          <a:noFill/>
        </p:spPr>
        <p:txBody>
          <a:bodyPr wrap="none" rtlCol="0">
            <a:spAutoFit/>
          </a:bodyPr>
          <a:lstStyle/>
          <a:p>
            <a:pPr algn="r"/>
            <a:r>
              <a:rPr lang="en-AU" sz="1050" dirty="0" smtClean="0">
                <a:latin typeface="Arial" panose="020B0604020202020204" pitchFamily="34" charset="0"/>
                <a:cs typeface="Arial" panose="020B0604020202020204" pitchFamily="34" charset="0"/>
              </a:rPr>
              <a:t>30</a:t>
            </a:r>
            <a:endParaRPr lang="en-AU" sz="1050" dirty="0">
              <a:latin typeface="Arial" panose="020B0604020202020204" pitchFamily="34" charset="0"/>
              <a:cs typeface="Arial" panose="020B0604020202020204" pitchFamily="34" charset="0"/>
            </a:endParaRPr>
          </a:p>
        </p:txBody>
      </p:sp>
      <p:sp>
        <p:nvSpPr>
          <p:cNvPr id="58" name="Rectangle 57"/>
          <p:cNvSpPr/>
          <p:nvPr/>
        </p:nvSpPr>
        <p:spPr>
          <a:xfrm>
            <a:off x="2418706" y="5382191"/>
            <a:ext cx="630092" cy="207049"/>
          </a:xfrm>
          <a:prstGeom prst="rect">
            <a:avLst/>
          </a:prstGeom>
          <a:solidFill>
            <a:srgbClr val="FAB3D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700" b="1" dirty="0" smtClean="0"/>
              <a:t>Flywheels</a:t>
            </a:r>
            <a:endParaRPr lang="en-AU" sz="700" b="1" dirty="0"/>
          </a:p>
        </p:txBody>
      </p:sp>
      <p:sp>
        <p:nvSpPr>
          <p:cNvPr id="59" name="TextBox 58"/>
          <p:cNvSpPr txBox="1"/>
          <p:nvPr/>
        </p:nvSpPr>
        <p:spPr>
          <a:xfrm>
            <a:off x="1619799" y="836712"/>
            <a:ext cx="6620256" cy="261610"/>
          </a:xfrm>
          <a:prstGeom prst="rect">
            <a:avLst/>
          </a:prstGeom>
          <a:noFill/>
        </p:spPr>
        <p:txBody>
          <a:bodyPr wrap="square" rtlCol="0">
            <a:spAutoFit/>
          </a:bodyPr>
          <a:lstStyle/>
          <a:p>
            <a:pPr algn="ctr"/>
            <a:r>
              <a:rPr lang="en-AU" sz="1050" i="1" dirty="0" smtClean="0">
                <a:latin typeface="Arial" panose="020B0604020202020204" pitchFamily="34" charset="0"/>
                <a:cs typeface="Arial" panose="020B0604020202020204" pitchFamily="34" charset="0"/>
              </a:rPr>
              <a:t>H. Ibrahim et al. Renewable and Sustainable Energy Reviews 12 (2008) 1221-1250  1247</a:t>
            </a:r>
            <a:endParaRPr lang="en-AU" sz="1050" i="1" dirty="0">
              <a:latin typeface="Arial" panose="020B0604020202020204" pitchFamily="34" charset="0"/>
              <a:cs typeface="Arial" panose="020B0604020202020204" pitchFamily="34" charset="0"/>
            </a:endParaRPr>
          </a:p>
        </p:txBody>
      </p:sp>
      <p:sp>
        <p:nvSpPr>
          <p:cNvPr id="68" name="Textplatzhalter 3"/>
          <p:cNvSpPr>
            <a:spLocks noGrp="1"/>
          </p:cNvSpPr>
          <p:nvPr>
            <p:ph type="body" sz="quarter" idx="13"/>
          </p:nvPr>
        </p:nvSpPr>
        <p:spPr>
          <a:xfrm>
            <a:off x="539552" y="403505"/>
            <a:ext cx="8217588" cy="505495"/>
          </a:xfrm>
        </p:spPr>
        <p:txBody>
          <a:bodyPr/>
          <a:lstStyle/>
          <a:p>
            <a:pPr algn="ctr"/>
            <a:r>
              <a:rPr lang="en-AU" dirty="0"/>
              <a:t>Storage Techniques</a:t>
            </a:r>
          </a:p>
        </p:txBody>
      </p:sp>
      <p:cxnSp>
        <p:nvCxnSpPr>
          <p:cNvPr id="82" name="Straight Connector 81"/>
          <p:cNvCxnSpPr/>
          <p:nvPr/>
        </p:nvCxnSpPr>
        <p:spPr>
          <a:xfrm rot="10800000" flipV="1">
            <a:off x="2411768" y="4544321"/>
            <a:ext cx="72000" cy="8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0800000" flipV="1">
            <a:off x="2411761" y="2384080"/>
            <a:ext cx="72000" cy="8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2773075" y="1377087"/>
            <a:ext cx="2089033" cy="392415"/>
          </a:xfrm>
          <a:prstGeom prst="rect">
            <a:avLst/>
          </a:prstGeom>
          <a:noFill/>
        </p:spPr>
        <p:txBody>
          <a:bodyPr wrap="none" rtlCol="0">
            <a:spAutoFit/>
          </a:bodyPr>
          <a:lstStyle/>
          <a:p>
            <a:pPr algn="ctr"/>
            <a:r>
              <a:rPr lang="en-AU" sz="1050" b="1" dirty="0" smtClean="0">
                <a:latin typeface="Arial" panose="020B0604020202020204" pitchFamily="34" charset="0"/>
                <a:cs typeface="Arial" panose="020B0604020202020204" pitchFamily="34" charset="0"/>
              </a:rPr>
              <a:t>Output Energy Density</a:t>
            </a:r>
          </a:p>
          <a:p>
            <a:pPr algn="ctr"/>
            <a:r>
              <a:rPr lang="en-AU" sz="900" b="1" dirty="0" smtClean="0">
                <a:latin typeface="Arial" panose="020B0604020202020204" pitchFamily="34" charset="0"/>
                <a:cs typeface="Arial" panose="020B0604020202020204" pitchFamily="34" charset="0"/>
              </a:rPr>
              <a:t>(Input Energy Density x Efficiency)</a:t>
            </a:r>
            <a:endParaRPr lang="en-AU" sz="900" b="1" baseline="30000" dirty="0">
              <a:latin typeface="Arial" panose="020B0604020202020204" pitchFamily="34" charset="0"/>
              <a:cs typeface="Arial" panose="020B0604020202020204" pitchFamily="34" charset="0"/>
            </a:endParaRPr>
          </a:p>
        </p:txBody>
      </p:sp>
      <p:sp>
        <p:nvSpPr>
          <p:cNvPr id="53" name="Rectangle 52"/>
          <p:cNvSpPr/>
          <p:nvPr/>
        </p:nvSpPr>
        <p:spPr>
          <a:xfrm>
            <a:off x="5934152" y="2708920"/>
            <a:ext cx="942103" cy="859614"/>
          </a:xfrm>
          <a:prstGeom prst="rect">
            <a:avLst/>
          </a:prstGeom>
          <a:solidFill>
            <a:srgbClr val="FFF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AU" sz="900" b="1" dirty="0" smtClean="0">
                <a:solidFill>
                  <a:schemeClr val="accent2">
                    <a:lumMod val="50000"/>
                  </a:schemeClr>
                </a:solidFill>
              </a:rPr>
              <a:t>Li-ion</a:t>
            </a:r>
            <a:endParaRPr lang="en-AU" sz="900" b="1" dirty="0">
              <a:solidFill>
                <a:schemeClr val="accent2">
                  <a:lumMod val="50000"/>
                </a:schemeClr>
              </a:solidFill>
            </a:endParaRPr>
          </a:p>
        </p:txBody>
      </p:sp>
      <p:sp>
        <p:nvSpPr>
          <p:cNvPr id="52" name="Rectangle 51"/>
          <p:cNvSpPr/>
          <p:nvPr/>
        </p:nvSpPr>
        <p:spPr>
          <a:xfrm>
            <a:off x="5725464" y="2763709"/>
            <a:ext cx="660693" cy="326632"/>
          </a:xfrm>
          <a:prstGeom prst="rect">
            <a:avLst/>
          </a:prstGeom>
          <a:solidFill>
            <a:srgbClr val="F469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err="1" smtClean="0"/>
              <a:t>NaS</a:t>
            </a:r>
            <a:endParaRPr lang="en-AU" sz="900" b="1" dirty="0" smtClean="0"/>
          </a:p>
          <a:p>
            <a:pPr algn="ctr"/>
            <a:r>
              <a:rPr lang="en-AU" sz="900" b="1" dirty="0" smtClean="0"/>
              <a:t>Battery</a:t>
            </a:r>
            <a:endParaRPr lang="en-AU" sz="900" b="1" dirty="0"/>
          </a:p>
        </p:txBody>
      </p:sp>
      <p:sp>
        <p:nvSpPr>
          <p:cNvPr id="22" name="Right Arrow 21"/>
          <p:cNvSpPr/>
          <p:nvPr/>
        </p:nvSpPr>
        <p:spPr>
          <a:xfrm>
            <a:off x="6768244" y="4937340"/>
            <a:ext cx="1268696" cy="471879"/>
          </a:xfrm>
          <a:prstGeom prst="rightArrow">
            <a:avLst>
              <a:gd name="adj1" fmla="val 50000"/>
              <a:gd name="adj2" fmla="val 8574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sz="1100" b="1" dirty="0" smtClean="0">
                <a:latin typeface="Arial" panose="020B0604020202020204" pitchFamily="34" charset="0"/>
                <a:cs typeface="Arial" panose="020B0604020202020204" pitchFamily="34" charset="0"/>
              </a:rPr>
              <a:t>Smaller</a:t>
            </a:r>
            <a:endParaRPr lang="en-AU" sz="1100" b="1" dirty="0">
              <a:latin typeface="Arial" panose="020B0604020202020204" pitchFamily="34" charset="0"/>
              <a:cs typeface="Arial" panose="020B0604020202020204" pitchFamily="34" charset="0"/>
            </a:endParaRPr>
          </a:p>
        </p:txBody>
      </p:sp>
      <p:sp>
        <p:nvSpPr>
          <p:cNvPr id="86" name="Right Arrow 85"/>
          <p:cNvSpPr/>
          <p:nvPr/>
        </p:nvSpPr>
        <p:spPr>
          <a:xfrm rot="16200000">
            <a:off x="2287883" y="2180475"/>
            <a:ext cx="1088746" cy="471879"/>
          </a:xfrm>
          <a:prstGeom prst="rightArrow">
            <a:avLst>
              <a:gd name="adj1" fmla="val 50000"/>
              <a:gd name="adj2" fmla="val 8574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sz="1100" b="1" dirty="0" smtClean="0">
                <a:latin typeface="Arial" panose="020B0604020202020204" pitchFamily="34" charset="0"/>
                <a:cs typeface="Arial" panose="020B0604020202020204" pitchFamily="34" charset="0"/>
              </a:rPr>
              <a:t>Large</a:t>
            </a:r>
            <a:endParaRPr lang="en-AU"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6250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1" y="4804171"/>
            <a:ext cx="9143999" cy="2053828"/>
          </a:xfrm>
          <a:prstGeom prst="rect">
            <a:avLst/>
          </a:prstGeom>
        </p:spPr>
      </p:pic>
      <p:pic>
        <p:nvPicPr>
          <p:cNvPr id="5" name="Picture 2"/>
          <p:cNvPicPr>
            <a:picLocks noChangeAspect="1" noChangeArrowheads="1"/>
          </p:cNvPicPr>
          <p:nvPr/>
        </p:nvPicPr>
        <p:blipFill rotWithShape="1">
          <a:blip r:embed="rId3" cstate="print"/>
          <a:srcRect t="8189" b="77238"/>
          <a:stretch/>
        </p:blipFill>
        <p:spPr bwMode="auto">
          <a:xfrm>
            <a:off x="0" y="-27384"/>
            <a:ext cx="9144000" cy="720080"/>
          </a:xfrm>
          <a:prstGeom prst="rect">
            <a:avLst/>
          </a:prstGeom>
          <a:noFill/>
          <a:ln w="9525">
            <a:noFill/>
            <a:miter lim="800000"/>
            <a:headEnd/>
            <a:tailEnd/>
          </a:ln>
        </p:spPr>
      </p:pic>
      <p:sp>
        <p:nvSpPr>
          <p:cNvPr id="6" name="Rectangle 5"/>
          <p:cNvSpPr/>
          <p:nvPr/>
        </p:nvSpPr>
        <p:spPr>
          <a:xfrm>
            <a:off x="0" y="692696"/>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platzhalter 3"/>
          <p:cNvSpPr txBox="1">
            <a:spLocks/>
          </p:cNvSpPr>
          <p:nvPr/>
        </p:nvSpPr>
        <p:spPr>
          <a:xfrm>
            <a:off x="477000" y="1411337"/>
            <a:ext cx="8217588" cy="5054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dirty="0"/>
          </a:p>
        </p:txBody>
      </p:sp>
      <p:sp>
        <p:nvSpPr>
          <p:cNvPr id="11" name="Rectangle 10"/>
          <p:cNvSpPr/>
          <p:nvPr/>
        </p:nvSpPr>
        <p:spPr>
          <a:xfrm>
            <a:off x="467544" y="2420888"/>
            <a:ext cx="3384376" cy="3708708"/>
          </a:xfrm>
          <a:prstGeom prst="rect">
            <a:avLst/>
          </a:prstGeom>
        </p:spPr>
        <p:txBody>
          <a:bodyPr wrap="square" numCol="1" spcCol="360000">
            <a:spAutoFit/>
          </a:bodyPr>
          <a:lstStyle/>
          <a:p>
            <a:pPr marL="285750" indent="-285750">
              <a:lnSpc>
                <a:spcPts val="2200"/>
              </a:lnSpc>
              <a:spcAft>
                <a:spcPts val="600"/>
              </a:spcAft>
              <a:buFont typeface="Wingdings" panose="05000000000000000000" pitchFamily="2" charset="2"/>
              <a:buChar char="§"/>
            </a:pPr>
            <a:r>
              <a:rPr lang="en-AU" sz="1400" dirty="0">
                <a:latin typeface="Arial" panose="020B0604020202020204" pitchFamily="34" charset="0"/>
                <a:cs typeface="Arial" panose="020B0604020202020204" pitchFamily="34" charset="0"/>
              </a:rPr>
              <a:t>13-megawatt battery storage unit to connect to the grid in early 2016</a:t>
            </a:r>
          </a:p>
          <a:p>
            <a:pPr marL="285750" indent="-285750">
              <a:lnSpc>
                <a:spcPts val="2200"/>
              </a:lnSpc>
              <a:spcAft>
                <a:spcPts val="600"/>
              </a:spcAft>
              <a:buFont typeface="Wingdings" panose="05000000000000000000" pitchFamily="2" charset="2"/>
              <a:buChar char="§"/>
            </a:pPr>
            <a:r>
              <a:rPr lang="en-AU" sz="1400" dirty="0">
                <a:latin typeface="Arial" panose="020B0604020202020204" pitchFamily="34" charset="0"/>
                <a:cs typeface="Arial" panose="020B0604020202020204" pitchFamily="34" charset="0"/>
              </a:rPr>
              <a:t>Levelling out fluctuations in the power grid as an active contribution towards the energy </a:t>
            </a:r>
            <a:r>
              <a:rPr lang="en-AU" sz="1400" dirty="0" smtClean="0">
                <a:latin typeface="Arial" panose="020B0604020202020204" pitchFamily="34" charset="0"/>
                <a:cs typeface="Arial" panose="020B0604020202020204" pitchFamily="34" charset="0"/>
              </a:rPr>
              <a:t>revolution</a:t>
            </a:r>
            <a:br>
              <a:rPr lang="en-AU" sz="1400" dirty="0" smtClean="0">
                <a:latin typeface="Arial" panose="020B0604020202020204" pitchFamily="34" charset="0"/>
                <a:cs typeface="Arial" panose="020B0604020202020204" pitchFamily="34" charset="0"/>
              </a:rPr>
            </a:br>
            <a:endParaRPr lang="en-AU" sz="1400" dirty="0">
              <a:latin typeface="Arial" panose="020B0604020202020204" pitchFamily="34" charset="0"/>
              <a:cs typeface="Arial" panose="020B0604020202020204" pitchFamily="34" charset="0"/>
            </a:endParaRPr>
          </a:p>
          <a:p>
            <a:pPr>
              <a:lnSpc>
                <a:spcPts val="2200"/>
              </a:lnSpc>
              <a:spcAft>
                <a:spcPts val="600"/>
              </a:spcAft>
            </a:pPr>
            <a:r>
              <a:rPr lang="en-US" sz="1400" dirty="0"/>
              <a:t>The world's largest 2</a:t>
            </a:r>
            <a:r>
              <a:rPr lang="en-US" sz="1400" baseline="30000" dirty="0"/>
              <a:t>nd</a:t>
            </a:r>
            <a:r>
              <a:rPr lang="en-US" sz="1400" dirty="0"/>
              <a:t>-use battery storage unit will soon go into operation in the Westphalian town of </a:t>
            </a:r>
            <a:r>
              <a:rPr lang="en-US" sz="1400" dirty="0" err="1"/>
              <a:t>Lünen</a:t>
            </a:r>
            <a:r>
              <a:rPr lang="en-US" sz="1400" dirty="0"/>
              <a:t> and marketed in the German electricity balancing sector. </a:t>
            </a:r>
          </a:p>
          <a:p>
            <a:pPr marL="285750" indent="-285750">
              <a:lnSpc>
                <a:spcPts val="2200"/>
              </a:lnSpc>
              <a:spcAft>
                <a:spcPts val="600"/>
              </a:spcAft>
              <a:buFont typeface="Wingdings" panose="05000000000000000000" pitchFamily="2" charset="2"/>
              <a:buChar char="§"/>
            </a:pPr>
            <a:endParaRPr lang="en-AU" sz="1400" dirty="0">
              <a:latin typeface="Arial" panose="020B0604020202020204" pitchFamily="34" charset="0"/>
              <a:cs typeface="Arial" panose="020B0604020202020204" pitchFamily="34" charset="0"/>
            </a:endParaRPr>
          </a:p>
        </p:txBody>
      </p:sp>
      <p:sp>
        <p:nvSpPr>
          <p:cNvPr id="14" name="Textplatzhalter 3"/>
          <p:cNvSpPr>
            <a:spLocks noGrp="1"/>
          </p:cNvSpPr>
          <p:nvPr>
            <p:ph type="body" sz="quarter" idx="13"/>
          </p:nvPr>
        </p:nvSpPr>
        <p:spPr>
          <a:xfrm>
            <a:off x="539552" y="1411337"/>
            <a:ext cx="8217588" cy="505495"/>
          </a:xfrm>
        </p:spPr>
        <p:txBody>
          <a:bodyPr/>
          <a:lstStyle/>
          <a:p>
            <a:r>
              <a:rPr lang="en-AU" dirty="0"/>
              <a:t>World's largest 2nd-use battery storage unit set to connect to the grid</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2000" y="2528900"/>
            <a:ext cx="4446127" cy="2964085"/>
          </a:xfrm>
          <a:prstGeom prst="rect">
            <a:avLst/>
          </a:prstGeom>
        </p:spPr>
      </p:pic>
    </p:spTree>
    <p:extLst>
      <p:ext uri="{BB962C8B-B14F-4D97-AF65-F5344CB8AC3E}">
        <p14:creationId xmlns:p14="http://schemas.microsoft.com/office/powerpoint/2010/main" val="802690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1" y="4804171"/>
            <a:ext cx="9143999" cy="2053828"/>
          </a:xfrm>
          <a:prstGeom prst="rect">
            <a:avLst/>
          </a:prstGeom>
        </p:spPr>
      </p:pic>
      <p:pic>
        <p:nvPicPr>
          <p:cNvPr id="5" name="Picture 2"/>
          <p:cNvPicPr>
            <a:picLocks noChangeAspect="1" noChangeArrowheads="1"/>
          </p:cNvPicPr>
          <p:nvPr/>
        </p:nvPicPr>
        <p:blipFill rotWithShape="1">
          <a:blip r:embed="rId3" cstate="print"/>
          <a:srcRect t="8189" b="77238"/>
          <a:stretch/>
        </p:blipFill>
        <p:spPr bwMode="auto">
          <a:xfrm>
            <a:off x="0" y="-27384"/>
            <a:ext cx="9144000" cy="720080"/>
          </a:xfrm>
          <a:prstGeom prst="rect">
            <a:avLst/>
          </a:prstGeom>
          <a:noFill/>
          <a:ln w="9525">
            <a:noFill/>
            <a:miter lim="800000"/>
            <a:headEnd/>
            <a:tailEnd/>
          </a:ln>
        </p:spPr>
      </p:pic>
      <p:sp>
        <p:nvSpPr>
          <p:cNvPr id="6" name="Rectangle 5"/>
          <p:cNvSpPr/>
          <p:nvPr/>
        </p:nvSpPr>
        <p:spPr>
          <a:xfrm>
            <a:off x="0" y="692696"/>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platzhalter 3"/>
          <p:cNvSpPr txBox="1">
            <a:spLocks/>
          </p:cNvSpPr>
          <p:nvPr/>
        </p:nvSpPr>
        <p:spPr>
          <a:xfrm>
            <a:off x="477000" y="1411337"/>
            <a:ext cx="8217588" cy="5054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dirty="0"/>
          </a:p>
        </p:txBody>
      </p:sp>
      <p:sp>
        <p:nvSpPr>
          <p:cNvPr id="11" name="Rectangle 10"/>
          <p:cNvSpPr/>
          <p:nvPr/>
        </p:nvSpPr>
        <p:spPr>
          <a:xfrm>
            <a:off x="467544" y="2420888"/>
            <a:ext cx="3384376" cy="3631763"/>
          </a:xfrm>
          <a:prstGeom prst="rect">
            <a:avLst/>
          </a:prstGeom>
        </p:spPr>
        <p:txBody>
          <a:bodyPr wrap="square" numCol="1" spcCol="360000">
            <a:spAutoFit/>
          </a:bodyPr>
          <a:lstStyle/>
          <a:p>
            <a:pPr>
              <a:lnSpc>
                <a:spcPts val="2200"/>
              </a:lnSpc>
              <a:spcAft>
                <a:spcPts val="600"/>
              </a:spcAft>
            </a:pPr>
            <a:r>
              <a:rPr lang="en-AU" sz="1400" dirty="0">
                <a:latin typeface="Arial" panose="020B0604020202020204" pitchFamily="34" charset="0"/>
                <a:cs typeface="Arial" panose="020B0604020202020204" pitchFamily="34" charset="0"/>
              </a:rPr>
              <a:t>A special feature of this venture is the use of second-life battery systems from electric vehicles. </a:t>
            </a:r>
            <a:endParaRPr lang="en-AU" sz="1400" dirty="0" smtClean="0">
              <a:latin typeface="Arial" panose="020B0604020202020204" pitchFamily="34" charset="0"/>
              <a:cs typeface="Arial" panose="020B0604020202020204" pitchFamily="34" charset="0"/>
            </a:endParaRPr>
          </a:p>
          <a:p>
            <a:pPr>
              <a:lnSpc>
                <a:spcPts val="2200"/>
              </a:lnSpc>
              <a:spcAft>
                <a:spcPts val="600"/>
              </a:spcAft>
            </a:pPr>
            <a:r>
              <a:rPr lang="en-AU" sz="1400" dirty="0" smtClean="0">
                <a:latin typeface="Arial" panose="020B0604020202020204" pitchFamily="34" charset="0"/>
                <a:cs typeface="Arial" panose="020B0604020202020204" pitchFamily="34" charset="0"/>
              </a:rPr>
              <a:t>In </a:t>
            </a:r>
            <a:r>
              <a:rPr lang="en-AU" sz="1400" dirty="0" err="1">
                <a:latin typeface="Arial" panose="020B0604020202020204" pitchFamily="34" charset="0"/>
                <a:cs typeface="Arial" panose="020B0604020202020204" pitchFamily="34" charset="0"/>
              </a:rPr>
              <a:t>Lünen</a:t>
            </a:r>
            <a:r>
              <a:rPr lang="en-AU" sz="1400" dirty="0">
                <a:latin typeface="Arial" panose="020B0604020202020204" pitchFamily="34" charset="0"/>
                <a:cs typeface="Arial" panose="020B0604020202020204" pitchFamily="34" charset="0"/>
              </a:rPr>
              <a:t>, systems from the second generation of smart electric drive vehicles are being incorporated into a stationary storage unit with a total capacity of 13 MWh. </a:t>
            </a:r>
            <a:endParaRPr lang="en-AU" sz="1400" dirty="0" smtClean="0">
              <a:latin typeface="Arial" panose="020B0604020202020204" pitchFamily="34" charset="0"/>
              <a:cs typeface="Arial" panose="020B0604020202020204" pitchFamily="34" charset="0"/>
            </a:endParaRPr>
          </a:p>
          <a:p>
            <a:pPr>
              <a:lnSpc>
                <a:spcPts val="2200"/>
              </a:lnSpc>
              <a:spcAft>
                <a:spcPts val="600"/>
              </a:spcAft>
            </a:pPr>
            <a:r>
              <a:rPr lang="en-AU" sz="1400" dirty="0" smtClean="0">
                <a:latin typeface="Arial" panose="020B0604020202020204" pitchFamily="34" charset="0"/>
                <a:cs typeface="Arial" panose="020B0604020202020204" pitchFamily="34" charset="0"/>
              </a:rPr>
              <a:t>The </a:t>
            </a:r>
            <a:r>
              <a:rPr lang="en-AU" sz="1400" dirty="0">
                <a:latin typeface="Arial" panose="020B0604020202020204" pitchFamily="34" charset="0"/>
                <a:cs typeface="Arial" panose="020B0604020202020204" pitchFamily="34" charset="0"/>
              </a:rPr>
              <a:t>process demonstrably improves the environmental performance of electric vehicles, thereby helping to make e-mobility more economically efficient</a:t>
            </a:r>
            <a:r>
              <a:rPr lang="en-AU" sz="1400" dirty="0" smtClean="0">
                <a:latin typeface="Arial" panose="020B0604020202020204" pitchFamily="34" charset="0"/>
                <a:cs typeface="Arial" panose="020B0604020202020204" pitchFamily="34" charset="0"/>
              </a:rPr>
              <a:t>.</a:t>
            </a:r>
            <a:endParaRPr lang="en-AU" sz="1400" dirty="0">
              <a:latin typeface="Arial" panose="020B0604020202020204" pitchFamily="34" charset="0"/>
              <a:cs typeface="Arial" panose="020B0604020202020204" pitchFamily="34" charset="0"/>
            </a:endParaRPr>
          </a:p>
        </p:txBody>
      </p:sp>
      <p:sp>
        <p:nvSpPr>
          <p:cNvPr id="14" name="Textplatzhalter 3"/>
          <p:cNvSpPr>
            <a:spLocks noGrp="1"/>
          </p:cNvSpPr>
          <p:nvPr>
            <p:ph type="body" sz="quarter" idx="13"/>
          </p:nvPr>
        </p:nvSpPr>
        <p:spPr>
          <a:xfrm>
            <a:off x="539552" y="1411337"/>
            <a:ext cx="8217588" cy="505495"/>
          </a:xfrm>
        </p:spPr>
        <p:txBody>
          <a:bodyPr/>
          <a:lstStyle/>
          <a:p>
            <a:r>
              <a:rPr lang="en-AU" dirty="0"/>
              <a:t>World's largest 2nd-use battery storage unit set to connect to the grid</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3937" y="2544599"/>
            <a:ext cx="4464934" cy="2976622"/>
          </a:xfrm>
          <a:prstGeom prst="rect">
            <a:avLst/>
          </a:prstGeom>
        </p:spPr>
      </p:pic>
    </p:spTree>
    <p:extLst>
      <p:ext uri="{BB962C8B-B14F-4D97-AF65-F5344CB8AC3E}">
        <p14:creationId xmlns:p14="http://schemas.microsoft.com/office/powerpoint/2010/main" val="751142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 y="4804171"/>
            <a:ext cx="9143999" cy="2053828"/>
          </a:xfrm>
          <a:prstGeom prst="rect">
            <a:avLst/>
          </a:prstGeom>
        </p:spPr>
      </p:pic>
      <p:sp>
        <p:nvSpPr>
          <p:cNvPr id="7" name="Rectangle 6"/>
          <p:cNvSpPr/>
          <p:nvPr/>
        </p:nvSpPr>
        <p:spPr>
          <a:xfrm>
            <a:off x="539552" y="2063172"/>
            <a:ext cx="3914146" cy="2144177"/>
          </a:xfrm>
          <a:prstGeom prst="rect">
            <a:avLst/>
          </a:prstGeom>
        </p:spPr>
        <p:txBody>
          <a:bodyPr wrap="square">
            <a:spAutoFit/>
          </a:bodyPr>
          <a:lstStyle/>
          <a:p>
            <a:pPr>
              <a:lnSpc>
                <a:spcPts val="2200"/>
              </a:lnSpc>
              <a:spcAft>
                <a:spcPts val="600"/>
              </a:spcAft>
            </a:pPr>
            <a:r>
              <a:rPr lang="en-AU" sz="1600" b="1" dirty="0">
                <a:latin typeface="Arial Narrow" charset="0"/>
                <a:ea typeface="Arial Narrow" charset="0"/>
                <a:cs typeface="Arial Narrow" charset="0"/>
              </a:rPr>
              <a:t>Available power</a:t>
            </a:r>
            <a:endParaRPr lang="en-AU" sz="1600" dirty="0">
              <a:latin typeface="Arial" panose="020B0604020202020204" pitchFamily="34" charset="0"/>
              <a:cs typeface="Arial" panose="020B0604020202020204" pitchFamily="34" charset="0"/>
            </a:endParaRPr>
          </a:p>
          <a:p>
            <a:pPr>
              <a:lnSpc>
                <a:spcPts val="2200"/>
              </a:lnSpc>
              <a:spcAft>
                <a:spcPts val="600"/>
              </a:spcAft>
            </a:pPr>
            <a:r>
              <a:rPr lang="en-AU" sz="1400" dirty="0">
                <a:latin typeface="Arial" panose="020B0604020202020204" pitchFamily="34" charset="0"/>
                <a:cs typeface="Arial" panose="020B0604020202020204" pitchFamily="34" charset="0"/>
              </a:rPr>
              <a:t>This parameter determines the constitution and size of the motor-generator in the stored energy conversion chain.   It is generally expressed an as average value, as well as a peak value often used to represent maximum power of charge or discharge, P</a:t>
            </a:r>
            <a:r>
              <a:rPr lang="en-AU" sz="1400" baseline="-25000" dirty="0">
                <a:latin typeface="Arial" panose="020B0604020202020204" pitchFamily="34" charset="0"/>
                <a:cs typeface="Arial" panose="020B0604020202020204" pitchFamily="34" charset="0"/>
              </a:rPr>
              <a:t>max</a:t>
            </a:r>
            <a:r>
              <a:rPr lang="en-AU" sz="1400" dirty="0">
                <a:latin typeface="Arial" panose="020B0604020202020204" pitchFamily="34" charset="0"/>
                <a:cs typeface="Arial" panose="020B0604020202020204" pitchFamily="34" charset="0"/>
              </a:rPr>
              <a:t>(W)</a:t>
            </a:r>
            <a:r>
              <a:rPr lang="en-AU" sz="1400" baseline="30000" dirty="0">
                <a:latin typeface="Arial" panose="020B0604020202020204" pitchFamily="34" charset="0"/>
                <a:cs typeface="Arial" panose="020B0604020202020204" pitchFamily="34" charset="0"/>
              </a:rPr>
              <a:t>1</a:t>
            </a:r>
            <a:r>
              <a:rPr lang="en-AU" sz="1400" dirty="0" smtClean="0">
                <a:latin typeface="Arial" panose="020B0604020202020204" pitchFamily="34" charset="0"/>
                <a:cs typeface="Arial" panose="020B0604020202020204" pitchFamily="34" charset="0"/>
              </a:rPr>
              <a:t>.</a:t>
            </a:r>
            <a:endParaRPr lang="en-AU" sz="1600" dirty="0"/>
          </a:p>
        </p:txBody>
      </p:sp>
      <p:sp>
        <p:nvSpPr>
          <p:cNvPr id="2" name="TextBox 1"/>
          <p:cNvSpPr txBox="1"/>
          <p:nvPr/>
        </p:nvSpPr>
        <p:spPr>
          <a:xfrm>
            <a:off x="4716016" y="2066620"/>
            <a:ext cx="3888432" cy="3836948"/>
          </a:xfrm>
          <a:prstGeom prst="rect">
            <a:avLst/>
          </a:prstGeom>
          <a:noFill/>
        </p:spPr>
        <p:txBody>
          <a:bodyPr wrap="square" rtlCol="0">
            <a:spAutoFit/>
          </a:bodyPr>
          <a:lstStyle/>
          <a:p>
            <a:pPr>
              <a:lnSpc>
                <a:spcPts val="2200"/>
              </a:lnSpc>
              <a:spcAft>
                <a:spcPts val="600"/>
              </a:spcAft>
            </a:pPr>
            <a:r>
              <a:rPr lang="en-AU" sz="1600" b="1" dirty="0">
                <a:latin typeface="Arial Narrow" charset="0"/>
                <a:ea typeface="Arial Narrow" charset="0"/>
                <a:cs typeface="Arial Narrow" charset="0"/>
              </a:rPr>
              <a:t>Depth of discharge or power transmission </a:t>
            </a:r>
            <a:r>
              <a:rPr lang="en-AU" sz="1600" b="1" dirty="0" smtClean="0">
                <a:latin typeface="Arial Narrow" charset="0"/>
                <a:ea typeface="Arial Narrow" charset="0"/>
                <a:cs typeface="Arial Narrow" charset="0"/>
              </a:rPr>
              <a:t>rate</a:t>
            </a:r>
          </a:p>
          <a:p>
            <a:pPr>
              <a:lnSpc>
                <a:spcPts val="2200"/>
              </a:lnSpc>
            </a:pPr>
            <a:r>
              <a:rPr lang="en-AU" sz="1400" dirty="0" smtClean="0">
                <a:latin typeface="Arial" panose="020B0604020202020204" pitchFamily="34" charset="0"/>
                <a:cs typeface="Arial" panose="020B0604020202020204" pitchFamily="34" charset="0"/>
              </a:rPr>
              <a:t>Energy </a:t>
            </a:r>
            <a:r>
              <a:rPr lang="en-AU" sz="1400" dirty="0">
                <a:latin typeface="Arial" panose="020B0604020202020204" pitchFamily="34" charset="0"/>
                <a:cs typeface="Arial" panose="020B0604020202020204" pitchFamily="34" charset="0"/>
              </a:rPr>
              <a:t>storage is a slow process that subsequently must quickly release energy on demand.  The power output, or discharge, can be a limiting factor called the power transmission rate.  This delivery rate determines the time needed to extract the stored energy.  The power must be available for delivery during peak hours, that is to say the amount of energy used, if significant, is representative of a non-optimum system design, or a fundamental limit of the storage </a:t>
            </a:r>
            <a:r>
              <a:rPr lang="en-AU" sz="1400" dirty="0" smtClean="0">
                <a:latin typeface="Arial" panose="020B0604020202020204" pitchFamily="34" charset="0"/>
                <a:cs typeface="Arial" panose="020B0604020202020204" pitchFamily="34" charset="0"/>
              </a:rPr>
              <a:t>apparatus.</a:t>
            </a:r>
            <a:endParaRPr lang="de-DE" sz="1400" dirty="0">
              <a:latin typeface="Arial" panose="020B0604020202020204" pitchFamily="34" charset="0"/>
              <a:ea typeface="Arial Narrow" charset="0"/>
              <a:cs typeface="Arial" panose="020B0604020202020204" pitchFamily="34" charset="0"/>
            </a:endParaRPr>
          </a:p>
        </p:txBody>
      </p:sp>
      <p:sp>
        <p:nvSpPr>
          <p:cNvPr id="10" name="Textplatzhalter 3"/>
          <p:cNvSpPr>
            <a:spLocks noGrp="1"/>
          </p:cNvSpPr>
          <p:nvPr>
            <p:ph type="body" sz="quarter" idx="13"/>
          </p:nvPr>
        </p:nvSpPr>
        <p:spPr>
          <a:xfrm>
            <a:off x="539552" y="1411337"/>
            <a:ext cx="8217588" cy="505495"/>
          </a:xfrm>
        </p:spPr>
        <p:txBody>
          <a:bodyPr/>
          <a:lstStyle/>
          <a:p>
            <a:r>
              <a:rPr lang="en-AU" dirty="0"/>
              <a:t>Characteristics of energy storage techniques</a:t>
            </a:r>
            <a:endParaRPr lang="de-DE" dirty="0"/>
          </a:p>
        </p:txBody>
      </p:sp>
      <p:pic>
        <p:nvPicPr>
          <p:cNvPr id="11" name="Picture 2"/>
          <p:cNvPicPr>
            <a:picLocks noChangeAspect="1" noChangeArrowheads="1"/>
          </p:cNvPicPr>
          <p:nvPr/>
        </p:nvPicPr>
        <p:blipFill rotWithShape="1">
          <a:blip r:embed="rId3" cstate="print"/>
          <a:srcRect t="8189" b="77238"/>
          <a:stretch/>
        </p:blipFill>
        <p:spPr bwMode="auto">
          <a:xfrm>
            <a:off x="0" y="-27384"/>
            <a:ext cx="9144000" cy="720080"/>
          </a:xfrm>
          <a:prstGeom prst="rect">
            <a:avLst/>
          </a:prstGeom>
          <a:noFill/>
          <a:ln w="9525">
            <a:noFill/>
            <a:miter lim="800000"/>
            <a:headEnd/>
            <a:tailEnd/>
          </a:ln>
        </p:spPr>
      </p:pic>
      <p:sp>
        <p:nvSpPr>
          <p:cNvPr id="12" name="Rectangle 11"/>
          <p:cNvSpPr/>
          <p:nvPr/>
        </p:nvSpPr>
        <p:spPr>
          <a:xfrm>
            <a:off x="0" y="692696"/>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68076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 y="4804171"/>
            <a:ext cx="9143999" cy="2053828"/>
          </a:xfrm>
          <a:prstGeom prst="rect">
            <a:avLst/>
          </a:prstGeom>
        </p:spPr>
      </p:pic>
      <p:sp>
        <p:nvSpPr>
          <p:cNvPr id="4" name="Textplatzhalter 3"/>
          <p:cNvSpPr>
            <a:spLocks noGrp="1"/>
          </p:cNvSpPr>
          <p:nvPr>
            <p:ph type="body" sz="quarter" idx="13"/>
          </p:nvPr>
        </p:nvSpPr>
        <p:spPr>
          <a:xfrm>
            <a:off x="539552" y="1411337"/>
            <a:ext cx="8217588" cy="505495"/>
          </a:xfrm>
        </p:spPr>
        <p:txBody>
          <a:bodyPr/>
          <a:lstStyle/>
          <a:p>
            <a:r>
              <a:rPr lang="en-AU" dirty="0"/>
              <a:t>Electric </a:t>
            </a:r>
            <a:r>
              <a:rPr lang="en-AU" dirty="0" smtClean="0"/>
              <a:t>Energy</a:t>
            </a:r>
            <a:endParaRPr lang="en-AU" dirty="0"/>
          </a:p>
        </p:txBody>
      </p:sp>
      <p:sp>
        <p:nvSpPr>
          <p:cNvPr id="7" name="Rectangle 6"/>
          <p:cNvSpPr/>
          <p:nvPr/>
        </p:nvSpPr>
        <p:spPr>
          <a:xfrm>
            <a:off x="467544" y="2025516"/>
            <a:ext cx="3914146" cy="3913892"/>
          </a:xfrm>
          <a:prstGeom prst="rect">
            <a:avLst/>
          </a:prstGeom>
        </p:spPr>
        <p:txBody>
          <a:bodyPr wrap="square">
            <a:spAutoFit/>
          </a:bodyPr>
          <a:lstStyle/>
          <a:p>
            <a:pPr>
              <a:lnSpc>
                <a:spcPts val="2200"/>
              </a:lnSpc>
              <a:spcAft>
                <a:spcPts val="600"/>
              </a:spcAft>
            </a:pPr>
            <a:r>
              <a:rPr lang="en-AU" sz="1400" dirty="0">
                <a:latin typeface="Arial" panose="020B0604020202020204" pitchFamily="34" charset="0"/>
                <a:cs typeface="Arial" panose="020B0604020202020204" pitchFamily="34" charset="0"/>
              </a:rPr>
              <a:t>First, electricity is consumed at the same time as it is generated. The proper amount of electricity must always be provided to meet the varying demand. </a:t>
            </a:r>
            <a:endParaRPr lang="en-AU" sz="1400" dirty="0" smtClean="0">
              <a:latin typeface="Arial" panose="020B0604020202020204" pitchFamily="34" charset="0"/>
              <a:cs typeface="Arial" panose="020B0604020202020204" pitchFamily="34" charset="0"/>
            </a:endParaRPr>
          </a:p>
          <a:p>
            <a:pPr>
              <a:lnSpc>
                <a:spcPts val="2200"/>
              </a:lnSpc>
              <a:spcAft>
                <a:spcPts val="600"/>
              </a:spcAft>
            </a:pPr>
            <a:r>
              <a:rPr lang="en-AU" sz="1400" dirty="0">
                <a:latin typeface="Arial" panose="020B0604020202020204" pitchFamily="34" charset="0"/>
                <a:cs typeface="Arial" panose="020B0604020202020204" pitchFamily="34" charset="0"/>
              </a:rPr>
              <a:t>The second characteristic is that the places where electricity is generated are usually located far from the locations where it is </a:t>
            </a:r>
            <a:r>
              <a:rPr lang="en-AU" sz="1400" dirty="0" smtClean="0">
                <a:latin typeface="Arial" panose="020B0604020202020204" pitchFamily="34" charset="0"/>
                <a:cs typeface="Arial" panose="020B0604020202020204" pitchFamily="34" charset="0"/>
              </a:rPr>
              <a:t>consumed. </a:t>
            </a:r>
            <a:r>
              <a:rPr lang="en-AU" sz="1400" dirty="0">
                <a:latin typeface="Arial" panose="020B0604020202020204" pitchFamily="34" charset="0"/>
                <a:cs typeface="Arial" panose="020B0604020202020204" pitchFamily="34" charset="0"/>
              </a:rPr>
              <a:t>Generators and consumers are connected through power grids and form a power system. </a:t>
            </a:r>
          </a:p>
          <a:p>
            <a:pPr>
              <a:lnSpc>
                <a:spcPts val="2200"/>
              </a:lnSpc>
              <a:spcAft>
                <a:spcPts val="600"/>
              </a:spcAft>
            </a:pPr>
            <a:r>
              <a:rPr lang="en-AU" sz="1400" dirty="0">
                <a:latin typeface="Arial" panose="020B0604020202020204" pitchFamily="34" charset="0"/>
                <a:cs typeface="Arial" panose="020B0604020202020204" pitchFamily="34" charset="0"/>
              </a:rPr>
              <a:t>Therefore it is helpful to store energy for later use. </a:t>
            </a:r>
            <a:r>
              <a:rPr lang="en-AU" sz="1400" dirty="0" smtClean="0">
                <a:latin typeface="Arial" panose="020B0604020202020204" pitchFamily="34" charset="0"/>
                <a:cs typeface="Arial" panose="020B0604020202020204" pitchFamily="34" charset="0"/>
              </a:rPr>
              <a:t>Energy </a:t>
            </a:r>
            <a:r>
              <a:rPr lang="en-AU" sz="1400" dirty="0">
                <a:latin typeface="Arial" panose="020B0604020202020204" pitchFamily="34" charset="0"/>
                <a:cs typeface="Arial" panose="020B0604020202020204" pitchFamily="34" charset="0"/>
              </a:rPr>
              <a:t>can be stored by using various technologies: </a:t>
            </a:r>
          </a:p>
        </p:txBody>
      </p:sp>
      <p:pic>
        <p:nvPicPr>
          <p:cNvPr id="5" name="Picture 2"/>
          <p:cNvPicPr>
            <a:picLocks noChangeAspect="1" noChangeArrowheads="1"/>
          </p:cNvPicPr>
          <p:nvPr/>
        </p:nvPicPr>
        <p:blipFill rotWithShape="1">
          <a:blip r:embed="rId3" cstate="print"/>
          <a:srcRect t="8189" b="77238"/>
          <a:stretch/>
        </p:blipFill>
        <p:spPr bwMode="auto">
          <a:xfrm>
            <a:off x="0" y="-27384"/>
            <a:ext cx="9144000" cy="720080"/>
          </a:xfrm>
          <a:prstGeom prst="rect">
            <a:avLst/>
          </a:prstGeom>
          <a:noFill/>
          <a:ln w="9525">
            <a:noFill/>
            <a:miter lim="800000"/>
            <a:headEnd/>
            <a:tailEnd/>
          </a:ln>
        </p:spPr>
      </p:pic>
      <p:sp>
        <p:nvSpPr>
          <p:cNvPr id="6" name="Rectangle 5"/>
          <p:cNvSpPr/>
          <p:nvPr/>
        </p:nvSpPr>
        <p:spPr>
          <a:xfrm>
            <a:off x="0" y="692696"/>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0599" y="2124000"/>
            <a:ext cx="3196401" cy="3663875"/>
          </a:xfrm>
          <a:prstGeom prst="rect">
            <a:avLst/>
          </a:prstGeom>
          <a:ln>
            <a:solidFill>
              <a:schemeClr val="bg1">
                <a:lumMod val="50000"/>
              </a:schemeClr>
            </a:solidFill>
          </a:ln>
        </p:spPr>
      </p:pic>
    </p:spTree>
    <p:extLst>
      <p:ext uri="{BB962C8B-B14F-4D97-AF65-F5344CB8AC3E}">
        <p14:creationId xmlns:p14="http://schemas.microsoft.com/office/powerpoint/2010/main" val="2711833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p:cNvPicPr>
            <a:picLocks noChangeAspect="1"/>
          </p:cNvPicPr>
          <p:nvPr/>
        </p:nvPicPr>
        <p:blipFill>
          <a:blip r:embed="rId2"/>
          <a:stretch>
            <a:fillRect/>
          </a:stretch>
        </p:blipFill>
        <p:spPr>
          <a:xfrm>
            <a:off x="1" y="4804171"/>
            <a:ext cx="9143999" cy="2053828"/>
          </a:xfrm>
          <a:prstGeom prst="rect">
            <a:avLst/>
          </a:prstGeom>
        </p:spPr>
      </p:pic>
      <p:cxnSp>
        <p:nvCxnSpPr>
          <p:cNvPr id="94" name="Straight Connector 93"/>
          <p:cNvCxnSpPr/>
          <p:nvPr/>
        </p:nvCxnSpPr>
        <p:spPr>
          <a:xfrm>
            <a:off x="4437001" y="3148745"/>
            <a:ext cx="0" cy="1054255"/>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311300" y="3159000"/>
            <a:ext cx="0" cy="2250000"/>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8038279" y="3126404"/>
            <a:ext cx="50627" cy="1044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9" name="Rectangle 78"/>
          <p:cNvSpPr/>
          <p:nvPr/>
        </p:nvSpPr>
        <p:spPr>
          <a:xfrm>
            <a:off x="6503428" y="3159000"/>
            <a:ext cx="50272" cy="46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7" name="Straight Connector 76"/>
          <p:cNvCxnSpPr/>
          <p:nvPr/>
        </p:nvCxnSpPr>
        <p:spPr>
          <a:xfrm>
            <a:off x="4235005" y="3136955"/>
            <a:ext cx="0" cy="1529199"/>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609573" y="3229679"/>
            <a:ext cx="0" cy="684000"/>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5949766" y="4491012"/>
            <a:ext cx="0" cy="684000"/>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2659267" y="3259969"/>
            <a:ext cx="0" cy="684000"/>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2659267" y="3840694"/>
            <a:ext cx="0" cy="684000"/>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586611" y="3810404"/>
            <a:ext cx="0" cy="684000"/>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532332" y="2203886"/>
            <a:ext cx="0" cy="787066"/>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693533" y="2203886"/>
            <a:ext cx="0" cy="787066"/>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866667" y="2143019"/>
            <a:ext cx="0" cy="787066"/>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860173" y="2257127"/>
            <a:ext cx="0" cy="787066"/>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868515" y="2203886"/>
            <a:ext cx="0" cy="787066"/>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775216" y="2203886"/>
            <a:ext cx="0" cy="787066"/>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775820" y="2259000"/>
            <a:ext cx="0" cy="787066"/>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85868" y="2257127"/>
            <a:ext cx="0" cy="496873"/>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713078" y="2179111"/>
            <a:ext cx="0" cy="787066"/>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Textplatzhalter 3"/>
          <p:cNvSpPr>
            <a:spLocks noGrp="1"/>
          </p:cNvSpPr>
          <p:nvPr>
            <p:ph type="body" sz="quarter" idx="13"/>
          </p:nvPr>
        </p:nvSpPr>
        <p:spPr>
          <a:xfrm>
            <a:off x="539552" y="1184956"/>
            <a:ext cx="8217588" cy="505495"/>
          </a:xfrm>
        </p:spPr>
        <p:txBody>
          <a:bodyPr/>
          <a:lstStyle/>
          <a:p>
            <a:pPr algn="ctr"/>
            <a:r>
              <a:rPr lang="en-AU" dirty="0" smtClean="0"/>
              <a:t>energy </a:t>
            </a:r>
            <a:r>
              <a:rPr lang="en-AU" dirty="0"/>
              <a:t>storage </a:t>
            </a:r>
            <a:r>
              <a:rPr lang="en-AU" dirty="0" smtClean="0"/>
              <a:t>technologies</a:t>
            </a:r>
            <a:endParaRPr lang="de-DE" dirty="0"/>
          </a:p>
        </p:txBody>
      </p:sp>
      <p:pic>
        <p:nvPicPr>
          <p:cNvPr id="12" name="Picture 2"/>
          <p:cNvPicPr>
            <a:picLocks noChangeAspect="1" noChangeArrowheads="1"/>
          </p:cNvPicPr>
          <p:nvPr/>
        </p:nvPicPr>
        <p:blipFill rotWithShape="1">
          <a:blip r:embed="rId3" cstate="print"/>
          <a:srcRect t="8189" b="77238"/>
          <a:stretch/>
        </p:blipFill>
        <p:spPr bwMode="auto">
          <a:xfrm>
            <a:off x="0" y="-27384"/>
            <a:ext cx="9144000" cy="720080"/>
          </a:xfrm>
          <a:prstGeom prst="rect">
            <a:avLst/>
          </a:prstGeom>
          <a:noFill/>
          <a:ln w="9525">
            <a:noFill/>
            <a:miter lim="800000"/>
            <a:headEnd/>
            <a:tailEnd/>
          </a:ln>
        </p:spPr>
      </p:pic>
      <p:sp>
        <p:nvSpPr>
          <p:cNvPr id="13" name="Rectangle 12"/>
          <p:cNvSpPr/>
          <p:nvPr/>
        </p:nvSpPr>
        <p:spPr>
          <a:xfrm>
            <a:off x="0" y="692696"/>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p:cNvSpPr/>
          <p:nvPr/>
        </p:nvSpPr>
        <p:spPr>
          <a:xfrm>
            <a:off x="1068936" y="4519114"/>
            <a:ext cx="1126800" cy="4616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1" dirty="0" smtClean="0">
                <a:latin typeface="Arial" panose="020B0604020202020204" pitchFamily="34" charset="0"/>
                <a:cs typeface="Arial" panose="020B0604020202020204" pitchFamily="34" charset="0"/>
              </a:rPr>
              <a:t>Flywheels</a:t>
            </a:r>
            <a:endParaRPr lang="en-AU" sz="900" b="1" dirty="0">
              <a:latin typeface="Arial" panose="020B0604020202020204" pitchFamily="34" charset="0"/>
              <a:cs typeface="Arial" panose="020B0604020202020204" pitchFamily="34" charset="0"/>
            </a:endParaRPr>
          </a:p>
        </p:txBody>
      </p:sp>
      <p:sp>
        <p:nvSpPr>
          <p:cNvPr id="29" name="Rectangle 28"/>
          <p:cNvSpPr/>
          <p:nvPr/>
        </p:nvSpPr>
        <p:spPr>
          <a:xfrm>
            <a:off x="268637" y="1761880"/>
            <a:ext cx="1926259" cy="5230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bg1"/>
                </a:solidFill>
              </a:rPr>
              <a:t>Mechanical Energy</a:t>
            </a:r>
          </a:p>
          <a:p>
            <a:pPr algn="ctr"/>
            <a:r>
              <a:rPr lang="de-DE" sz="1200" b="1" dirty="0">
                <a:solidFill>
                  <a:schemeClr val="bg1"/>
                </a:solidFill>
              </a:rPr>
              <a:t>Storage</a:t>
            </a:r>
          </a:p>
        </p:txBody>
      </p:sp>
      <p:sp>
        <p:nvSpPr>
          <p:cNvPr id="30" name="Rectangle 29"/>
          <p:cNvSpPr/>
          <p:nvPr/>
        </p:nvSpPr>
        <p:spPr>
          <a:xfrm>
            <a:off x="1258454" y="2521740"/>
            <a:ext cx="937546" cy="6359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a:solidFill>
                  <a:schemeClr val="bg1"/>
                </a:solidFill>
                <a:latin typeface="Arial" panose="020B0604020202020204" pitchFamily="34" charset="0"/>
                <a:cs typeface="Arial" panose="020B0604020202020204" pitchFamily="34" charset="0"/>
              </a:rPr>
              <a:t>Kinetic </a:t>
            </a:r>
          </a:p>
          <a:p>
            <a:pPr algn="ctr"/>
            <a:r>
              <a:rPr lang="de-DE" sz="800" b="1" dirty="0">
                <a:solidFill>
                  <a:schemeClr val="bg1"/>
                </a:solidFill>
                <a:latin typeface="Arial" panose="020B0604020202020204" pitchFamily="34" charset="0"/>
                <a:cs typeface="Arial" panose="020B0604020202020204" pitchFamily="34" charset="0"/>
              </a:rPr>
              <a:t>Energy</a:t>
            </a:r>
          </a:p>
          <a:p>
            <a:pPr algn="ctr"/>
            <a:r>
              <a:rPr lang="de-DE" sz="800" b="1" dirty="0">
                <a:solidFill>
                  <a:schemeClr val="bg1"/>
                </a:solidFill>
                <a:latin typeface="Arial" panose="020B0604020202020204" pitchFamily="34" charset="0"/>
                <a:cs typeface="Arial" panose="020B0604020202020204" pitchFamily="34" charset="0"/>
              </a:rPr>
              <a:t>Storage</a:t>
            </a:r>
          </a:p>
        </p:txBody>
      </p:sp>
      <p:sp>
        <p:nvSpPr>
          <p:cNvPr id="31" name="Rectangle 30"/>
          <p:cNvSpPr/>
          <p:nvPr/>
        </p:nvSpPr>
        <p:spPr>
          <a:xfrm>
            <a:off x="228146" y="2525191"/>
            <a:ext cx="915444" cy="6359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smtClean="0">
                <a:solidFill>
                  <a:schemeClr val="bg1"/>
                </a:solidFill>
                <a:latin typeface="Arial" panose="020B0604020202020204" pitchFamily="34" charset="0"/>
                <a:cs typeface="Arial" panose="020B0604020202020204" pitchFamily="34" charset="0"/>
              </a:rPr>
              <a:t>Potential </a:t>
            </a:r>
            <a:endParaRPr lang="de-DE" sz="1000" b="1" dirty="0">
              <a:solidFill>
                <a:schemeClr val="bg1"/>
              </a:solidFill>
              <a:latin typeface="Arial" panose="020B0604020202020204" pitchFamily="34" charset="0"/>
              <a:cs typeface="Arial" panose="020B0604020202020204" pitchFamily="34" charset="0"/>
            </a:endParaRPr>
          </a:p>
          <a:p>
            <a:pPr algn="ctr"/>
            <a:r>
              <a:rPr lang="de-DE" sz="1000" b="1" dirty="0">
                <a:solidFill>
                  <a:schemeClr val="bg1"/>
                </a:solidFill>
                <a:latin typeface="Arial" panose="020B0604020202020204" pitchFamily="34" charset="0"/>
                <a:cs typeface="Arial" panose="020B0604020202020204" pitchFamily="34" charset="0"/>
              </a:rPr>
              <a:t>Energy</a:t>
            </a:r>
          </a:p>
          <a:p>
            <a:pPr algn="ctr"/>
            <a:r>
              <a:rPr lang="de-DE" sz="1000" b="1" dirty="0">
                <a:solidFill>
                  <a:schemeClr val="bg1"/>
                </a:solidFill>
                <a:latin typeface="Arial" panose="020B0604020202020204" pitchFamily="34" charset="0"/>
                <a:cs typeface="Arial" panose="020B0604020202020204" pitchFamily="34" charset="0"/>
              </a:rPr>
              <a:t>Storage</a:t>
            </a:r>
          </a:p>
        </p:txBody>
      </p:sp>
      <p:sp>
        <p:nvSpPr>
          <p:cNvPr id="33" name="Rectangle 32"/>
          <p:cNvSpPr/>
          <p:nvPr/>
        </p:nvSpPr>
        <p:spPr>
          <a:xfrm>
            <a:off x="2310170" y="2521741"/>
            <a:ext cx="917106" cy="6614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chemeClr val="bg1"/>
                </a:solidFill>
              </a:rPr>
              <a:t>Electrostatic </a:t>
            </a:r>
          </a:p>
          <a:p>
            <a:pPr algn="ctr"/>
            <a:r>
              <a:rPr lang="de-DE" sz="900" b="1" dirty="0">
                <a:solidFill>
                  <a:schemeClr val="bg1"/>
                </a:solidFill>
              </a:rPr>
              <a:t>Energy</a:t>
            </a:r>
          </a:p>
          <a:p>
            <a:pPr algn="ctr"/>
            <a:r>
              <a:rPr lang="de-DE" sz="900" b="1" dirty="0" smtClean="0">
                <a:solidFill>
                  <a:schemeClr val="bg1"/>
                </a:solidFill>
              </a:rPr>
              <a:t>Storage</a:t>
            </a:r>
            <a:endParaRPr lang="en-AU" sz="1000" b="1" dirty="0">
              <a:latin typeface="Arial" panose="020B0604020202020204" pitchFamily="34" charset="0"/>
              <a:cs typeface="Arial" panose="020B0604020202020204" pitchFamily="34" charset="0"/>
            </a:endParaRPr>
          </a:p>
        </p:txBody>
      </p:sp>
      <p:sp>
        <p:nvSpPr>
          <p:cNvPr id="35" name="Rectangle 34"/>
          <p:cNvSpPr/>
          <p:nvPr/>
        </p:nvSpPr>
        <p:spPr>
          <a:xfrm>
            <a:off x="2320805" y="1761880"/>
            <a:ext cx="1926259" cy="5230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smtClean="0">
                <a:solidFill>
                  <a:schemeClr val="bg1"/>
                </a:solidFill>
              </a:rPr>
              <a:t>Electrical </a:t>
            </a:r>
            <a:r>
              <a:rPr lang="de-DE" sz="1200" b="1" dirty="0">
                <a:solidFill>
                  <a:schemeClr val="bg1"/>
                </a:solidFill>
              </a:rPr>
              <a:t>Energy</a:t>
            </a:r>
          </a:p>
          <a:p>
            <a:pPr algn="ctr"/>
            <a:r>
              <a:rPr lang="de-DE" sz="1200" b="1" dirty="0">
                <a:solidFill>
                  <a:schemeClr val="bg1"/>
                </a:solidFill>
              </a:rPr>
              <a:t>Storage</a:t>
            </a:r>
          </a:p>
        </p:txBody>
      </p:sp>
      <p:sp>
        <p:nvSpPr>
          <p:cNvPr id="36" name="Rectangle 35"/>
          <p:cNvSpPr/>
          <p:nvPr/>
        </p:nvSpPr>
        <p:spPr>
          <a:xfrm>
            <a:off x="523630" y="3354318"/>
            <a:ext cx="1121502" cy="4347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chemeClr val="bg1"/>
                </a:solidFill>
              </a:rPr>
              <a:t>Compressed</a:t>
            </a:r>
          </a:p>
          <a:p>
            <a:pPr algn="ctr"/>
            <a:r>
              <a:rPr lang="de-DE" sz="900" b="1" dirty="0">
                <a:solidFill>
                  <a:schemeClr val="bg1"/>
                </a:solidFill>
              </a:rPr>
              <a:t>Air</a:t>
            </a:r>
          </a:p>
        </p:txBody>
      </p:sp>
      <p:sp>
        <p:nvSpPr>
          <p:cNvPr id="37" name="Rectangle 36"/>
          <p:cNvSpPr/>
          <p:nvPr/>
        </p:nvSpPr>
        <p:spPr>
          <a:xfrm>
            <a:off x="535082" y="3935043"/>
            <a:ext cx="1121502" cy="4347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smtClean="0">
                <a:solidFill>
                  <a:schemeClr val="bg1"/>
                </a:solidFill>
                <a:latin typeface="Arial" panose="020B0604020202020204" pitchFamily="34" charset="0"/>
                <a:cs typeface="Arial" panose="020B0604020202020204" pitchFamily="34" charset="0"/>
              </a:rPr>
              <a:t>Pumped </a:t>
            </a:r>
          </a:p>
          <a:p>
            <a:pPr algn="ctr"/>
            <a:r>
              <a:rPr lang="de-DE" sz="900" b="1" dirty="0" smtClean="0">
                <a:solidFill>
                  <a:schemeClr val="bg1"/>
                </a:solidFill>
                <a:latin typeface="Arial" panose="020B0604020202020204" pitchFamily="34" charset="0"/>
                <a:cs typeface="Arial" panose="020B0604020202020204" pitchFamily="34" charset="0"/>
              </a:rPr>
              <a:t>Hydro</a:t>
            </a:r>
            <a:endParaRPr lang="de-DE" sz="900" b="1" dirty="0">
              <a:solidFill>
                <a:schemeClr val="bg1"/>
              </a:solidFill>
              <a:latin typeface="Arial" panose="020B0604020202020204" pitchFamily="34" charset="0"/>
              <a:cs typeface="Arial" panose="020B0604020202020204" pitchFamily="34" charset="0"/>
            </a:endParaRPr>
          </a:p>
        </p:txBody>
      </p:sp>
      <p:sp>
        <p:nvSpPr>
          <p:cNvPr id="38" name="Rectangle 37"/>
          <p:cNvSpPr/>
          <p:nvPr/>
        </p:nvSpPr>
        <p:spPr>
          <a:xfrm>
            <a:off x="3287836" y="2521741"/>
            <a:ext cx="974760" cy="659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bg1"/>
                </a:solidFill>
              </a:rPr>
              <a:t>Magnet/current </a:t>
            </a:r>
            <a:endParaRPr lang="de-DE" sz="800" b="1" dirty="0">
              <a:solidFill>
                <a:schemeClr val="bg1"/>
              </a:solidFill>
            </a:endParaRPr>
          </a:p>
          <a:p>
            <a:pPr algn="ctr"/>
            <a:r>
              <a:rPr lang="de-DE" sz="800" b="1" dirty="0">
                <a:solidFill>
                  <a:schemeClr val="bg1"/>
                </a:solidFill>
              </a:rPr>
              <a:t>Energy</a:t>
            </a:r>
          </a:p>
          <a:p>
            <a:pPr algn="ctr"/>
            <a:r>
              <a:rPr lang="de-DE" sz="800" b="1" dirty="0" smtClean="0">
                <a:solidFill>
                  <a:schemeClr val="bg1"/>
                </a:solidFill>
              </a:rPr>
              <a:t>Storage</a:t>
            </a:r>
            <a:endParaRPr lang="en-AU" sz="900" b="1" dirty="0">
              <a:latin typeface="Arial" panose="020B0604020202020204" pitchFamily="34" charset="0"/>
              <a:cs typeface="Arial" panose="020B0604020202020204" pitchFamily="34" charset="0"/>
            </a:endParaRPr>
          </a:p>
        </p:txBody>
      </p:sp>
      <p:sp>
        <p:nvSpPr>
          <p:cNvPr id="40" name="Rectangle 39"/>
          <p:cNvSpPr/>
          <p:nvPr/>
        </p:nvSpPr>
        <p:spPr>
          <a:xfrm>
            <a:off x="4412875" y="1761880"/>
            <a:ext cx="1926259" cy="5230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smtClean="0">
                <a:solidFill>
                  <a:schemeClr val="bg1"/>
                </a:solidFill>
              </a:rPr>
              <a:t>Thermal </a:t>
            </a:r>
            <a:r>
              <a:rPr lang="de-DE" sz="1200" b="1" dirty="0">
                <a:solidFill>
                  <a:schemeClr val="bg1"/>
                </a:solidFill>
              </a:rPr>
              <a:t>Energy</a:t>
            </a:r>
          </a:p>
          <a:p>
            <a:pPr algn="ctr"/>
            <a:r>
              <a:rPr lang="de-DE" sz="1200" b="1" dirty="0">
                <a:solidFill>
                  <a:schemeClr val="bg1"/>
                </a:solidFill>
              </a:rPr>
              <a:t>Storage</a:t>
            </a:r>
          </a:p>
        </p:txBody>
      </p:sp>
      <p:sp>
        <p:nvSpPr>
          <p:cNvPr id="41" name="Rectangle 40"/>
          <p:cNvSpPr/>
          <p:nvPr/>
        </p:nvSpPr>
        <p:spPr>
          <a:xfrm>
            <a:off x="6687000" y="1753652"/>
            <a:ext cx="2024335" cy="5230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smtClean="0">
                <a:solidFill>
                  <a:schemeClr val="bg1"/>
                </a:solidFill>
              </a:rPr>
              <a:t>Chemical </a:t>
            </a:r>
            <a:r>
              <a:rPr lang="de-DE" sz="1200" b="1" dirty="0">
                <a:solidFill>
                  <a:schemeClr val="bg1"/>
                </a:solidFill>
              </a:rPr>
              <a:t>Energy</a:t>
            </a:r>
          </a:p>
          <a:p>
            <a:pPr algn="ctr"/>
            <a:r>
              <a:rPr lang="de-DE" sz="1200" b="1" dirty="0">
                <a:solidFill>
                  <a:schemeClr val="bg1"/>
                </a:solidFill>
              </a:rPr>
              <a:t>Storage</a:t>
            </a:r>
          </a:p>
        </p:txBody>
      </p:sp>
      <p:sp>
        <p:nvSpPr>
          <p:cNvPr id="50" name="Rectangle 49"/>
          <p:cNvSpPr/>
          <p:nvPr/>
        </p:nvSpPr>
        <p:spPr>
          <a:xfrm>
            <a:off x="4412875" y="2521740"/>
            <a:ext cx="911280" cy="6524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bg1"/>
                </a:solidFill>
              </a:rPr>
              <a:t>Low Temperature </a:t>
            </a:r>
            <a:endParaRPr lang="de-DE" sz="800" b="1" dirty="0">
              <a:solidFill>
                <a:schemeClr val="bg1"/>
              </a:solidFill>
            </a:endParaRPr>
          </a:p>
          <a:p>
            <a:pPr algn="ctr"/>
            <a:r>
              <a:rPr lang="de-DE" sz="800" b="1" dirty="0">
                <a:solidFill>
                  <a:schemeClr val="bg1"/>
                </a:solidFill>
              </a:rPr>
              <a:t>Energy</a:t>
            </a:r>
          </a:p>
          <a:p>
            <a:pPr algn="ctr"/>
            <a:r>
              <a:rPr lang="de-DE" sz="800" b="1" dirty="0" smtClean="0">
                <a:solidFill>
                  <a:schemeClr val="bg1"/>
                </a:solidFill>
              </a:rPr>
              <a:t>Storage</a:t>
            </a:r>
            <a:endParaRPr lang="en-AU" sz="900" b="1" dirty="0">
              <a:latin typeface="Arial" panose="020B0604020202020204" pitchFamily="34" charset="0"/>
              <a:cs typeface="Arial" panose="020B0604020202020204" pitchFamily="34" charset="0"/>
            </a:endParaRPr>
          </a:p>
        </p:txBody>
      </p:sp>
      <p:sp>
        <p:nvSpPr>
          <p:cNvPr id="51" name="Rectangle 50"/>
          <p:cNvSpPr/>
          <p:nvPr/>
        </p:nvSpPr>
        <p:spPr>
          <a:xfrm>
            <a:off x="5381212" y="2525191"/>
            <a:ext cx="957922" cy="6455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bg1"/>
                </a:solidFill>
              </a:rPr>
              <a:t>High Temperature </a:t>
            </a:r>
            <a:endParaRPr lang="de-DE" sz="800" b="1" dirty="0">
              <a:solidFill>
                <a:schemeClr val="bg1"/>
              </a:solidFill>
            </a:endParaRPr>
          </a:p>
          <a:p>
            <a:pPr algn="ctr"/>
            <a:r>
              <a:rPr lang="de-DE" sz="800" b="1" dirty="0">
                <a:solidFill>
                  <a:schemeClr val="bg1"/>
                </a:solidFill>
              </a:rPr>
              <a:t>Energy</a:t>
            </a:r>
          </a:p>
          <a:p>
            <a:pPr algn="ctr"/>
            <a:r>
              <a:rPr lang="de-DE" sz="800" b="1" dirty="0" smtClean="0">
                <a:solidFill>
                  <a:schemeClr val="bg1"/>
                </a:solidFill>
              </a:rPr>
              <a:t>Storage</a:t>
            </a:r>
            <a:endParaRPr lang="en-AU" sz="900" b="1" dirty="0">
              <a:latin typeface="Arial" panose="020B0604020202020204" pitchFamily="34" charset="0"/>
              <a:cs typeface="Arial" panose="020B0604020202020204" pitchFamily="34" charset="0"/>
            </a:endParaRPr>
          </a:p>
        </p:txBody>
      </p:sp>
      <p:sp>
        <p:nvSpPr>
          <p:cNvPr id="53" name="Rectangle 52"/>
          <p:cNvSpPr/>
          <p:nvPr/>
        </p:nvSpPr>
        <p:spPr>
          <a:xfrm>
            <a:off x="7308370" y="2526906"/>
            <a:ext cx="780536" cy="643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bg1"/>
                </a:solidFill>
              </a:rPr>
              <a:t>Electro-</a:t>
            </a:r>
            <a:br>
              <a:rPr lang="de-DE" sz="800" b="1" dirty="0" smtClean="0">
                <a:solidFill>
                  <a:schemeClr val="bg1"/>
                </a:solidFill>
              </a:rPr>
            </a:br>
            <a:r>
              <a:rPr lang="de-DE" sz="800" b="1" dirty="0" smtClean="0">
                <a:solidFill>
                  <a:schemeClr val="bg1"/>
                </a:solidFill>
              </a:rPr>
              <a:t>chemical ES</a:t>
            </a:r>
            <a:endParaRPr lang="en-AU" sz="900" b="1" dirty="0">
              <a:latin typeface="Arial" panose="020B0604020202020204" pitchFamily="34" charset="0"/>
              <a:cs typeface="Arial" panose="020B0604020202020204" pitchFamily="34" charset="0"/>
            </a:endParaRPr>
          </a:p>
        </p:txBody>
      </p:sp>
      <p:sp>
        <p:nvSpPr>
          <p:cNvPr id="66" name="Rectangle 65"/>
          <p:cNvSpPr/>
          <p:nvPr/>
        </p:nvSpPr>
        <p:spPr>
          <a:xfrm>
            <a:off x="6503428" y="2526906"/>
            <a:ext cx="717611" cy="643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bg1"/>
                </a:solidFill>
              </a:rPr>
              <a:t>Chemical ES</a:t>
            </a:r>
            <a:endParaRPr lang="en-AU" sz="900" b="1" dirty="0">
              <a:latin typeface="Arial" panose="020B0604020202020204" pitchFamily="34" charset="0"/>
              <a:cs typeface="Arial" panose="020B0604020202020204" pitchFamily="34" charset="0"/>
            </a:endParaRPr>
          </a:p>
        </p:txBody>
      </p:sp>
      <p:sp>
        <p:nvSpPr>
          <p:cNvPr id="74" name="Rectangle 73"/>
          <p:cNvSpPr/>
          <p:nvPr/>
        </p:nvSpPr>
        <p:spPr>
          <a:xfrm>
            <a:off x="2586240" y="3384608"/>
            <a:ext cx="1121502" cy="4347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smtClean="0">
                <a:solidFill>
                  <a:schemeClr val="bg1"/>
                </a:solidFill>
              </a:rPr>
              <a:t>Capacitors</a:t>
            </a:r>
            <a:endParaRPr lang="de-DE" sz="900" b="1" dirty="0">
              <a:solidFill>
                <a:schemeClr val="bg1"/>
              </a:solidFill>
            </a:endParaRPr>
          </a:p>
        </p:txBody>
      </p:sp>
      <p:sp>
        <p:nvSpPr>
          <p:cNvPr id="75" name="Rectangle 74"/>
          <p:cNvSpPr/>
          <p:nvPr/>
        </p:nvSpPr>
        <p:spPr>
          <a:xfrm>
            <a:off x="2597692" y="3965333"/>
            <a:ext cx="1121502" cy="4347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smtClean="0">
                <a:solidFill>
                  <a:schemeClr val="bg1"/>
                </a:solidFill>
              </a:rPr>
              <a:t>Supercapacitors</a:t>
            </a:r>
            <a:endParaRPr lang="de-DE" sz="900" b="1" dirty="0">
              <a:solidFill>
                <a:schemeClr val="bg1"/>
              </a:solidFill>
            </a:endParaRPr>
          </a:p>
        </p:txBody>
      </p:sp>
      <p:sp>
        <p:nvSpPr>
          <p:cNvPr id="76" name="Rectangle 75"/>
          <p:cNvSpPr/>
          <p:nvPr/>
        </p:nvSpPr>
        <p:spPr>
          <a:xfrm>
            <a:off x="3145966" y="4554000"/>
            <a:ext cx="1117633" cy="4616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smtClean="0">
                <a:latin typeface="Arial" panose="020B0604020202020204" pitchFamily="34" charset="0"/>
                <a:cs typeface="Arial" panose="020B0604020202020204" pitchFamily="34" charset="0"/>
              </a:rPr>
              <a:t>Superconducting</a:t>
            </a:r>
          </a:p>
          <a:p>
            <a:pPr algn="ctr"/>
            <a:r>
              <a:rPr lang="en-AU" sz="800" b="1" dirty="0" smtClean="0">
                <a:latin typeface="Arial" panose="020B0604020202020204" pitchFamily="34" charset="0"/>
                <a:cs typeface="Arial" panose="020B0604020202020204" pitchFamily="34" charset="0"/>
              </a:rPr>
              <a:t>Magnetic Energy Storage</a:t>
            </a:r>
            <a:endParaRPr lang="en-AU" sz="800" b="1" dirty="0">
              <a:latin typeface="Arial" panose="020B0604020202020204" pitchFamily="34" charset="0"/>
              <a:cs typeface="Arial" panose="020B0604020202020204" pitchFamily="34" charset="0"/>
            </a:endParaRPr>
          </a:p>
        </p:txBody>
      </p:sp>
      <p:cxnSp>
        <p:nvCxnSpPr>
          <p:cNvPr id="90" name="Straight Connector 89"/>
          <p:cNvCxnSpPr/>
          <p:nvPr/>
        </p:nvCxnSpPr>
        <p:spPr>
          <a:xfrm rot="5400000">
            <a:off x="4758812" y="3259969"/>
            <a:ext cx="0" cy="684000"/>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a:off x="4758812" y="3840694"/>
            <a:ext cx="0" cy="684000"/>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4685785" y="3384608"/>
            <a:ext cx="1121502" cy="4347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smtClean="0">
                <a:solidFill>
                  <a:schemeClr val="bg1"/>
                </a:solidFill>
              </a:rPr>
              <a:t>Aquifier LT-ES</a:t>
            </a:r>
            <a:endParaRPr lang="de-DE" sz="900" b="1" dirty="0">
              <a:solidFill>
                <a:schemeClr val="bg1"/>
              </a:solidFill>
            </a:endParaRPr>
          </a:p>
        </p:txBody>
      </p:sp>
      <p:sp>
        <p:nvSpPr>
          <p:cNvPr id="93" name="Rectangle 92"/>
          <p:cNvSpPr/>
          <p:nvPr/>
        </p:nvSpPr>
        <p:spPr>
          <a:xfrm>
            <a:off x="4697237" y="3965333"/>
            <a:ext cx="1121502" cy="4347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smtClean="0">
                <a:solidFill>
                  <a:schemeClr val="bg1"/>
                </a:solidFill>
              </a:rPr>
              <a:t>Cryogenic LT-ES</a:t>
            </a:r>
            <a:endParaRPr lang="de-DE" sz="900" b="1" dirty="0">
              <a:solidFill>
                <a:schemeClr val="bg1"/>
              </a:solidFill>
            </a:endParaRPr>
          </a:p>
        </p:txBody>
      </p:sp>
      <p:sp>
        <p:nvSpPr>
          <p:cNvPr id="96" name="Rectangle 95"/>
          <p:cNvSpPr/>
          <p:nvPr/>
        </p:nvSpPr>
        <p:spPr>
          <a:xfrm>
            <a:off x="4940133" y="4561744"/>
            <a:ext cx="1117633" cy="4190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smtClean="0">
                <a:latin typeface="Arial" panose="020B0604020202020204" pitchFamily="34" charset="0"/>
                <a:cs typeface="Arial" panose="020B0604020202020204" pitchFamily="34" charset="0"/>
              </a:rPr>
              <a:t>Sensible Heat Storage</a:t>
            </a:r>
            <a:endParaRPr lang="en-AU" sz="900" b="1" dirty="0">
              <a:latin typeface="Arial" panose="020B0604020202020204" pitchFamily="34" charset="0"/>
              <a:cs typeface="Arial" panose="020B0604020202020204" pitchFamily="34" charset="0"/>
            </a:endParaRPr>
          </a:p>
        </p:txBody>
      </p:sp>
      <p:cxnSp>
        <p:nvCxnSpPr>
          <p:cNvPr id="99" name="Straight Connector 98"/>
          <p:cNvCxnSpPr/>
          <p:nvPr/>
        </p:nvCxnSpPr>
        <p:spPr>
          <a:xfrm rot="5400000">
            <a:off x="5985766" y="5048739"/>
            <a:ext cx="0" cy="684000"/>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4940133" y="5146745"/>
            <a:ext cx="1117633" cy="4116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smtClean="0">
                <a:latin typeface="Arial" panose="020B0604020202020204" pitchFamily="34" charset="0"/>
                <a:cs typeface="Arial" panose="020B0604020202020204" pitchFamily="34" charset="0"/>
              </a:rPr>
              <a:t>Latent Heat Storage</a:t>
            </a:r>
            <a:endParaRPr lang="en-AU" sz="900" b="1" dirty="0">
              <a:latin typeface="Arial" panose="020B0604020202020204" pitchFamily="34" charset="0"/>
              <a:cs typeface="Arial" panose="020B0604020202020204" pitchFamily="34" charset="0"/>
            </a:endParaRPr>
          </a:p>
        </p:txBody>
      </p:sp>
      <p:cxnSp>
        <p:nvCxnSpPr>
          <p:cNvPr id="103" name="Straight Connector 102"/>
          <p:cNvCxnSpPr/>
          <p:nvPr/>
        </p:nvCxnSpPr>
        <p:spPr>
          <a:xfrm rot="5400000">
            <a:off x="6856645" y="3259969"/>
            <a:ext cx="0" cy="684000"/>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a:off x="6687000" y="3384608"/>
            <a:ext cx="1121502" cy="4347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smtClean="0">
                <a:solidFill>
                  <a:schemeClr val="bg1"/>
                </a:solidFill>
              </a:rPr>
              <a:t>Batteries</a:t>
            </a:r>
            <a:endParaRPr lang="de-DE" sz="900" b="1" dirty="0">
              <a:solidFill>
                <a:schemeClr val="bg1"/>
              </a:solidFill>
            </a:endParaRPr>
          </a:p>
        </p:txBody>
      </p:sp>
      <p:cxnSp>
        <p:nvCxnSpPr>
          <p:cNvPr id="110" name="Straight Connector 109"/>
          <p:cNvCxnSpPr/>
          <p:nvPr/>
        </p:nvCxnSpPr>
        <p:spPr>
          <a:xfrm rot="5400000">
            <a:off x="7749000" y="3810404"/>
            <a:ext cx="0" cy="684000"/>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6787487" y="3950188"/>
            <a:ext cx="1117633" cy="4044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smtClean="0">
                <a:latin typeface="Arial" panose="020B0604020202020204" pitchFamily="34" charset="0"/>
                <a:cs typeface="Arial" panose="020B0604020202020204" pitchFamily="34" charset="0"/>
              </a:rPr>
              <a:t>Fuel Cells</a:t>
            </a:r>
            <a:endParaRPr lang="en-AU" sz="900" b="1" dirty="0">
              <a:latin typeface="Arial" panose="020B0604020202020204" pitchFamily="34" charset="0"/>
              <a:cs typeface="Arial" panose="020B0604020202020204" pitchFamily="34" charset="0"/>
            </a:endParaRPr>
          </a:p>
        </p:txBody>
      </p:sp>
      <p:cxnSp>
        <p:nvCxnSpPr>
          <p:cNvPr id="112" name="Straight Connector 111"/>
          <p:cNvCxnSpPr/>
          <p:nvPr/>
        </p:nvCxnSpPr>
        <p:spPr>
          <a:xfrm rot="5400000">
            <a:off x="8506633" y="4397832"/>
            <a:ext cx="0" cy="684000"/>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7495505" y="4554000"/>
            <a:ext cx="1117633" cy="408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smtClean="0">
                <a:latin typeface="Arial" panose="020B0604020202020204" pitchFamily="34" charset="0"/>
                <a:cs typeface="Arial" panose="020B0604020202020204" pitchFamily="34" charset="0"/>
              </a:rPr>
              <a:t>Solar</a:t>
            </a:r>
          </a:p>
          <a:p>
            <a:pPr algn="ctr"/>
            <a:r>
              <a:rPr lang="en-AU" sz="900" b="1" dirty="0" smtClean="0">
                <a:latin typeface="Arial" panose="020B0604020202020204" pitchFamily="34" charset="0"/>
                <a:cs typeface="Arial" panose="020B0604020202020204" pitchFamily="34" charset="0"/>
              </a:rPr>
              <a:t>Hydrogen</a:t>
            </a:r>
            <a:endParaRPr lang="en-AU" sz="900" b="1" dirty="0">
              <a:latin typeface="Arial" panose="020B0604020202020204" pitchFamily="34" charset="0"/>
              <a:cs typeface="Arial" panose="020B0604020202020204" pitchFamily="34" charset="0"/>
            </a:endParaRPr>
          </a:p>
        </p:txBody>
      </p:sp>
      <p:cxnSp>
        <p:nvCxnSpPr>
          <p:cNvPr id="114" name="Straight Connector 113"/>
          <p:cNvCxnSpPr/>
          <p:nvPr/>
        </p:nvCxnSpPr>
        <p:spPr>
          <a:xfrm>
            <a:off x="8855537" y="3150000"/>
            <a:ext cx="0" cy="3186000"/>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8514000" y="4957064"/>
            <a:ext cx="0" cy="684000"/>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a:off x="7495504" y="5066832"/>
            <a:ext cx="1117633" cy="4061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smtClean="0">
                <a:latin typeface="Arial" panose="020B0604020202020204" pitchFamily="34" charset="0"/>
                <a:cs typeface="Arial" panose="020B0604020202020204" pitchFamily="34" charset="0"/>
              </a:rPr>
              <a:t>Solar Metal</a:t>
            </a:r>
            <a:endParaRPr lang="en-AU" sz="900" b="1" dirty="0">
              <a:latin typeface="Arial" panose="020B0604020202020204" pitchFamily="34" charset="0"/>
              <a:cs typeface="Arial" panose="020B0604020202020204" pitchFamily="34" charset="0"/>
            </a:endParaRPr>
          </a:p>
        </p:txBody>
      </p:sp>
      <p:cxnSp>
        <p:nvCxnSpPr>
          <p:cNvPr id="117" name="Straight Connector 116"/>
          <p:cNvCxnSpPr/>
          <p:nvPr/>
        </p:nvCxnSpPr>
        <p:spPr>
          <a:xfrm rot="5400000">
            <a:off x="8505140" y="5458473"/>
            <a:ext cx="0" cy="684000"/>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7495503" y="5598112"/>
            <a:ext cx="1117633" cy="4047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smtClean="0">
                <a:latin typeface="Arial" panose="020B0604020202020204" pitchFamily="34" charset="0"/>
                <a:cs typeface="Arial" panose="020B0604020202020204" pitchFamily="34" charset="0"/>
              </a:rPr>
              <a:t>Solar</a:t>
            </a:r>
          </a:p>
          <a:p>
            <a:pPr algn="ctr"/>
            <a:r>
              <a:rPr lang="en-AU" sz="900" b="1" dirty="0" smtClean="0">
                <a:latin typeface="Arial" panose="020B0604020202020204" pitchFamily="34" charset="0"/>
                <a:cs typeface="Arial" panose="020B0604020202020204" pitchFamily="34" charset="0"/>
              </a:rPr>
              <a:t>Ammonia</a:t>
            </a:r>
            <a:endParaRPr lang="en-AU" sz="900" b="1" dirty="0">
              <a:latin typeface="Arial" panose="020B0604020202020204" pitchFamily="34" charset="0"/>
              <a:cs typeface="Arial" panose="020B0604020202020204" pitchFamily="34" charset="0"/>
            </a:endParaRPr>
          </a:p>
        </p:txBody>
      </p:sp>
      <p:cxnSp>
        <p:nvCxnSpPr>
          <p:cNvPr id="119" name="Straight Connector 118"/>
          <p:cNvCxnSpPr/>
          <p:nvPr/>
        </p:nvCxnSpPr>
        <p:spPr>
          <a:xfrm rot="5400000">
            <a:off x="8514000" y="5969251"/>
            <a:ext cx="0" cy="684000"/>
          </a:xfrm>
          <a:prstGeom prst="line">
            <a:avLst/>
          </a:prstGeom>
          <a:ln w="508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7495503" y="6108890"/>
            <a:ext cx="1117633" cy="4047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smtClean="0">
                <a:latin typeface="Arial" panose="020B0604020202020204" pitchFamily="34" charset="0"/>
                <a:cs typeface="Arial" panose="020B0604020202020204" pitchFamily="34" charset="0"/>
              </a:rPr>
              <a:t>Solar Methane</a:t>
            </a:r>
            <a:endParaRPr lang="en-AU" sz="900" b="1" dirty="0">
              <a:latin typeface="Arial" panose="020B0604020202020204" pitchFamily="34" charset="0"/>
              <a:cs typeface="Arial" panose="020B0604020202020204" pitchFamily="34" charset="0"/>
            </a:endParaRPr>
          </a:p>
        </p:txBody>
      </p:sp>
      <p:sp>
        <p:nvSpPr>
          <p:cNvPr id="2" name="Rectangle 1"/>
          <p:cNvSpPr/>
          <p:nvPr/>
        </p:nvSpPr>
        <p:spPr>
          <a:xfrm>
            <a:off x="2142000" y="3159000"/>
            <a:ext cx="54000" cy="136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Rectangle 77"/>
          <p:cNvSpPr/>
          <p:nvPr/>
        </p:nvSpPr>
        <p:spPr>
          <a:xfrm>
            <a:off x="2310169" y="3173886"/>
            <a:ext cx="54000" cy="10368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0" name="Rectangle 79"/>
          <p:cNvSpPr/>
          <p:nvPr/>
        </p:nvSpPr>
        <p:spPr>
          <a:xfrm>
            <a:off x="228146" y="3154871"/>
            <a:ext cx="54000" cy="1026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Rectangle 66"/>
          <p:cNvSpPr/>
          <p:nvPr/>
        </p:nvSpPr>
        <p:spPr>
          <a:xfrm>
            <a:off x="8172665" y="2526906"/>
            <a:ext cx="719335" cy="6438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smtClean="0">
                <a:solidFill>
                  <a:schemeClr val="bg1"/>
                </a:solidFill>
              </a:rPr>
              <a:t>Thermal ES</a:t>
            </a:r>
            <a:endParaRPr lang="en-AU" sz="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8139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4576" y="925788"/>
            <a:ext cx="2716951" cy="25932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Picture 12"/>
          <p:cNvPicPr>
            <a:picLocks noChangeAspect="1"/>
          </p:cNvPicPr>
          <p:nvPr/>
        </p:nvPicPr>
        <p:blipFill>
          <a:blip r:embed="rId3"/>
          <a:stretch>
            <a:fillRect/>
          </a:stretch>
        </p:blipFill>
        <p:spPr>
          <a:xfrm>
            <a:off x="1" y="4804171"/>
            <a:ext cx="9143999" cy="2053828"/>
          </a:xfrm>
          <a:prstGeom prst="rect">
            <a:avLst/>
          </a:prstGeom>
        </p:spPr>
      </p:pic>
      <p:sp>
        <p:nvSpPr>
          <p:cNvPr id="7" name="Rectangle 6"/>
          <p:cNvSpPr/>
          <p:nvPr/>
        </p:nvSpPr>
        <p:spPr>
          <a:xfrm>
            <a:off x="438912" y="3755382"/>
            <a:ext cx="4043088" cy="2913618"/>
          </a:xfrm>
          <a:prstGeom prst="rect">
            <a:avLst/>
          </a:prstGeom>
        </p:spPr>
        <p:txBody>
          <a:bodyPr wrap="square">
            <a:spAutoFit/>
          </a:bodyPr>
          <a:lstStyle/>
          <a:p>
            <a:pPr>
              <a:lnSpc>
                <a:spcPts val="2200"/>
              </a:lnSpc>
              <a:spcAft>
                <a:spcPts val="600"/>
              </a:spcAft>
            </a:pPr>
            <a:r>
              <a:rPr lang="en-AU" sz="1300" dirty="0" smtClean="0">
                <a:latin typeface="Arial" panose="020B0604020202020204" pitchFamily="34" charset="0"/>
                <a:cs typeface="Arial" panose="020B0604020202020204" pitchFamily="34" charset="0"/>
              </a:rPr>
              <a:t>The </a:t>
            </a:r>
            <a:r>
              <a:rPr lang="en-AU" sz="1300" dirty="0">
                <a:latin typeface="Arial" panose="020B0604020202020204" pitchFamily="34" charset="0"/>
                <a:cs typeface="Arial" panose="020B0604020202020204" pitchFamily="34" charset="0"/>
              </a:rPr>
              <a:t>Bath County Pumped Storage Station is a pumped storage hydroelectric power plant, which is described as the “largest battery in the world”, with a generation capacity of 3,003 MW[3] The station is located in the northern corner of Bath County, Virginia, on the southeast side of the Eastern Continental Divide, which forms this section of the border between Virginia and West Virginia. The station consists of two reservoirs separated by about 1,260 feet (380 m) in elevation. </a:t>
            </a:r>
          </a:p>
        </p:txBody>
      </p:sp>
      <p:sp>
        <p:nvSpPr>
          <p:cNvPr id="2" name="TextBox 1"/>
          <p:cNvSpPr txBox="1"/>
          <p:nvPr/>
        </p:nvSpPr>
        <p:spPr>
          <a:xfrm>
            <a:off x="4707000" y="3755382"/>
            <a:ext cx="4005000" cy="2631490"/>
          </a:xfrm>
          <a:prstGeom prst="rect">
            <a:avLst/>
          </a:prstGeom>
          <a:noFill/>
        </p:spPr>
        <p:txBody>
          <a:bodyPr wrap="square" rtlCol="0">
            <a:spAutoFit/>
          </a:bodyPr>
          <a:lstStyle/>
          <a:p>
            <a:pPr algn="just">
              <a:lnSpc>
                <a:spcPts val="2200"/>
              </a:lnSpc>
            </a:pPr>
            <a:r>
              <a:rPr lang="en-AU" sz="1300" dirty="0">
                <a:latin typeface="Arial" panose="020B0604020202020204" pitchFamily="34" charset="0"/>
                <a:cs typeface="Arial" panose="020B0604020202020204" pitchFamily="34" charset="0"/>
              </a:rPr>
              <a:t>It is the largest pumped-storage power station in the </a:t>
            </a:r>
            <a:r>
              <a:rPr lang="en-AU" sz="1300" dirty="0" smtClean="0">
                <a:latin typeface="Arial" panose="020B0604020202020204" pitchFamily="34" charset="0"/>
                <a:cs typeface="Arial" panose="020B0604020202020204" pitchFamily="34" charset="0"/>
              </a:rPr>
              <a:t>world. Construction </a:t>
            </a:r>
            <a:r>
              <a:rPr lang="en-AU" sz="1300" dirty="0">
                <a:latin typeface="Arial" panose="020B0604020202020204" pitchFamily="34" charset="0"/>
                <a:cs typeface="Arial" panose="020B0604020202020204" pitchFamily="34" charset="0"/>
              </a:rPr>
              <a:t>on the power station, with an original capacity of 2,100 megawatts (2,800,000 </a:t>
            </a:r>
            <a:r>
              <a:rPr lang="en-AU" sz="1300" dirty="0" err="1">
                <a:latin typeface="Arial" panose="020B0604020202020204" pitchFamily="34" charset="0"/>
                <a:cs typeface="Arial" panose="020B0604020202020204" pitchFamily="34" charset="0"/>
              </a:rPr>
              <a:t>hp</a:t>
            </a:r>
            <a:r>
              <a:rPr lang="en-AU" sz="1300" dirty="0">
                <a:latin typeface="Arial" panose="020B0604020202020204" pitchFamily="34" charset="0"/>
                <a:cs typeface="Arial" panose="020B0604020202020204" pitchFamily="34" charset="0"/>
              </a:rPr>
              <a:t>), began in March 1977 and was completed in December 1985 at a cost of $1.6 billion, </a:t>
            </a:r>
            <a:r>
              <a:rPr lang="en-AU" sz="1300" dirty="0" err="1">
                <a:latin typeface="Arial" panose="020B0604020202020204" pitchFamily="34" charset="0"/>
                <a:cs typeface="Arial" panose="020B0604020202020204" pitchFamily="34" charset="0"/>
              </a:rPr>
              <a:t>Voith</a:t>
            </a:r>
            <a:r>
              <a:rPr lang="en-AU" sz="1300" dirty="0">
                <a:latin typeface="Arial" panose="020B0604020202020204" pitchFamily="34" charset="0"/>
                <a:cs typeface="Arial" panose="020B0604020202020204" pitchFamily="34" charset="0"/>
              </a:rPr>
              <a:t>-Siemens upgraded the six turbines between 2004 and 2009, increasing power generation to 500.5 MW and pumping power to 480 megawatts (640,000 </a:t>
            </a:r>
            <a:r>
              <a:rPr lang="en-AU" sz="1300" dirty="0" err="1">
                <a:latin typeface="Arial" panose="020B0604020202020204" pitchFamily="34" charset="0"/>
                <a:cs typeface="Arial" panose="020B0604020202020204" pitchFamily="34" charset="0"/>
              </a:rPr>
              <a:t>hp</a:t>
            </a:r>
            <a:r>
              <a:rPr lang="en-AU" sz="1300" dirty="0">
                <a:latin typeface="Arial" panose="020B0604020202020204" pitchFamily="34" charset="0"/>
                <a:cs typeface="Arial" panose="020B0604020202020204" pitchFamily="34" charset="0"/>
              </a:rPr>
              <a:t>) for each turbine.</a:t>
            </a:r>
          </a:p>
        </p:txBody>
      </p:sp>
      <p:sp>
        <p:nvSpPr>
          <p:cNvPr id="10" name="Textplatzhalter 3"/>
          <p:cNvSpPr>
            <a:spLocks noGrp="1"/>
          </p:cNvSpPr>
          <p:nvPr>
            <p:ph type="body" sz="quarter" idx="13"/>
          </p:nvPr>
        </p:nvSpPr>
        <p:spPr>
          <a:xfrm>
            <a:off x="546320" y="369000"/>
            <a:ext cx="7990458" cy="359767"/>
          </a:xfrm>
        </p:spPr>
        <p:txBody>
          <a:bodyPr/>
          <a:lstStyle/>
          <a:p>
            <a:r>
              <a:rPr lang="en-AU" dirty="0"/>
              <a:t>Mechanical </a:t>
            </a:r>
            <a:r>
              <a:rPr lang="en-AU" dirty="0" smtClean="0"/>
              <a:t>Energy</a:t>
            </a:r>
            <a:endParaRPr lang="en-AU" dirty="0"/>
          </a:p>
        </p:txBody>
      </p:sp>
      <p:pic>
        <p:nvPicPr>
          <p:cNvPr id="8" name="Picture 7"/>
          <p:cNvPicPr>
            <a:picLocks noChangeAspect="1"/>
          </p:cNvPicPr>
          <p:nvPr/>
        </p:nvPicPr>
        <p:blipFill>
          <a:blip r:embed="rId4"/>
          <a:stretch>
            <a:fillRect/>
          </a:stretch>
        </p:blipFill>
        <p:spPr>
          <a:xfrm>
            <a:off x="3241527" y="925788"/>
            <a:ext cx="5380473" cy="2593212"/>
          </a:xfrm>
          <a:prstGeom prst="rect">
            <a:avLst/>
          </a:prstGeom>
          <a:ln>
            <a:noFill/>
          </a:ln>
        </p:spPr>
      </p:pic>
      <p:sp>
        <p:nvSpPr>
          <p:cNvPr id="9" name="Rectangle 8"/>
          <p:cNvSpPr/>
          <p:nvPr/>
        </p:nvSpPr>
        <p:spPr>
          <a:xfrm>
            <a:off x="657000" y="1206731"/>
            <a:ext cx="2539527" cy="2031325"/>
          </a:xfrm>
          <a:prstGeom prst="rect">
            <a:avLst/>
          </a:prstGeom>
        </p:spPr>
        <p:txBody>
          <a:bodyPr wrap="square">
            <a:spAutoFit/>
          </a:bodyPr>
          <a:lstStyle/>
          <a:p>
            <a:r>
              <a:rPr lang="en-US" sz="1400" b="1" dirty="0" smtClean="0">
                <a:solidFill>
                  <a:srgbClr val="262626"/>
                </a:solidFill>
                <a:latin typeface="Arial" panose="020B0604020202020204" pitchFamily="34" charset="0"/>
                <a:cs typeface="Arial" panose="020B0604020202020204" pitchFamily="34" charset="0"/>
              </a:rPr>
              <a:t>Technology Type</a:t>
            </a:r>
            <a:endParaRPr lang="en-US" sz="1400" b="0" dirty="0" smtClean="0">
              <a:solidFill>
                <a:srgbClr val="262626"/>
              </a:solidFill>
              <a:latin typeface="Arial" panose="020B0604020202020204" pitchFamily="34" charset="0"/>
              <a:cs typeface="Arial" panose="020B0604020202020204" pitchFamily="34" charset="0"/>
            </a:endParaRPr>
          </a:p>
          <a:p>
            <a:r>
              <a:rPr lang="en-US" sz="1400" b="0" dirty="0" smtClean="0">
                <a:solidFill>
                  <a:srgbClr val="262626"/>
                </a:solidFill>
                <a:latin typeface="Arial" panose="020B0604020202020204" pitchFamily="34" charset="0"/>
                <a:cs typeface="Arial" panose="020B0604020202020204" pitchFamily="34" charset="0"/>
              </a:rPr>
              <a:t>Open-loop Pumped </a:t>
            </a:r>
            <a:br>
              <a:rPr lang="en-US" sz="1400" b="0" dirty="0" smtClean="0">
                <a:solidFill>
                  <a:srgbClr val="262626"/>
                </a:solidFill>
                <a:latin typeface="Arial" panose="020B0604020202020204" pitchFamily="34" charset="0"/>
                <a:cs typeface="Arial" panose="020B0604020202020204" pitchFamily="34" charset="0"/>
              </a:rPr>
            </a:br>
            <a:r>
              <a:rPr lang="en-US" sz="1400" b="0" dirty="0" smtClean="0">
                <a:solidFill>
                  <a:srgbClr val="262626"/>
                </a:solidFill>
                <a:latin typeface="Arial" panose="020B0604020202020204" pitchFamily="34" charset="0"/>
                <a:cs typeface="Arial" panose="020B0604020202020204" pitchFamily="34" charset="0"/>
              </a:rPr>
              <a:t>Hydro Storage </a:t>
            </a:r>
            <a:r>
              <a:rPr lang="en-US" sz="1400" dirty="0" smtClean="0">
                <a:solidFill>
                  <a:srgbClr val="262626"/>
                </a:solidFill>
                <a:latin typeface="Arial" panose="020B0604020202020204" pitchFamily="34" charset="0"/>
                <a:cs typeface="Arial" panose="020B0604020202020204" pitchFamily="34" charset="0"/>
              </a:rPr>
              <a:t>(Time Shift)</a:t>
            </a:r>
            <a:endParaRPr lang="en-US" sz="1400" b="0" dirty="0" smtClean="0">
              <a:solidFill>
                <a:srgbClr val="262626"/>
              </a:solidFill>
              <a:latin typeface="Arial" panose="020B0604020202020204" pitchFamily="34" charset="0"/>
              <a:cs typeface="Arial" panose="020B0604020202020204" pitchFamily="34" charset="0"/>
            </a:endParaRPr>
          </a:p>
          <a:p>
            <a:endParaRPr lang="en-US" sz="1400" b="0" dirty="0" smtClean="0">
              <a:solidFill>
                <a:srgbClr val="262626"/>
              </a:solidFill>
              <a:latin typeface="Arial" panose="020B0604020202020204" pitchFamily="34" charset="0"/>
              <a:cs typeface="Arial" panose="020B0604020202020204" pitchFamily="34" charset="0"/>
            </a:endParaRPr>
          </a:p>
          <a:p>
            <a:r>
              <a:rPr lang="en-US" sz="1400" b="1" dirty="0" smtClean="0">
                <a:solidFill>
                  <a:srgbClr val="262626"/>
                </a:solidFill>
                <a:latin typeface="Arial" panose="020B0604020202020204" pitchFamily="34" charset="0"/>
                <a:cs typeface="Arial" panose="020B0604020202020204" pitchFamily="34" charset="0"/>
              </a:rPr>
              <a:t>Rated Power in kW</a:t>
            </a:r>
            <a:endParaRPr lang="en-US" sz="1400" b="0" dirty="0" smtClean="0">
              <a:solidFill>
                <a:srgbClr val="262626"/>
              </a:solidFill>
              <a:latin typeface="Arial" panose="020B0604020202020204" pitchFamily="34" charset="0"/>
              <a:cs typeface="Arial" panose="020B0604020202020204" pitchFamily="34" charset="0"/>
            </a:endParaRPr>
          </a:p>
          <a:p>
            <a:r>
              <a:rPr lang="en-US" sz="1400" b="0" dirty="0" smtClean="0">
                <a:solidFill>
                  <a:srgbClr val="262626"/>
                </a:solidFill>
                <a:latin typeface="Arial" panose="020B0604020202020204" pitchFamily="34" charset="0"/>
                <a:cs typeface="Arial" panose="020B0604020202020204" pitchFamily="34" charset="0"/>
              </a:rPr>
              <a:t>3,003,000</a:t>
            </a:r>
          </a:p>
          <a:p>
            <a:endParaRPr lang="en-US" sz="1400" b="0" dirty="0" smtClean="0">
              <a:solidFill>
                <a:srgbClr val="262626"/>
              </a:solidFill>
              <a:latin typeface="Arial" panose="020B0604020202020204" pitchFamily="34" charset="0"/>
              <a:cs typeface="Arial" panose="020B0604020202020204" pitchFamily="34" charset="0"/>
            </a:endParaRPr>
          </a:p>
          <a:p>
            <a:r>
              <a:rPr lang="en-US" sz="1400" b="1" dirty="0" smtClean="0">
                <a:solidFill>
                  <a:srgbClr val="262626"/>
                </a:solidFill>
                <a:latin typeface="Arial" panose="020B0604020202020204" pitchFamily="34" charset="0"/>
                <a:cs typeface="Arial" panose="020B0604020202020204" pitchFamily="34" charset="0"/>
              </a:rPr>
              <a:t>Duration at Rated Power</a:t>
            </a:r>
            <a:endParaRPr lang="en-US" sz="1400" b="0" dirty="0" smtClean="0">
              <a:solidFill>
                <a:srgbClr val="262626"/>
              </a:solidFill>
              <a:latin typeface="Arial" panose="020B0604020202020204" pitchFamily="34" charset="0"/>
              <a:cs typeface="Arial" panose="020B0604020202020204" pitchFamily="34" charset="0"/>
            </a:endParaRPr>
          </a:p>
          <a:p>
            <a:r>
              <a:rPr lang="hr-HR" sz="1400" b="0" dirty="0" smtClean="0">
                <a:solidFill>
                  <a:srgbClr val="262626"/>
                </a:solidFill>
                <a:latin typeface="Arial" panose="020B0604020202020204" pitchFamily="34" charset="0"/>
                <a:cs typeface="Arial" panose="020B0604020202020204" pitchFamily="34" charset="0"/>
              </a:rPr>
              <a:t>10:18.00</a:t>
            </a:r>
            <a:endParaRPr lang="en-US" sz="1400" dirty="0">
              <a:latin typeface="Arial" panose="020B0604020202020204" pitchFamily="34" charset="0"/>
              <a:cs typeface="Arial" panose="020B0604020202020204" pitchFamily="34" charset="0"/>
            </a:endParaRPr>
          </a:p>
        </p:txBody>
      </p:sp>
      <p:sp>
        <p:nvSpPr>
          <p:cNvPr id="14" name="Rectangle 13"/>
          <p:cNvSpPr/>
          <p:nvPr/>
        </p:nvSpPr>
        <p:spPr>
          <a:xfrm>
            <a:off x="0" y="-1215"/>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16344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1" y="4804171"/>
            <a:ext cx="9143999" cy="2053828"/>
          </a:xfrm>
          <a:prstGeom prst="rect">
            <a:avLst/>
          </a:prstGeom>
        </p:spPr>
      </p:pic>
      <p:sp>
        <p:nvSpPr>
          <p:cNvPr id="4" name="Textplatzhalter 3"/>
          <p:cNvSpPr>
            <a:spLocks noGrp="1"/>
          </p:cNvSpPr>
          <p:nvPr>
            <p:ph type="body" sz="quarter" idx="13"/>
          </p:nvPr>
        </p:nvSpPr>
        <p:spPr>
          <a:xfrm>
            <a:off x="539552" y="1411337"/>
            <a:ext cx="8217588" cy="505495"/>
          </a:xfrm>
        </p:spPr>
        <p:txBody>
          <a:bodyPr/>
          <a:lstStyle/>
          <a:p>
            <a:r>
              <a:rPr lang="en-AU" dirty="0"/>
              <a:t>Electrical Energy Storage</a:t>
            </a:r>
          </a:p>
        </p:txBody>
      </p:sp>
      <p:sp>
        <p:nvSpPr>
          <p:cNvPr id="7" name="Rectangle 6"/>
          <p:cNvSpPr/>
          <p:nvPr/>
        </p:nvSpPr>
        <p:spPr>
          <a:xfrm>
            <a:off x="467544" y="2003164"/>
            <a:ext cx="3834456" cy="3990836"/>
          </a:xfrm>
          <a:prstGeom prst="rect">
            <a:avLst/>
          </a:prstGeom>
        </p:spPr>
        <p:txBody>
          <a:bodyPr wrap="square">
            <a:spAutoFit/>
          </a:bodyPr>
          <a:lstStyle/>
          <a:p>
            <a:pPr>
              <a:lnSpc>
                <a:spcPts val="2200"/>
              </a:lnSpc>
              <a:spcAft>
                <a:spcPts val="600"/>
              </a:spcAft>
            </a:pPr>
            <a:r>
              <a:rPr lang="en-AU" b="1" dirty="0" smtClean="0">
                <a:latin typeface="Arial Narrow" charset="0"/>
                <a:ea typeface="Arial Narrow" charset="0"/>
                <a:cs typeface="Arial Narrow" charset="0"/>
              </a:rPr>
              <a:t>Supercapacitors</a:t>
            </a:r>
            <a:endParaRPr lang="en-AU" sz="1600" dirty="0"/>
          </a:p>
          <a:p>
            <a:pPr>
              <a:lnSpc>
                <a:spcPts val="2200"/>
              </a:lnSpc>
              <a:spcAft>
                <a:spcPts val="600"/>
              </a:spcAft>
            </a:pPr>
            <a:r>
              <a:rPr lang="en-AU" sz="1600" dirty="0" smtClean="0">
                <a:latin typeface="Arial" panose="020B0604020202020204" pitchFamily="34" charset="0"/>
                <a:cs typeface="Arial" panose="020B0604020202020204" pitchFamily="34" charset="0"/>
              </a:rPr>
              <a:t>The </a:t>
            </a:r>
            <a:r>
              <a:rPr lang="en-AU" sz="1600" dirty="0">
                <a:latin typeface="Arial" panose="020B0604020202020204" pitchFamily="34" charset="0"/>
                <a:cs typeface="Arial" panose="020B0604020202020204" pitchFamily="34" charset="0"/>
              </a:rPr>
              <a:t>super caps shining point is C rate (or power). </a:t>
            </a:r>
            <a:r>
              <a:rPr lang="en-AU" sz="1600" dirty="0" smtClean="0">
                <a:latin typeface="Arial" panose="020B0604020202020204" pitchFamily="34" charset="0"/>
                <a:cs typeface="Arial" panose="020B0604020202020204" pitchFamily="34" charset="0"/>
              </a:rPr>
              <a:t>So </a:t>
            </a:r>
            <a:r>
              <a:rPr lang="en-AU" sz="1600" dirty="0">
                <a:latin typeface="Arial" panose="020B0604020202020204" pitchFamily="34" charset="0"/>
                <a:cs typeface="Arial" panose="020B0604020202020204" pitchFamily="34" charset="0"/>
              </a:rPr>
              <a:t>if you hand pick the app where you need a high C rate at low </a:t>
            </a:r>
            <a:r>
              <a:rPr lang="en-AU" sz="1600" dirty="0" err="1">
                <a:latin typeface="Arial" panose="020B0604020202020204" pitchFamily="34" charset="0"/>
                <a:cs typeface="Arial" panose="020B0604020202020204" pitchFamily="34" charset="0"/>
              </a:rPr>
              <a:t>ambients</a:t>
            </a:r>
            <a:r>
              <a:rPr lang="en-AU" sz="1600" dirty="0">
                <a:latin typeface="Arial" panose="020B0604020202020204" pitchFamily="34" charset="0"/>
                <a:cs typeface="Arial" panose="020B0604020202020204" pitchFamily="34" charset="0"/>
              </a:rPr>
              <a:t> it might work to do a Cap/ battery Hybrid.</a:t>
            </a:r>
          </a:p>
          <a:p>
            <a:pPr>
              <a:lnSpc>
                <a:spcPts val="2200"/>
              </a:lnSpc>
              <a:spcAft>
                <a:spcPts val="600"/>
              </a:spcAft>
            </a:pPr>
            <a:r>
              <a:rPr lang="en-AU" sz="1600" dirty="0">
                <a:latin typeface="Arial" panose="020B0604020202020204" pitchFamily="34" charset="0"/>
                <a:cs typeface="Arial" panose="020B0604020202020204" pitchFamily="34" charset="0"/>
              </a:rPr>
              <a:t>They really don’t work in Tesla situation though where they have a huge battery so C rate is not that Critical and cycle life is not critical</a:t>
            </a:r>
            <a:r>
              <a:rPr lang="en-AU" sz="1600" dirty="0" smtClean="0">
                <a:latin typeface="Arial" panose="020B0604020202020204" pitchFamily="34" charset="0"/>
                <a:cs typeface="Arial" panose="020B0604020202020204" pitchFamily="34" charset="0"/>
              </a:rPr>
              <a:t>.</a:t>
            </a:r>
          </a:p>
          <a:p>
            <a:pPr>
              <a:lnSpc>
                <a:spcPts val="2200"/>
              </a:lnSpc>
              <a:spcAft>
                <a:spcPts val="600"/>
              </a:spcAft>
            </a:pPr>
            <a:r>
              <a:rPr lang="en-AU" sz="1600" dirty="0" err="1">
                <a:latin typeface="Arial" panose="020B0604020202020204" pitchFamily="34" charset="0"/>
                <a:cs typeface="Arial" panose="020B0604020202020204" pitchFamily="34" charset="0"/>
              </a:rPr>
              <a:t>Supercaps</a:t>
            </a:r>
            <a:r>
              <a:rPr lang="en-AU" sz="1600" dirty="0">
                <a:latin typeface="Arial" panose="020B0604020202020204" pitchFamily="34" charset="0"/>
                <a:cs typeface="Arial" panose="020B0604020202020204" pitchFamily="34" charset="0"/>
              </a:rPr>
              <a:t> are great for fast discharging AND fast charging. </a:t>
            </a:r>
            <a:r>
              <a:rPr lang="en-AU" sz="1600" dirty="0" err="1">
                <a:latin typeface="Arial" panose="020B0604020202020204" pitchFamily="34" charset="0"/>
                <a:cs typeface="Arial" panose="020B0604020202020204" pitchFamily="34" charset="0"/>
              </a:rPr>
              <a:t>Cyclelife</a:t>
            </a:r>
            <a:r>
              <a:rPr lang="en-AU" sz="1600" dirty="0">
                <a:latin typeface="Arial" panose="020B0604020202020204" pitchFamily="34" charset="0"/>
                <a:cs typeface="Arial" panose="020B0604020202020204" pitchFamily="34" charset="0"/>
              </a:rPr>
              <a:t> is the most important part for storage</a:t>
            </a:r>
            <a:r>
              <a:rPr lang="en-AU" sz="1600" dirty="0" smtClean="0">
                <a:latin typeface="Arial" panose="020B0604020202020204" pitchFamily="34" charset="0"/>
                <a:cs typeface="Arial" panose="020B0604020202020204" pitchFamily="34" charset="0"/>
              </a:rPr>
              <a:t>!</a:t>
            </a:r>
            <a:endParaRPr lang="en-AU" sz="16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rotWithShape="1">
          <a:blip r:embed="rId3" cstate="print"/>
          <a:srcRect t="8189" b="77238"/>
          <a:stretch/>
        </p:blipFill>
        <p:spPr bwMode="auto">
          <a:xfrm>
            <a:off x="0" y="-27384"/>
            <a:ext cx="9144000" cy="720080"/>
          </a:xfrm>
          <a:prstGeom prst="rect">
            <a:avLst/>
          </a:prstGeom>
          <a:noFill/>
          <a:ln w="9525">
            <a:noFill/>
            <a:miter lim="800000"/>
            <a:headEnd/>
            <a:tailEnd/>
          </a:ln>
        </p:spPr>
      </p:pic>
      <p:sp>
        <p:nvSpPr>
          <p:cNvPr id="6" name="Rectangle 5"/>
          <p:cNvSpPr/>
          <p:nvPr/>
        </p:nvSpPr>
        <p:spPr>
          <a:xfrm>
            <a:off x="0" y="692696"/>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p:cNvSpPr/>
          <p:nvPr/>
        </p:nvSpPr>
        <p:spPr>
          <a:xfrm>
            <a:off x="4927652" y="4682309"/>
            <a:ext cx="3777790" cy="307777"/>
          </a:xfrm>
          <a:prstGeom prst="rect">
            <a:avLst/>
          </a:prstGeom>
        </p:spPr>
        <p:txBody>
          <a:bodyPr wrap="square">
            <a:spAutoFit/>
          </a:bodyPr>
          <a:lstStyle/>
          <a:p>
            <a:pPr algn="ctr"/>
            <a:r>
              <a:rPr lang="en-US" sz="1400" dirty="0">
                <a:solidFill>
                  <a:schemeClr val="bg1">
                    <a:lumMod val="50000"/>
                  </a:schemeClr>
                </a:solidFill>
                <a:latin typeface="HelveticaNeue" charset="0"/>
              </a:rPr>
              <a:t>Graphene Supercapacitor</a:t>
            </a:r>
          </a:p>
        </p:txBody>
      </p:sp>
      <p:pic>
        <p:nvPicPr>
          <p:cNvPr id="19" name="Picture 18"/>
          <p:cNvPicPr>
            <a:picLocks noChangeAspect="1"/>
          </p:cNvPicPr>
          <p:nvPr/>
        </p:nvPicPr>
        <p:blipFill>
          <a:blip r:embed="rId4"/>
          <a:stretch>
            <a:fillRect/>
          </a:stretch>
        </p:blipFill>
        <p:spPr>
          <a:xfrm>
            <a:off x="4971151" y="2439000"/>
            <a:ext cx="3690792" cy="2243310"/>
          </a:xfrm>
          <a:prstGeom prst="rect">
            <a:avLst/>
          </a:prstGeom>
        </p:spPr>
      </p:pic>
    </p:spTree>
    <p:extLst>
      <p:ext uri="{BB962C8B-B14F-4D97-AF65-F5344CB8AC3E}">
        <p14:creationId xmlns:p14="http://schemas.microsoft.com/office/powerpoint/2010/main" val="740576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 y="4804172"/>
            <a:ext cx="9144001" cy="2053828"/>
          </a:xfrm>
          <a:prstGeom prst="rect">
            <a:avLst/>
          </a:prstGeom>
        </p:spPr>
      </p:pic>
      <p:sp>
        <p:nvSpPr>
          <p:cNvPr id="4" name="Textplatzhalter 3"/>
          <p:cNvSpPr>
            <a:spLocks noGrp="1"/>
          </p:cNvSpPr>
          <p:nvPr>
            <p:ph type="body" sz="quarter" idx="13"/>
          </p:nvPr>
        </p:nvSpPr>
        <p:spPr>
          <a:xfrm>
            <a:off x="539552" y="1411337"/>
            <a:ext cx="8217588" cy="505495"/>
          </a:xfrm>
        </p:spPr>
        <p:txBody>
          <a:bodyPr/>
          <a:lstStyle/>
          <a:p>
            <a:r>
              <a:rPr lang="en-AU" dirty="0" smtClean="0"/>
              <a:t>Electrical Energy Storage</a:t>
            </a:r>
            <a:endParaRPr lang="en-AU" dirty="0"/>
          </a:p>
        </p:txBody>
      </p:sp>
      <p:sp>
        <p:nvSpPr>
          <p:cNvPr id="7" name="Rectangle 6"/>
          <p:cNvSpPr/>
          <p:nvPr/>
        </p:nvSpPr>
        <p:spPr>
          <a:xfrm>
            <a:off x="467544" y="2025516"/>
            <a:ext cx="3834456" cy="3221395"/>
          </a:xfrm>
          <a:prstGeom prst="rect">
            <a:avLst/>
          </a:prstGeom>
        </p:spPr>
        <p:txBody>
          <a:bodyPr wrap="square">
            <a:spAutoFit/>
          </a:bodyPr>
          <a:lstStyle/>
          <a:p>
            <a:pPr>
              <a:lnSpc>
                <a:spcPts val="2200"/>
              </a:lnSpc>
              <a:spcAft>
                <a:spcPts val="600"/>
              </a:spcAft>
            </a:pPr>
            <a:r>
              <a:rPr lang="en-AU" b="1" dirty="0" err="1" smtClean="0">
                <a:latin typeface="Arial Narrow" charset="0"/>
                <a:ea typeface="Arial Narrow" charset="0"/>
                <a:cs typeface="Arial Narrow" charset="0"/>
              </a:rPr>
              <a:t>Ultracapacitors</a:t>
            </a:r>
            <a:endParaRPr lang="en-AU" sz="1600" dirty="0" smtClean="0"/>
          </a:p>
          <a:p>
            <a:pPr>
              <a:lnSpc>
                <a:spcPts val="2200"/>
              </a:lnSpc>
              <a:spcAft>
                <a:spcPts val="600"/>
              </a:spcAft>
            </a:pPr>
            <a:r>
              <a:rPr lang="en-AU" sz="1600" dirty="0" err="1" smtClean="0">
                <a:latin typeface="Arial" panose="020B0604020202020204" pitchFamily="34" charset="0"/>
                <a:cs typeface="Arial" panose="020B0604020202020204" pitchFamily="34" charset="0"/>
              </a:rPr>
              <a:t>Ultracapacitors</a:t>
            </a:r>
            <a:r>
              <a:rPr lang="en-AU" sz="1600" dirty="0" smtClean="0">
                <a:latin typeface="Arial" panose="020B0604020202020204" pitchFamily="34" charset="0"/>
                <a:cs typeface="Arial" panose="020B0604020202020204" pitchFamily="34" charset="0"/>
              </a:rPr>
              <a:t> also last far longer, aren’t as temperature-sensitive (they’ve been used in F1 racing, after all), and don’t lose capacity as they age.</a:t>
            </a:r>
          </a:p>
          <a:p>
            <a:pPr>
              <a:lnSpc>
                <a:spcPts val="2200"/>
              </a:lnSpc>
              <a:spcAft>
                <a:spcPts val="600"/>
              </a:spcAft>
            </a:pPr>
            <a:endParaRPr lang="en-AU" sz="1600" dirty="0" smtClean="0">
              <a:latin typeface="Arial" panose="020B0604020202020204" pitchFamily="34" charset="0"/>
              <a:cs typeface="Arial" panose="020B0604020202020204" pitchFamily="34" charset="0"/>
            </a:endParaRPr>
          </a:p>
          <a:p>
            <a:pPr>
              <a:lnSpc>
                <a:spcPts val="2200"/>
              </a:lnSpc>
              <a:spcAft>
                <a:spcPts val="600"/>
              </a:spcAft>
            </a:pPr>
            <a:r>
              <a:rPr lang="en-US" sz="1600" i="1" dirty="0" smtClean="0">
                <a:solidFill>
                  <a:srgbClr val="1C1C1C"/>
                </a:solidFill>
                <a:latin typeface="Helvetica" charset="0"/>
              </a:rPr>
              <a:t>Mazda </a:t>
            </a:r>
            <a:r>
              <a:rPr lang="en-US" sz="1600" i="1" dirty="0" err="1" smtClean="0">
                <a:solidFill>
                  <a:srgbClr val="1C1C1C"/>
                </a:solidFill>
                <a:latin typeface="Helvetica" charset="0"/>
              </a:rPr>
              <a:t>führ</a:t>
            </a:r>
            <a:r>
              <a:rPr lang="en-US" sz="1600" i="1" dirty="0" smtClean="0">
                <a:solidFill>
                  <a:srgbClr val="1C1C1C"/>
                </a:solidFill>
                <a:latin typeface="Helvetica" charset="0"/>
              </a:rPr>
              <a:t> I-</a:t>
            </a:r>
            <a:r>
              <a:rPr lang="en-US" sz="1600" i="1" dirty="0" err="1" smtClean="0">
                <a:solidFill>
                  <a:srgbClr val="1C1C1C"/>
                </a:solidFill>
                <a:latin typeface="Helvetica" charset="0"/>
              </a:rPr>
              <a:t>Eloop</a:t>
            </a:r>
            <a:r>
              <a:rPr lang="en-US" sz="1600" dirty="0" smtClean="0">
                <a:solidFill>
                  <a:srgbClr val="1C1C1C"/>
                </a:solidFill>
                <a:latin typeface="Helvetica" charset="0"/>
              </a:rPr>
              <a:t>-System </a:t>
            </a:r>
            <a:r>
              <a:rPr lang="en-US" sz="1600" dirty="0" err="1" smtClean="0">
                <a:solidFill>
                  <a:srgbClr val="1C1C1C"/>
                </a:solidFill>
                <a:latin typeface="Helvetica" charset="0"/>
              </a:rPr>
              <a:t>ein</a:t>
            </a:r>
            <a:r>
              <a:rPr lang="en-US" sz="1600" dirty="0" smtClean="0">
                <a:solidFill>
                  <a:srgbClr val="1C1C1C"/>
                </a:solidFill>
                <a:latin typeface="Helvetica" charset="0"/>
              </a:rPr>
              <a:t>, </a:t>
            </a:r>
            <a:r>
              <a:rPr lang="en-US" sz="1600" dirty="0" err="1" smtClean="0">
                <a:solidFill>
                  <a:srgbClr val="1C1C1C"/>
                </a:solidFill>
                <a:latin typeface="Helvetica" charset="0"/>
              </a:rPr>
              <a:t>mit</a:t>
            </a:r>
            <a:r>
              <a:rPr lang="en-US" sz="1600" dirty="0" smtClean="0">
                <a:solidFill>
                  <a:srgbClr val="1C1C1C"/>
                </a:solidFill>
                <a:latin typeface="Helvetica" charset="0"/>
              </a:rPr>
              <a:t> </a:t>
            </a:r>
            <a:r>
              <a:rPr lang="en-US" sz="1600" dirty="0" err="1" smtClean="0">
                <a:solidFill>
                  <a:srgbClr val="1C1C1C"/>
                </a:solidFill>
                <a:latin typeface="Helvetica" charset="0"/>
              </a:rPr>
              <a:t>dem</a:t>
            </a:r>
            <a:r>
              <a:rPr lang="en-US" sz="1600" dirty="0" smtClean="0">
                <a:solidFill>
                  <a:srgbClr val="1C1C1C"/>
                </a:solidFill>
                <a:latin typeface="Helvetica" charset="0"/>
              </a:rPr>
              <a:t> die </a:t>
            </a:r>
            <a:r>
              <a:rPr lang="en-US" sz="1600" dirty="0" err="1" smtClean="0">
                <a:solidFill>
                  <a:srgbClr val="1C1C1C"/>
                </a:solidFill>
                <a:latin typeface="Helvetica" charset="0"/>
              </a:rPr>
              <a:t>beim</a:t>
            </a:r>
            <a:r>
              <a:rPr lang="en-US" sz="1600" dirty="0" smtClean="0">
                <a:solidFill>
                  <a:srgbClr val="1C1C1C"/>
                </a:solidFill>
                <a:latin typeface="Helvetica" charset="0"/>
              </a:rPr>
              <a:t> </a:t>
            </a:r>
            <a:r>
              <a:rPr lang="en-US" sz="1600" dirty="0" err="1" smtClean="0">
                <a:solidFill>
                  <a:srgbClr val="1C1C1C"/>
                </a:solidFill>
                <a:latin typeface="Helvetica" charset="0"/>
              </a:rPr>
              <a:t>Bremsen</a:t>
            </a:r>
            <a:r>
              <a:rPr lang="en-US" sz="1600" dirty="0" smtClean="0">
                <a:solidFill>
                  <a:srgbClr val="1C1C1C"/>
                </a:solidFill>
                <a:latin typeface="Helvetica" charset="0"/>
              </a:rPr>
              <a:t> </a:t>
            </a:r>
            <a:r>
              <a:rPr lang="en-US" sz="1600" dirty="0" err="1" smtClean="0">
                <a:solidFill>
                  <a:srgbClr val="1C1C1C"/>
                </a:solidFill>
                <a:latin typeface="Helvetica" charset="0"/>
              </a:rPr>
              <a:t>entstehende</a:t>
            </a:r>
            <a:r>
              <a:rPr lang="en-US" sz="1600" dirty="0" smtClean="0">
                <a:solidFill>
                  <a:srgbClr val="1C1C1C"/>
                </a:solidFill>
                <a:latin typeface="Helvetica" charset="0"/>
              </a:rPr>
              <a:t> </a:t>
            </a:r>
            <a:r>
              <a:rPr lang="en-US" sz="1600" dirty="0" err="1" smtClean="0">
                <a:solidFill>
                  <a:srgbClr val="1C1C1C"/>
                </a:solidFill>
                <a:latin typeface="Helvetica" charset="0"/>
              </a:rPr>
              <a:t>Energie</a:t>
            </a:r>
            <a:r>
              <a:rPr lang="en-US" sz="1600" dirty="0" smtClean="0">
                <a:solidFill>
                  <a:srgbClr val="1C1C1C"/>
                </a:solidFill>
                <a:latin typeface="Helvetica" charset="0"/>
              </a:rPr>
              <a:t> in </a:t>
            </a:r>
            <a:r>
              <a:rPr lang="en-US" sz="1600" dirty="0" err="1" smtClean="0">
                <a:solidFill>
                  <a:srgbClr val="1C1C1C"/>
                </a:solidFill>
                <a:latin typeface="Helvetica" charset="0"/>
              </a:rPr>
              <a:t>einem</a:t>
            </a:r>
            <a:r>
              <a:rPr lang="en-US" sz="1600" dirty="0" smtClean="0">
                <a:solidFill>
                  <a:srgbClr val="1C1C1C"/>
                </a:solidFill>
                <a:latin typeface="Helvetica" charset="0"/>
              </a:rPr>
              <a:t> </a:t>
            </a:r>
            <a:r>
              <a:rPr lang="en-US" sz="1600" dirty="0" err="1" smtClean="0">
                <a:solidFill>
                  <a:srgbClr val="1C1C1C"/>
                </a:solidFill>
                <a:latin typeface="Helvetica" charset="0"/>
              </a:rPr>
              <a:t>Kondensator</a:t>
            </a:r>
            <a:r>
              <a:rPr lang="en-US" sz="1600" dirty="0" smtClean="0">
                <a:solidFill>
                  <a:srgbClr val="1C1C1C"/>
                </a:solidFill>
                <a:latin typeface="Helvetica" charset="0"/>
              </a:rPr>
              <a:t> </a:t>
            </a:r>
            <a:r>
              <a:rPr lang="en-US" sz="1600" dirty="0" err="1" smtClean="0">
                <a:solidFill>
                  <a:srgbClr val="1C1C1C"/>
                </a:solidFill>
                <a:latin typeface="Helvetica" charset="0"/>
              </a:rPr>
              <a:t>gespeichert</a:t>
            </a:r>
            <a:r>
              <a:rPr lang="en-US" sz="1600" dirty="0" smtClean="0">
                <a:solidFill>
                  <a:srgbClr val="1C1C1C"/>
                </a:solidFill>
                <a:latin typeface="Helvetica" charset="0"/>
              </a:rPr>
              <a:t> </a:t>
            </a:r>
            <a:endParaRPr lang="en-US" sz="1600" dirty="0" smtClean="0"/>
          </a:p>
          <a:p>
            <a:pPr>
              <a:lnSpc>
                <a:spcPts val="2200"/>
              </a:lnSpc>
              <a:spcAft>
                <a:spcPts val="600"/>
              </a:spcAft>
            </a:pPr>
            <a:endParaRPr lang="en-AU" sz="16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rotWithShape="1">
          <a:blip r:embed="rId3" cstate="print"/>
          <a:srcRect t="8189" b="77238"/>
          <a:stretch/>
        </p:blipFill>
        <p:spPr bwMode="auto">
          <a:xfrm>
            <a:off x="0" y="-27384"/>
            <a:ext cx="9144000" cy="720080"/>
          </a:xfrm>
          <a:prstGeom prst="rect">
            <a:avLst/>
          </a:prstGeom>
          <a:noFill/>
          <a:ln w="9525">
            <a:noFill/>
            <a:miter lim="800000"/>
            <a:headEnd/>
            <a:tailEnd/>
          </a:ln>
        </p:spPr>
      </p:pic>
      <p:sp>
        <p:nvSpPr>
          <p:cNvPr id="6" name="Rectangle 5"/>
          <p:cNvSpPr/>
          <p:nvPr/>
        </p:nvSpPr>
        <p:spPr>
          <a:xfrm>
            <a:off x="0" y="692696"/>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a:picLocks noChangeAspect="1"/>
          </p:cNvPicPr>
          <p:nvPr/>
        </p:nvPicPr>
        <p:blipFill>
          <a:blip r:embed="rId4"/>
          <a:stretch>
            <a:fillRect/>
          </a:stretch>
        </p:blipFill>
        <p:spPr>
          <a:xfrm>
            <a:off x="4761337" y="2025516"/>
            <a:ext cx="4049486" cy="2282054"/>
          </a:xfrm>
          <a:prstGeom prst="rect">
            <a:avLst/>
          </a:prstGeom>
        </p:spPr>
      </p:pic>
      <p:sp>
        <p:nvSpPr>
          <p:cNvPr id="13" name="Rectangle 12"/>
          <p:cNvSpPr/>
          <p:nvPr/>
        </p:nvSpPr>
        <p:spPr>
          <a:xfrm>
            <a:off x="4819991" y="4329000"/>
            <a:ext cx="3918484" cy="307777"/>
          </a:xfrm>
          <a:prstGeom prst="rect">
            <a:avLst/>
          </a:prstGeom>
        </p:spPr>
        <p:txBody>
          <a:bodyPr wrap="square">
            <a:spAutoFit/>
          </a:bodyPr>
          <a:lstStyle/>
          <a:p>
            <a:pPr algn="ctr"/>
            <a:r>
              <a:rPr lang="en-US" sz="1400" dirty="0">
                <a:solidFill>
                  <a:schemeClr val="bg1">
                    <a:lumMod val="50000"/>
                  </a:schemeClr>
                </a:solidFill>
                <a:latin typeface="HelveticaNeue" charset="0"/>
              </a:rPr>
              <a:t>Maxwell’s entire line of </a:t>
            </a:r>
            <a:r>
              <a:rPr lang="en-US" sz="1400" dirty="0" err="1">
                <a:solidFill>
                  <a:schemeClr val="bg1">
                    <a:lumMod val="50000"/>
                  </a:schemeClr>
                </a:solidFill>
                <a:latin typeface="HelveticaNeue" charset="0"/>
              </a:rPr>
              <a:t>ultracapacitor</a:t>
            </a:r>
            <a:r>
              <a:rPr lang="en-US" sz="1400" dirty="0">
                <a:solidFill>
                  <a:schemeClr val="bg1">
                    <a:lumMod val="50000"/>
                  </a:schemeClr>
                </a:solidFill>
                <a:latin typeface="HelveticaNeue" charset="0"/>
              </a:rPr>
              <a:t> </a:t>
            </a:r>
            <a:r>
              <a:rPr lang="en-US" sz="1400" dirty="0" smtClean="0">
                <a:solidFill>
                  <a:schemeClr val="bg1">
                    <a:lumMod val="50000"/>
                  </a:schemeClr>
                </a:solidFill>
                <a:latin typeface="HelveticaNeue" charset="0"/>
              </a:rPr>
              <a:t>products</a:t>
            </a:r>
            <a:endParaRPr lang="en-US" sz="1400" dirty="0">
              <a:solidFill>
                <a:schemeClr val="bg1">
                  <a:lumMod val="50000"/>
                </a:schemeClr>
              </a:solidFill>
            </a:endParaRPr>
          </a:p>
        </p:txBody>
      </p:sp>
    </p:spTree>
    <p:extLst>
      <p:ext uri="{BB962C8B-B14F-4D97-AF65-F5344CB8AC3E}">
        <p14:creationId xmlns:p14="http://schemas.microsoft.com/office/powerpoint/2010/main" val="3681183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1" y="4804171"/>
            <a:ext cx="9143999" cy="2053828"/>
          </a:xfrm>
          <a:prstGeom prst="rect">
            <a:avLst/>
          </a:prstGeom>
        </p:spPr>
      </p:pic>
      <p:pic>
        <p:nvPicPr>
          <p:cNvPr id="5" name="Picture 2"/>
          <p:cNvPicPr>
            <a:picLocks noChangeAspect="1" noChangeArrowheads="1"/>
          </p:cNvPicPr>
          <p:nvPr/>
        </p:nvPicPr>
        <p:blipFill rotWithShape="1">
          <a:blip r:embed="rId3" cstate="print"/>
          <a:srcRect t="8189" b="77238"/>
          <a:stretch/>
        </p:blipFill>
        <p:spPr bwMode="auto">
          <a:xfrm>
            <a:off x="0" y="-27384"/>
            <a:ext cx="9144000" cy="720080"/>
          </a:xfrm>
          <a:prstGeom prst="rect">
            <a:avLst/>
          </a:prstGeom>
          <a:noFill/>
          <a:ln w="9525">
            <a:noFill/>
            <a:miter lim="800000"/>
            <a:headEnd/>
            <a:tailEnd/>
          </a:ln>
        </p:spPr>
      </p:pic>
      <p:sp>
        <p:nvSpPr>
          <p:cNvPr id="6" name="Rectangle 5"/>
          <p:cNvSpPr/>
          <p:nvPr/>
        </p:nvSpPr>
        <p:spPr>
          <a:xfrm>
            <a:off x="0" y="692696"/>
            <a:ext cx="9144000" cy="90874"/>
          </a:xfrm>
          <a:prstGeom prst="rect">
            <a:avLst/>
          </a:prstGeom>
          <a:solidFill>
            <a:srgbClr val="F8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platzhalter 3"/>
          <p:cNvSpPr txBox="1">
            <a:spLocks/>
          </p:cNvSpPr>
          <p:nvPr/>
        </p:nvSpPr>
        <p:spPr>
          <a:xfrm>
            <a:off x="477000" y="1411337"/>
            <a:ext cx="8217588" cy="5054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dirty="0"/>
          </a:p>
        </p:txBody>
      </p:sp>
      <p:sp>
        <p:nvSpPr>
          <p:cNvPr id="11" name="Rectangle 10"/>
          <p:cNvSpPr/>
          <p:nvPr/>
        </p:nvSpPr>
        <p:spPr>
          <a:xfrm>
            <a:off x="467544" y="1944000"/>
            <a:ext cx="8424456" cy="1015663"/>
          </a:xfrm>
          <a:prstGeom prst="rect">
            <a:avLst/>
          </a:prstGeom>
        </p:spPr>
        <p:txBody>
          <a:bodyPr wrap="square">
            <a:spAutoFit/>
          </a:bodyPr>
          <a:lstStyle/>
          <a:p>
            <a:pPr>
              <a:lnSpc>
                <a:spcPts val="2200"/>
              </a:lnSpc>
              <a:spcAft>
                <a:spcPts val="600"/>
              </a:spcAft>
            </a:pPr>
            <a:r>
              <a:rPr lang="en-AU" b="1" dirty="0">
                <a:latin typeface="Arial Narrow" charset="0"/>
                <a:ea typeface="Arial Narrow" charset="0"/>
                <a:cs typeface="Arial Narrow" charset="0"/>
              </a:rPr>
              <a:t>Cryogenic energy storage</a:t>
            </a:r>
          </a:p>
          <a:p>
            <a:pPr>
              <a:lnSpc>
                <a:spcPts val="2200"/>
              </a:lnSpc>
              <a:spcAft>
                <a:spcPts val="600"/>
              </a:spcAft>
            </a:pPr>
            <a:r>
              <a:rPr lang="en-AU" sz="1400" dirty="0">
                <a:latin typeface="Arial" panose="020B0604020202020204" pitchFamily="34" charset="0"/>
                <a:cs typeface="Arial" panose="020B0604020202020204" pitchFamily="34" charset="0"/>
              </a:rPr>
              <a:t>Cryogenic energy storage (CES) is the use of low temperature (cryogenic) liquids such as liquid air or liquid nitrogen as energy storage</a:t>
            </a:r>
            <a:r>
              <a:rPr lang="en-AU" sz="1400" dirty="0" smtClean="0">
                <a:latin typeface="Arial" panose="020B0604020202020204" pitchFamily="34" charset="0"/>
                <a:cs typeface="Arial" panose="020B0604020202020204" pitchFamily="34" charset="0"/>
              </a:rPr>
              <a:t>.</a:t>
            </a:r>
          </a:p>
        </p:txBody>
      </p:sp>
      <p:pic>
        <p:nvPicPr>
          <p:cNvPr id="12" name="Picture 11"/>
          <p:cNvPicPr>
            <a:picLocks noChangeAspect="1"/>
          </p:cNvPicPr>
          <p:nvPr/>
        </p:nvPicPr>
        <p:blipFill>
          <a:blip r:embed="rId4"/>
          <a:stretch>
            <a:fillRect/>
          </a:stretch>
        </p:blipFill>
        <p:spPr>
          <a:xfrm>
            <a:off x="3725811" y="2954702"/>
            <a:ext cx="5076189" cy="3534298"/>
          </a:xfrm>
          <a:prstGeom prst="rect">
            <a:avLst/>
          </a:prstGeom>
        </p:spPr>
      </p:pic>
      <p:sp>
        <p:nvSpPr>
          <p:cNvPr id="13" name="Rectangle 12"/>
          <p:cNvSpPr/>
          <p:nvPr/>
        </p:nvSpPr>
        <p:spPr>
          <a:xfrm>
            <a:off x="494064" y="3069000"/>
            <a:ext cx="3225745" cy="3631763"/>
          </a:xfrm>
          <a:prstGeom prst="rect">
            <a:avLst/>
          </a:prstGeom>
        </p:spPr>
        <p:txBody>
          <a:bodyPr wrap="square">
            <a:spAutoFit/>
          </a:bodyPr>
          <a:lstStyle/>
          <a:p>
            <a:pPr>
              <a:lnSpc>
                <a:spcPts val="2200"/>
              </a:lnSpc>
              <a:spcAft>
                <a:spcPts val="600"/>
              </a:spcAft>
            </a:pPr>
            <a:r>
              <a:rPr lang="en-AU" sz="1400" b="1" dirty="0" smtClean="0">
                <a:latin typeface="Arial" panose="020B0604020202020204" pitchFamily="34" charset="0"/>
                <a:cs typeface="Arial" panose="020B0604020202020204" pitchFamily="34" charset="0"/>
              </a:rPr>
              <a:t>HISTORY</a:t>
            </a:r>
            <a:endParaRPr lang="en-AU" sz="1400" b="1" dirty="0">
              <a:latin typeface="Arial" panose="020B0604020202020204" pitchFamily="34" charset="0"/>
              <a:cs typeface="Arial" panose="020B0604020202020204" pitchFamily="34" charset="0"/>
            </a:endParaRPr>
          </a:p>
          <a:p>
            <a:pPr>
              <a:lnSpc>
                <a:spcPts val="2200"/>
              </a:lnSpc>
              <a:spcAft>
                <a:spcPts val="600"/>
              </a:spcAft>
            </a:pPr>
            <a:r>
              <a:rPr lang="en-AU" sz="1400" dirty="0">
                <a:latin typeface="Arial" panose="020B0604020202020204" pitchFamily="34" charset="0"/>
                <a:cs typeface="Arial" panose="020B0604020202020204" pitchFamily="34" charset="0"/>
              </a:rPr>
              <a:t>A liquid air powered car called Liquid Air was built between 1899 and 1902 but it couldn't at the time compete in terms of efficiency with other engines More recently, a liquid nitrogen vehicle was built. Peter Dearman, a garage inventor in Hertfordshire, UK who had initially developed a liquid air powered car, then put the technology to use as grid energy storage</a:t>
            </a:r>
            <a:r>
              <a:rPr lang="en-AU" sz="1400" dirty="0" smtClean="0">
                <a:latin typeface="Arial" panose="020B0604020202020204" pitchFamily="34" charset="0"/>
                <a:cs typeface="Arial" panose="020B0604020202020204" pitchFamily="34" charset="0"/>
              </a:rPr>
              <a:t>.</a:t>
            </a:r>
            <a:endParaRPr lang="en-AU" sz="1400" dirty="0">
              <a:latin typeface="Arial" panose="020B0604020202020204" pitchFamily="34" charset="0"/>
              <a:cs typeface="Arial" panose="020B0604020202020204" pitchFamily="34" charset="0"/>
            </a:endParaRPr>
          </a:p>
          <a:p>
            <a:pPr>
              <a:lnSpc>
                <a:spcPts val="2200"/>
              </a:lnSpc>
              <a:spcAft>
                <a:spcPts val="600"/>
              </a:spcAft>
            </a:pPr>
            <a:endParaRPr lang="en-AU" sz="1400" dirty="0">
              <a:latin typeface="Arial" panose="020B0604020202020204" pitchFamily="34" charset="0"/>
              <a:cs typeface="Arial" panose="020B0604020202020204" pitchFamily="34" charset="0"/>
            </a:endParaRPr>
          </a:p>
        </p:txBody>
      </p:sp>
      <p:sp>
        <p:nvSpPr>
          <p:cNvPr id="14" name="Textplatzhalter 3"/>
          <p:cNvSpPr>
            <a:spLocks noGrp="1"/>
          </p:cNvSpPr>
          <p:nvPr>
            <p:ph type="body" sz="quarter" idx="13"/>
          </p:nvPr>
        </p:nvSpPr>
        <p:spPr>
          <a:xfrm>
            <a:off x="539552" y="1411337"/>
            <a:ext cx="8217588" cy="505495"/>
          </a:xfrm>
        </p:spPr>
        <p:txBody>
          <a:bodyPr/>
          <a:lstStyle/>
          <a:p>
            <a:r>
              <a:rPr lang="en-AU" dirty="0"/>
              <a:t>Thermal Energy </a:t>
            </a:r>
          </a:p>
        </p:txBody>
      </p:sp>
    </p:spTree>
    <p:extLst>
      <p:ext uri="{BB962C8B-B14F-4D97-AF65-F5344CB8AC3E}">
        <p14:creationId xmlns:p14="http://schemas.microsoft.com/office/powerpoint/2010/main" val="2005532911"/>
      </p:ext>
    </p:extLst>
  </p:cSld>
  <p:clrMapOvr>
    <a:masterClrMapping/>
  </p:clrMapOvr>
</p:sld>
</file>

<file path=ppt/theme/theme1.xml><?xml version="1.0" encoding="utf-8"?>
<a:theme xmlns:a="http://schemas.openxmlformats.org/drawingml/2006/main" name="110708_PPT_Master_4zu3_2Logos_D">
  <a:themeElements>
    <a:clrScheme name="BMW GROUP">
      <a:dk1>
        <a:sysClr val="windowText" lastClr="000000"/>
      </a:dk1>
      <a:lt1>
        <a:sysClr val="window" lastClr="FFFFFF"/>
      </a:lt1>
      <a:dk2>
        <a:srgbClr val="595443"/>
      </a:dk2>
      <a:lt2>
        <a:srgbClr val="5678A9"/>
      </a:lt2>
      <a:accent1>
        <a:srgbClr val="00B050"/>
      </a:accent1>
      <a:accent2>
        <a:srgbClr val="FFD600"/>
      </a:accent2>
      <a:accent3>
        <a:srgbClr val="914F28"/>
      </a:accent3>
      <a:accent4>
        <a:srgbClr val="FF0000"/>
      </a:accent4>
      <a:accent5>
        <a:srgbClr val="F19100"/>
      </a:accent5>
      <a:accent6>
        <a:srgbClr val="0070C0"/>
      </a:accent6>
      <a:hlink>
        <a:srgbClr val="000000"/>
      </a:hlink>
      <a:folHlink>
        <a:srgbClr val="000000"/>
      </a:folHlink>
    </a:clrScheme>
    <a:fontScheme name="BMW GROUP">
      <a:majorFont>
        <a:latin typeface="BMW Group Condensed"/>
        <a:ea typeface=""/>
        <a:cs typeface=""/>
      </a:majorFont>
      <a:minorFont>
        <a:latin typeface="BMW Group Condensed"/>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1425</TotalTime>
  <Words>2580</Words>
  <Application>Microsoft Office PowerPoint</Application>
  <PresentationFormat>On-screen Show (4:3)</PresentationFormat>
  <Paragraphs>599</Paragraphs>
  <Slides>24</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Arial Narrow</vt:lpstr>
      <vt:lpstr>BMW Group Condensed</vt:lpstr>
      <vt:lpstr>Calibri</vt:lpstr>
      <vt:lpstr>Helvetica</vt:lpstr>
      <vt:lpstr>Helvetica Neue Condensed</vt:lpstr>
      <vt:lpstr>HelveticaNeue</vt:lpstr>
      <vt:lpstr>Symbol</vt:lpstr>
      <vt:lpstr>Wingdings</vt:lpstr>
      <vt:lpstr>110708_PPT_Master_4zu3_2Logos_D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subject/>
  <dc:creator/>
  <cp:keywords/>
  <dc:description/>
  <cp:lastModifiedBy>admin</cp:lastModifiedBy>
  <cp:revision>977</cp:revision>
  <dcterms:created xsi:type="dcterms:W3CDTF">2014-10-22T07:42:39Z</dcterms:created>
  <dcterms:modified xsi:type="dcterms:W3CDTF">2016-02-18T07:27:17Z</dcterms:modified>
  <cp:category/>
</cp:coreProperties>
</file>