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0" r:id="rId3"/>
    <p:sldId id="261" r:id="rId4"/>
    <p:sldId id="262" r:id="rId5"/>
    <p:sldId id="265" r:id="rId6"/>
    <p:sldId id="263" r:id="rId7"/>
    <p:sldId id="264" r:id="rId8"/>
    <p:sldId id="266" r:id="rId9"/>
  </p:sldIdLst>
  <p:sldSz cx="12192000" cy="6858000"/>
  <p:notesSz cx="7077075" cy="9363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EE4"/>
    <a:srgbClr val="EEEEEE"/>
    <a:srgbClr val="FFFFFF"/>
    <a:srgbClr val="8CD3F0"/>
    <a:srgbClr val="5B9BD5"/>
    <a:srgbClr val="1E295D"/>
    <a:srgbClr val="7F7F7F"/>
    <a:srgbClr val="BFBFBF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1E246AD-1980-45C3-B70C-4239134CCB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C8364E-58A5-482A-B11C-102B454B65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1E2EB-7C25-4F7D-9069-803256F7D56C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65E7B4-18A6-437F-91A5-611AD413E5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21B9CD-6DFD-4C82-AB92-22A50EB178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0022-904F-4097-9C7F-401F358D6C3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161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8C69F48-900A-463C-B21C-101F30613F83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D4AE131-95B5-4A2C-BDB7-F76BF4FDC28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532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AE131-95B5-4A2C-BDB7-F76BF4FDC289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078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213F5-99CC-423F-9109-61A2DC468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F40A65-A51B-46BF-9063-F234C9714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9D80D6-3108-4C70-BB49-97CBCFD9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88A1-A932-4726-8013-D6FEB97A5C66}" type="datetime1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B7E36F-DD78-4B86-AAF2-7C32FBFB7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B22D0D-B15A-45EC-A155-3C639363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5B54-E681-4B10-9D7D-576743F445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314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46E893-CE51-4C27-8BD3-AB9D4422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52C416-665E-4EDD-8E22-5546D6FEF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504726-5601-4130-A0F3-579B9744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46C0-BE4F-41A1-BCA1-70F809653EDE}" type="datetime1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4FBD72-8F82-42B6-8A50-E56B36EB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268346-BB59-4ED0-9BF1-E2166388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5B54-E681-4B10-9D7D-576743F445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885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91C1D86-83C2-414C-BEBA-652D1892E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65886C-C03C-4459-97F4-A262DFEB4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4ADB97-3CCB-4F15-A630-068C414C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5F68-D9B4-4DB8-842D-B090533B83B6}" type="datetime1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3B1F6B-8CA2-459F-A57A-2750CC4D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7143FE-B2E6-4CEC-94C7-AAEF41FF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5B54-E681-4B10-9D7D-576743F445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437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B0A8D5-05FE-47BB-8183-087A700D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CAB532-2952-4B56-BBAB-3347FD735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837821-A98A-41EC-B91D-0B35700F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E9DB-B0CF-4BD0-A6A3-714240C0AA3D}" type="datetime1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E61369-1ABD-4832-AEE0-EE37FB0B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03E1D2-BA3F-4AE6-82B5-C3409AB5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5B54-E681-4B10-9D7D-576743F445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976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2407FA-1ACC-44BB-82B6-449FCA0F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B0FACD-2F96-4F15-919C-7152237F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31EC6D-7BBC-4005-9782-8CE3ACED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814D-786B-4C79-B856-958E32539C4A}" type="datetime1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9D7639-CA16-4FC0-AE8B-5B682745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3A15ED-C6BA-4928-8211-C22D184F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5B54-E681-4B10-9D7D-576743F445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270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647A1-FFA2-4AF2-AA80-180BBC3D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9BD27B-F816-44E9-AC93-65E7ED80A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57869D-33EF-458E-B60A-D96C52211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77A2C7-FAD1-4E65-BA99-03507487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99C-8D00-44E0-8A42-312B6B1196E8}" type="datetime1">
              <a:rPr lang="fr-CA" smtClean="0"/>
              <a:t>2021-11-16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AACEF8-B252-4BDA-8D45-69F855C9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BC9A54-BCA8-4F8D-894A-F452E366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5B54-E681-4B10-9D7D-576743F445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255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19D84-B828-4D7E-8AB0-0A6E9E25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6CE1CF-2C37-48D4-97FD-0F0224C35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DBD500-800B-4697-A262-1E98DFC47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4B707F-D127-4068-B448-57F8CC94D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02B913-FBAA-4DE6-8425-60749862D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BC8F187-0B47-4BDD-A84A-ED5B6BBC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83-1E9A-4A33-9DA1-C3DDDAFC7B32}" type="datetime1">
              <a:rPr lang="fr-CA" smtClean="0"/>
              <a:t>2021-11-16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4BCC7F7-B0C6-47A8-B101-6FB2A579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511DE6-D67D-47C1-BE3E-97364A21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5B54-E681-4B10-9D7D-576743F445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187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98FAD4-F77B-40FF-9D21-4A3AD8C0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6BA004-A31E-4101-9DA8-CB74EFE0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2F13-4A1B-4BC8-824B-21F9FAE95902}" type="datetime1">
              <a:rPr lang="fr-CA" smtClean="0"/>
              <a:t>2021-11-16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ADB636-ECC5-4BC1-BFB2-992381E0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1B00F8-0194-4154-AB6A-9141B515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5B54-E681-4B10-9D7D-576743F445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225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531BBE-7436-439F-B1E2-6283CD8B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FF0-A890-41A4-AC28-0F4E835FC10C}" type="datetime1">
              <a:rPr lang="fr-CA" smtClean="0"/>
              <a:t>2021-11-16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063931-3A9B-4F82-876D-143A389C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B3E034-C4E6-485F-94ED-779AEEAA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5B54-E681-4B10-9D7D-576743F445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984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91565C-6D67-4FBF-A04D-E113E2C0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76FAC1-1395-45C6-8C11-F3B5532E4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7640FC-0929-4E52-892E-906C99FB7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4BD05E-6433-4C1E-A43C-5910996B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3A0A-7033-40B4-AB68-41CDBB793EF7}" type="datetime1">
              <a:rPr lang="fr-CA" smtClean="0"/>
              <a:t>2021-11-16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C8B4F7-E5BE-42EC-A538-39A53BC8F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AC10E6-9AF1-49AD-B4CA-2C97ABF8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5B54-E681-4B10-9D7D-576743F445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873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B455C-6D9D-43BC-BB7A-5D1E9FDF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4481DA-7587-41FC-84ED-C9A176767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AFF63B-11A5-4093-935D-618334BB1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5C4AD3-1AAE-4A51-8260-E5E95C5E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735B-CE49-4924-A02E-BEE93678EE97}" type="datetime1">
              <a:rPr lang="fr-CA" smtClean="0"/>
              <a:t>2021-11-16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B81BF2-9173-4CF1-BD9A-68EDEC8F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0617B7-9A8D-4387-B916-0F2AAEE3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5B54-E681-4B10-9D7D-576743F445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23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BA0FAAD-36E8-4A2A-93D5-3C9E98FB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5213FC-13C0-43DF-B72C-100A3F5F0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ACBD68-A149-4F96-B322-99C7FBA27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1F743-4DCC-4AC5-9123-B8A6E5A73CDF}" type="datetime1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0396D8-4727-437E-B775-1B9974FEA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C82D4A-597F-4B14-86C0-25344C539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35B54-E681-4B10-9D7D-576743F445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139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order" hidden="1">
            <a:extLst>
              <a:ext uri="{FF2B5EF4-FFF2-40B4-BE49-F238E27FC236}">
                <a16:creationId xmlns:a16="http://schemas.microsoft.com/office/drawing/2014/main" id="{903612EC-E3F3-49B3-AF42-C7CB28B34798}"/>
              </a:ext>
            </a:extLst>
          </p:cNvPr>
          <p:cNvSpPr/>
          <p:nvPr/>
        </p:nvSpPr>
        <p:spPr>
          <a:xfrm>
            <a:off x="145144" y="130628"/>
            <a:ext cx="11901714" cy="6589486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ZoneTexte 15" hidden="1">
            <a:extLst>
              <a:ext uri="{FF2B5EF4-FFF2-40B4-BE49-F238E27FC236}">
                <a16:creationId xmlns:a16="http://schemas.microsoft.com/office/drawing/2014/main" id="{0F0AD2F5-257B-4438-B39D-7FA63841ECB4}"/>
              </a:ext>
            </a:extLst>
          </p:cNvPr>
          <p:cNvSpPr txBox="1"/>
          <p:nvPr/>
        </p:nvSpPr>
        <p:spPr>
          <a:xfrm>
            <a:off x="9673451" y="5481752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cap="all" dirty="0">
                <a:solidFill>
                  <a:srgbClr val="002060"/>
                </a:solidFill>
                <a:latin typeface="Josefin Sans" pitchFamily="2" charset="0"/>
              </a:rPr>
              <a:t>gcbardier.com</a:t>
            </a:r>
          </a:p>
        </p:txBody>
      </p:sp>
      <p:pic>
        <p:nvPicPr>
          <p:cNvPr id="19" name="Background Image">
            <a:extLst>
              <a:ext uri="{FF2B5EF4-FFF2-40B4-BE49-F238E27FC236}">
                <a16:creationId xmlns:a16="http://schemas.microsoft.com/office/drawing/2014/main" id="{FB101982-B461-4BBB-9EB2-8F6F5EA42F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7"/>
          <a:stretch/>
        </p:blipFill>
        <p:spPr>
          <a:xfrm>
            <a:off x="-15395" y="1127071"/>
            <a:ext cx="12240000" cy="5709663"/>
          </a:xfrm>
          <a:prstGeom prst="rect">
            <a:avLst/>
          </a:prstGeom>
        </p:spPr>
      </p:pic>
      <p:sp>
        <p:nvSpPr>
          <p:cNvPr id="20" name="Background Tint">
            <a:extLst>
              <a:ext uri="{FF2B5EF4-FFF2-40B4-BE49-F238E27FC236}">
                <a16:creationId xmlns:a16="http://schemas.microsoft.com/office/drawing/2014/main" id="{7F0A41AA-0E01-442D-A34C-34608AF38C3D}"/>
              </a:ext>
            </a:extLst>
          </p:cNvPr>
          <p:cNvSpPr/>
          <p:nvPr/>
        </p:nvSpPr>
        <p:spPr>
          <a:xfrm>
            <a:off x="-12000" y="10633"/>
            <a:ext cx="12240000" cy="68580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White Background">
            <a:extLst>
              <a:ext uri="{FF2B5EF4-FFF2-40B4-BE49-F238E27FC236}">
                <a16:creationId xmlns:a16="http://schemas.microsoft.com/office/drawing/2014/main" id="{C427E86C-438E-45FA-B036-1C57F17908AC}"/>
              </a:ext>
            </a:extLst>
          </p:cNvPr>
          <p:cNvSpPr/>
          <p:nvPr/>
        </p:nvSpPr>
        <p:spPr>
          <a:xfrm>
            <a:off x="-21554" y="4676830"/>
            <a:ext cx="12261554" cy="21918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3" name="Shape Background">
            <a:extLst>
              <a:ext uri="{FF2B5EF4-FFF2-40B4-BE49-F238E27FC236}">
                <a16:creationId xmlns:a16="http://schemas.microsoft.com/office/drawing/2014/main" id="{36A34680-E3A8-4E5F-B8A4-D031CE582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871" y="3512113"/>
            <a:ext cx="12312000" cy="1226204"/>
          </a:xfrm>
          <a:prstGeom prst="rect">
            <a:avLst/>
          </a:prstGeom>
        </p:spPr>
      </p:pic>
      <p:sp>
        <p:nvSpPr>
          <p:cNvPr id="26" name="Header Background">
            <a:extLst>
              <a:ext uri="{FF2B5EF4-FFF2-40B4-BE49-F238E27FC236}">
                <a16:creationId xmlns:a16="http://schemas.microsoft.com/office/drawing/2014/main" id="{7C1CF535-502A-4D4C-BBB8-ED4A561FD2F3}"/>
              </a:ext>
            </a:extLst>
          </p:cNvPr>
          <p:cNvSpPr/>
          <p:nvPr/>
        </p:nvSpPr>
        <p:spPr>
          <a:xfrm>
            <a:off x="-15395" y="0"/>
            <a:ext cx="12240000" cy="1126294"/>
          </a:xfrm>
          <a:prstGeom prst="rect">
            <a:avLst/>
          </a:prstGeom>
          <a:gradFill flip="none" rotWithShape="1">
            <a:gsLst>
              <a:gs pos="0">
                <a:srgbClr val="212121"/>
              </a:gs>
              <a:gs pos="100000">
                <a:schemeClr val="tx1">
                  <a:alpha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Header Border Light">
            <a:extLst>
              <a:ext uri="{FF2B5EF4-FFF2-40B4-BE49-F238E27FC236}">
                <a16:creationId xmlns:a16="http://schemas.microsoft.com/office/drawing/2014/main" id="{9A58E6F3-4ACA-4511-BDAE-B0F4AC91FE77}"/>
              </a:ext>
            </a:extLst>
          </p:cNvPr>
          <p:cNvSpPr/>
          <p:nvPr/>
        </p:nvSpPr>
        <p:spPr>
          <a:xfrm>
            <a:off x="-9236" y="1148845"/>
            <a:ext cx="12192000" cy="18000"/>
          </a:xfrm>
          <a:prstGeom prst="rect">
            <a:avLst/>
          </a:prstGeom>
          <a:solidFill>
            <a:srgbClr val="28AEE4"/>
          </a:solidFill>
          <a:ln>
            <a:solidFill>
              <a:srgbClr val="28A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Header Border Dark">
            <a:extLst>
              <a:ext uri="{FF2B5EF4-FFF2-40B4-BE49-F238E27FC236}">
                <a16:creationId xmlns:a16="http://schemas.microsoft.com/office/drawing/2014/main" id="{8B612C59-064F-4BB1-81A0-8C6DC57F0550}"/>
              </a:ext>
            </a:extLst>
          </p:cNvPr>
          <p:cNvSpPr/>
          <p:nvPr/>
        </p:nvSpPr>
        <p:spPr>
          <a:xfrm>
            <a:off x="-9236" y="1124532"/>
            <a:ext cx="12192000" cy="18000"/>
          </a:xfrm>
          <a:prstGeom prst="rect">
            <a:avLst/>
          </a:prstGeom>
          <a:solidFill>
            <a:srgbClr val="1E295D"/>
          </a:solidFill>
          <a:ln>
            <a:solidFill>
              <a:srgbClr val="1E2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F389DF4D-89F2-4AF4-8595-E90463C0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10" y="4969729"/>
            <a:ext cx="5167425" cy="14204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b="1" cap="all" dirty="0">
                <a:solidFill>
                  <a:srgbClr val="212121"/>
                </a:solidFill>
                <a:effectLst/>
                <a:latin typeface="Josefin Sans" pitchFamily="2" charset="0"/>
                <a:ea typeface="Josefin Sans" pitchFamily="2" charset="0"/>
              </a:rPr>
              <a:t>Benoit Bardier</a:t>
            </a:r>
            <a:r>
              <a:rPr lang="fr-CA" sz="2000" cap="all" dirty="0">
                <a:solidFill>
                  <a:srgbClr val="212121"/>
                </a:solidFill>
                <a:effectLst/>
                <a:latin typeface="Josefin Sans" pitchFamily="2" charset="0"/>
                <a:ea typeface="Josefin Sans" pitchFamily="2" charset="0"/>
              </a:rPr>
              <a:t> | </a:t>
            </a:r>
            <a:r>
              <a:rPr lang="fr-CA" sz="2000" b="1" cap="all" dirty="0">
                <a:solidFill>
                  <a:srgbClr val="212121"/>
                </a:solidFill>
                <a:effectLst/>
                <a:latin typeface="Josefin Sans" pitchFamily="2" charset="0"/>
                <a:ea typeface="Josefin Sans" pitchFamily="2" charset="0"/>
              </a:rPr>
              <a:t>ASA</a:t>
            </a:r>
            <a:endParaRPr lang="fr-CA" sz="2000" cap="all" dirty="0">
              <a:effectLst/>
              <a:latin typeface="Josefin Sans" pitchFamily="2" charset="0"/>
              <a:ea typeface="Josefin Sans" pitchFamily="2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fr-CA" sz="1600" b="1" cap="all" dirty="0">
                <a:solidFill>
                  <a:srgbClr val="28AEE4"/>
                </a:solidFill>
                <a:effectLst/>
                <a:latin typeface="Josefin Sans" pitchFamily="2" charset="0"/>
                <a:ea typeface="Josefin Sans" pitchFamily="2" charset="0"/>
              </a:rPr>
              <a:t>Président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fr-CA" sz="1600" cap="all" dirty="0">
                <a:solidFill>
                  <a:srgbClr val="212121"/>
                </a:solidFill>
                <a:effectLst/>
                <a:latin typeface="Josefin Sans" pitchFamily="2" charset="0"/>
                <a:ea typeface="Josefin Sans" pitchFamily="2" charset="0"/>
              </a:rPr>
              <a:t>Groupe Conseil Bardier </a:t>
            </a:r>
            <a:r>
              <a:rPr lang="fr-CA" sz="1600" cap="all" dirty="0" err="1">
                <a:solidFill>
                  <a:srgbClr val="212121"/>
                </a:solidFill>
                <a:effectLst/>
                <a:latin typeface="Josefin Sans" pitchFamily="2" charset="0"/>
                <a:ea typeface="Josefin Sans" pitchFamily="2" charset="0"/>
              </a:rPr>
              <a:t>inc.</a:t>
            </a:r>
            <a:r>
              <a:rPr lang="fr-CA" sz="1600" cap="all" dirty="0">
                <a:solidFill>
                  <a:srgbClr val="212121"/>
                </a:solidFill>
                <a:effectLst/>
                <a:latin typeface="Josefin Sans" pitchFamily="2" charset="0"/>
                <a:ea typeface="Josefin Sans" pitchFamily="2" charset="0"/>
              </a:rPr>
              <a:t> | 266, boul. Brien</a:t>
            </a:r>
            <a:endParaRPr lang="fr-CA" sz="1600" cap="all" dirty="0">
              <a:effectLst/>
              <a:latin typeface="Josefin Sans" pitchFamily="2" charset="0"/>
              <a:ea typeface="Josefin Sans" pitchFamily="2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fr-CA" sz="1600" cap="all" dirty="0">
                <a:solidFill>
                  <a:srgbClr val="212121"/>
                </a:solidFill>
                <a:effectLst/>
                <a:latin typeface="Josefin Sans" pitchFamily="2" charset="0"/>
                <a:ea typeface="Josefin Sans" pitchFamily="2" charset="0"/>
              </a:rPr>
              <a:t>Repentigny QC J6A 6V2</a:t>
            </a:r>
            <a:endParaRPr lang="fr-CA" sz="1600" cap="all" dirty="0">
              <a:effectLst/>
              <a:latin typeface="Josefin Sans" pitchFamily="2" charset="0"/>
              <a:ea typeface="Josefin Sans" pitchFamily="2" charset="0"/>
            </a:endParaRP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35292A8C-BFE8-44F0-8F98-FD21FC705CDE}"/>
              </a:ext>
            </a:extLst>
          </p:cNvPr>
          <p:cNvSpPr txBox="1">
            <a:spLocks/>
          </p:cNvSpPr>
          <p:nvPr/>
        </p:nvSpPr>
        <p:spPr>
          <a:xfrm>
            <a:off x="1630326" y="1998580"/>
            <a:ext cx="8931349" cy="665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4400" b="1" cap="all" dirty="0">
                <a:solidFill>
                  <a:schemeClr val="bg1"/>
                </a:solidFill>
                <a:effectLst>
                  <a:glow rad="762000">
                    <a:schemeClr val="tx1">
                      <a:alpha val="10000"/>
                    </a:schemeClr>
                  </a:glow>
                </a:effectLst>
                <a:latin typeface="Josefin Sans" pitchFamily="2" charset="0"/>
                <a:ea typeface="Josefin Sans" pitchFamily="2" charset="0"/>
              </a:rPr>
              <a:t>Présentation de l’entreprise</a:t>
            </a:r>
            <a:endParaRPr lang="fr-CA" sz="3200" cap="all" dirty="0">
              <a:solidFill>
                <a:schemeClr val="bg1"/>
              </a:solidFill>
              <a:effectLst>
                <a:glow rad="762000">
                  <a:schemeClr val="tx1">
                    <a:alpha val="10000"/>
                  </a:schemeClr>
                </a:glow>
              </a:effectLst>
              <a:latin typeface="Josefin Sans" pitchFamily="2" charset="0"/>
              <a:ea typeface="Josefin Sans" pitchFamily="2" charset="0"/>
            </a:endParaRPr>
          </a:p>
        </p:txBody>
      </p:sp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50C88A4F-FE34-47AA-9035-546E3D864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5" y="491273"/>
            <a:ext cx="2133332" cy="28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A130CBC-0DDF-4EBD-B11F-3A094CEC3771}"/>
              </a:ext>
            </a:extLst>
          </p:cNvPr>
          <p:cNvSpPr/>
          <p:nvPr/>
        </p:nvSpPr>
        <p:spPr>
          <a:xfrm>
            <a:off x="8555490" y="5649058"/>
            <a:ext cx="2839082" cy="78616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>
              <a:lnSpc>
                <a:spcPct val="130000"/>
              </a:lnSpc>
            </a:pPr>
            <a:r>
              <a:rPr lang="fr-CA" sz="1600" cap="all" dirty="0">
                <a:solidFill>
                  <a:srgbClr val="212121"/>
                </a:solidFill>
                <a:latin typeface="Josefin Sans" pitchFamily="2" charset="0"/>
                <a:ea typeface="Josefin Sans" pitchFamily="2" charset="0"/>
              </a:rPr>
              <a:t> 514.701.6944</a:t>
            </a:r>
          </a:p>
          <a:p>
            <a:pPr algn="r">
              <a:lnSpc>
                <a:spcPct val="130000"/>
              </a:lnSpc>
            </a:pPr>
            <a:r>
              <a:rPr lang="fr-CA" sz="1600" cap="all" dirty="0">
                <a:solidFill>
                  <a:srgbClr val="212121"/>
                </a:solidFill>
                <a:latin typeface="Josefin Sans" pitchFamily="2" charset="0"/>
                <a:ea typeface="Josefin Sans" pitchFamily="2" charset="0"/>
              </a:rPr>
              <a:t>www.gcbardier.com</a:t>
            </a:r>
          </a:p>
          <a:p>
            <a:pPr>
              <a:lnSpc>
                <a:spcPct val="130000"/>
              </a:lnSpc>
            </a:pPr>
            <a:endParaRPr lang="fr-CA" sz="1600" cap="all" dirty="0">
              <a:solidFill>
                <a:srgbClr val="212121"/>
              </a:solidFill>
              <a:latin typeface="Josefin Sans" pitchFamily="2" charset="0"/>
              <a:ea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3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ackground">
            <a:extLst>
              <a:ext uri="{FF2B5EF4-FFF2-40B4-BE49-F238E27FC236}">
                <a16:creationId xmlns:a16="http://schemas.microsoft.com/office/drawing/2014/main" id="{286B2BD2-6B80-41E2-A611-9392F7EAF35F}"/>
              </a:ext>
            </a:extLst>
          </p:cNvPr>
          <p:cNvGrpSpPr/>
          <p:nvPr/>
        </p:nvGrpSpPr>
        <p:grpSpPr>
          <a:xfrm>
            <a:off x="0" y="1135299"/>
            <a:ext cx="12192001" cy="5722700"/>
            <a:chOff x="0" y="1135299"/>
            <a:chExt cx="12192001" cy="5722700"/>
          </a:xfrm>
        </p:grpSpPr>
        <p:pic>
          <p:nvPicPr>
            <p:cNvPr id="10" name="Background Texture">
              <a:extLst>
                <a:ext uri="{FF2B5EF4-FFF2-40B4-BE49-F238E27FC236}">
                  <a16:creationId xmlns:a16="http://schemas.microsoft.com/office/drawing/2014/main" id="{725FB440-9860-46E1-86A5-1A1EEC57D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" b="32373"/>
            <a:stretch/>
          </p:blipFill>
          <p:spPr>
            <a:xfrm>
              <a:off x="0" y="1230304"/>
              <a:ext cx="12192001" cy="5627695"/>
            </a:xfrm>
            <a:prstGeom prst="rect">
              <a:avLst/>
            </a:prstGeom>
            <a:gradFill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67000"/>
                  </a:srgbClr>
                </a:gs>
              </a:gsLst>
              <a:lin ang="10800000" scaled="1"/>
            </a:gradFill>
          </p:spPr>
        </p:pic>
        <p:sp>
          <p:nvSpPr>
            <p:cNvPr id="17" name="Background Colour">
              <a:extLst>
                <a:ext uri="{FF2B5EF4-FFF2-40B4-BE49-F238E27FC236}">
                  <a16:creationId xmlns:a16="http://schemas.microsoft.com/office/drawing/2014/main" id="{413D22B8-9E8B-49CD-9E99-CC9BBF55182D}"/>
                </a:ext>
              </a:extLst>
            </p:cNvPr>
            <p:cNvSpPr/>
            <p:nvPr/>
          </p:nvSpPr>
          <p:spPr>
            <a:xfrm>
              <a:off x="1" y="1135299"/>
              <a:ext cx="12192000" cy="5713176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alpha val="98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5" name="Footer Logo">
            <a:extLst>
              <a:ext uri="{FF2B5EF4-FFF2-40B4-BE49-F238E27FC236}">
                <a16:creationId xmlns:a16="http://schemas.microsoft.com/office/drawing/2014/main" id="{9E22791A-9806-48A5-91C6-F66F2844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110" y="6386249"/>
            <a:ext cx="359520" cy="288000"/>
          </a:xfrm>
          <a:prstGeom prst="rect">
            <a:avLst/>
          </a:prstGeom>
        </p:spPr>
      </p:pic>
      <p:sp>
        <p:nvSpPr>
          <p:cNvPr id="16" name="Footer  Border Light">
            <a:extLst>
              <a:ext uri="{FF2B5EF4-FFF2-40B4-BE49-F238E27FC236}">
                <a16:creationId xmlns:a16="http://schemas.microsoft.com/office/drawing/2014/main" id="{5672ECCE-0368-4D9B-9F8C-851FB6530530}"/>
              </a:ext>
            </a:extLst>
          </p:cNvPr>
          <p:cNvSpPr/>
          <p:nvPr/>
        </p:nvSpPr>
        <p:spPr>
          <a:xfrm>
            <a:off x="-1220" y="6139876"/>
            <a:ext cx="12192000" cy="3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D4EF0E-861C-4D21-BFE2-BE54F963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934" y="6344628"/>
            <a:ext cx="364958" cy="412944"/>
          </a:xfrm>
        </p:spPr>
        <p:txBody>
          <a:bodyPr lIns="0"/>
          <a:lstStyle/>
          <a:p>
            <a:pPr algn="l"/>
            <a:fld id="{CC24F4D2-EB85-427F-8E46-E3109538D94E}" type="slidenum">
              <a:rPr lang="fr-CA" smtClean="0">
                <a:latin typeface="Josefin Sans" pitchFamily="2" charset="0"/>
                <a:ea typeface="Josefin Sans" pitchFamily="2" charset="0"/>
              </a:rPr>
              <a:pPr algn="l"/>
              <a:t>2</a:t>
            </a:fld>
            <a:endParaRPr lang="fr-CA" dirty="0">
              <a:latin typeface="Josefin Sans" pitchFamily="2" charset="0"/>
              <a:ea typeface="Josefin Sans" pitchFamily="2" charset="0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E36F04-DF9A-4C9B-8AE7-83D97C820E0D}"/>
              </a:ext>
            </a:extLst>
          </p:cNvPr>
          <p:cNvSpPr/>
          <p:nvPr/>
        </p:nvSpPr>
        <p:spPr>
          <a:xfrm>
            <a:off x="0" y="6262813"/>
            <a:ext cx="12192000" cy="45719"/>
          </a:xfrm>
          <a:prstGeom prst="rect">
            <a:avLst/>
          </a:prstGeom>
          <a:solidFill>
            <a:srgbClr val="28AEE4"/>
          </a:solidFill>
          <a:ln>
            <a:solidFill>
              <a:srgbClr val="28A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9EC9DF4-1A88-4674-B99D-0D5E8EC5A006}"/>
              </a:ext>
            </a:extLst>
          </p:cNvPr>
          <p:cNvSpPr/>
          <p:nvPr/>
        </p:nvSpPr>
        <p:spPr>
          <a:xfrm>
            <a:off x="0" y="6170300"/>
            <a:ext cx="12192000" cy="45719"/>
          </a:xfrm>
          <a:prstGeom prst="rect">
            <a:avLst/>
          </a:prstGeom>
          <a:solidFill>
            <a:srgbClr val="1E295D"/>
          </a:solidFill>
          <a:ln>
            <a:solidFill>
              <a:srgbClr val="1E2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Border" hidden="1">
            <a:extLst>
              <a:ext uri="{FF2B5EF4-FFF2-40B4-BE49-F238E27FC236}">
                <a16:creationId xmlns:a16="http://schemas.microsoft.com/office/drawing/2014/main" id="{F57C14BA-22FF-4AC3-9E2E-30AC26C941BA}"/>
              </a:ext>
            </a:extLst>
          </p:cNvPr>
          <p:cNvSpPr/>
          <p:nvPr/>
        </p:nvSpPr>
        <p:spPr>
          <a:xfrm>
            <a:off x="145144" y="130628"/>
            <a:ext cx="11901714" cy="6589486"/>
          </a:xfrm>
          <a:prstGeom prst="rect">
            <a:avLst/>
          </a:prstGeom>
          <a:noFill/>
          <a:ln w="3175">
            <a:solidFill>
              <a:srgbClr val="1E2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ADE81F9-14FC-465A-B500-F3AC64561D80}"/>
              </a:ext>
            </a:extLst>
          </p:cNvPr>
          <p:cNvSpPr txBox="1"/>
          <p:nvPr/>
        </p:nvSpPr>
        <p:spPr>
          <a:xfrm>
            <a:off x="838200" y="2340000"/>
            <a:ext cx="7505699" cy="34594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lnSpc>
                <a:spcPct val="110000"/>
              </a:lnSpc>
              <a:buBlip>
                <a:blip r:embed="rId5"/>
              </a:buBlip>
            </a:pPr>
            <a:r>
              <a:rPr lang="fr-CA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 mutuelles de prévention vendent leur services en direct</a:t>
            </a:r>
          </a:p>
          <a:p>
            <a:pPr>
              <a:lnSpc>
                <a:spcPct val="110000"/>
              </a:lnSpc>
            </a:pPr>
            <a:endParaRPr lang="fr-CA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10000"/>
              </a:lnSpc>
              <a:buBlip>
                <a:blip r:embed="rId5"/>
              </a:buBlip>
            </a:pPr>
            <a:r>
              <a:rPr lang="fr-CA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 mutuelles ne sont pas réglementées, il y a des tricheurs</a:t>
            </a:r>
          </a:p>
          <a:p>
            <a:pPr>
              <a:lnSpc>
                <a:spcPct val="110000"/>
              </a:lnSpc>
            </a:pPr>
            <a:endParaRPr lang="fr-CA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10000"/>
              </a:lnSpc>
              <a:buBlip>
                <a:blip r:embed="rId5"/>
              </a:buBlip>
            </a:pPr>
            <a:r>
              <a:rPr lang="fr-CA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 employeurs sont laissés à eux-mêmes (la majorité des mutuelles et la CNESST ne guident pas les employeurs à prendre la meilleure décision financière possible)</a:t>
            </a:r>
          </a:p>
          <a:p>
            <a:pPr marL="285750" indent="-285750">
              <a:lnSpc>
                <a:spcPct val="110000"/>
              </a:lnSpc>
              <a:buBlip>
                <a:blip r:embed="rId5"/>
              </a:buBlip>
            </a:pPr>
            <a:endParaRPr lang="fr-CA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10000"/>
              </a:lnSpc>
              <a:buBlip>
                <a:blip r:embed="rId5"/>
              </a:buBlip>
            </a:pPr>
            <a:r>
              <a:rPr lang="fr-CA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Généralement, les mutuelles n’expliquent pas précisément l’impact qu’elles ont sur le taux de cotisation des employeurs</a:t>
            </a:r>
          </a:p>
        </p:txBody>
      </p:sp>
      <p:sp>
        <p:nvSpPr>
          <p:cNvPr id="12" name="Header Background">
            <a:extLst>
              <a:ext uri="{FF2B5EF4-FFF2-40B4-BE49-F238E27FC236}">
                <a16:creationId xmlns:a16="http://schemas.microsoft.com/office/drawing/2014/main" id="{A1C2E265-3287-481F-8F53-5185CA94F0F9}"/>
              </a:ext>
            </a:extLst>
          </p:cNvPr>
          <p:cNvSpPr/>
          <p:nvPr/>
        </p:nvSpPr>
        <p:spPr>
          <a:xfrm>
            <a:off x="0" y="0"/>
            <a:ext cx="12190780" cy="1126294"/>
          </a:xfrm>
          <a:prstGeom prst="rect">
            <a:avLst/>
          </a:prstGeom>
          <a:gradFill flip="none" rotWithShape="1">
            <a:gsLst>
              <a:gs pos="0">
                <a:srgbClr val="212121"/>
              </a:gs>
              <a:gs pos="100000">
                <a:schemeClr val="tx1">
                  <a:alpha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Header Border Light">
            <a:extLst>
              <a:ext uri="{FF2B5EF4-FFF2-40B4-BE49-F238E27FC236}">
                <a16:creationId xmlns:a16="http://schemas.microsoft.com/office/drawing/2014/main" id="{5B12D68F-8923-4EDA-9EC8-7591F919BBF5}"/>
              </a:ext>
            </a:extLst>
          </p:cNvPr>
          <p:cNvSpPr/>
          <p:nvPr/>
        </p:nvSpPr>
        <p:spPr>
          <a:xfrm>
            <a:off x="0" y="1123582"/>
            <a:ext cx="12192000" cy="36000"/>
          </a:xfrm>
          <a:prstGeom prst="rect">
            <a:avLst/>
          </a:prstGeom>
          <a:solidFill>
            <a:srgbClr val="28AEE4"/>
          </a:solidFill>
          <a:ln>
            <a:solidFill>
              <a:srgbClr val="28A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Sub title">
            <a:extLst>
              <a:ext uri="{FF2B5EF4-FFF2-40B4-BE49-F238E27FC236}">
                <a16:creationId xmlns:a16="http://schemas.microsoft.com/office/drawing/2014/main" id="{B678EC37-DBA9-4768-8551-4BAB91D897FE}"/>
              </a:ext>
            </a:extLst>
          </p:cNvPr>
          <p:cNvSpPr/>
          <p:nvPr/>
        </p:nvSpPr>
        <p:spPr>
          <a:xfrm>
            <a:off x="838200" y="1548000"/>
            <a:ext cx="4209807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b="1" cap="all" dirty="0">
                <a:latin typeface="Josefin Sans" pitchFamily="2" charset="0"/>
                <a:ea typeface="Josefin Sans" pitchFamily="2" charset="0"/>
              </a:rPr>
              <a:t>D’où l’idée est venue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CB97E29F-5877-46E4-83E7-D1C10325882E}"/>
              </a:ext>
            </a:extLst>
          </p:cNvPr>
          <p:cNvSpPr txBox="1">
            <a:spLocks/>
          </p:cNvSpPr>
          <p:nvPr/>
        </p:nvSpPr>
        <p:spPr>
          <a:xfrm>
            <a:off x="792000" y="324000"/>
            <a:ext cx="10991850" cy="78564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cap="all" dirty="0">
                <a:solidFill>
                  <a:schemeClr val="bg1"/>
                </a:solidFill>
                <a:latin typeface="Josefin Sans" pitchFamily="2" charset="0"/>
                <a:ea typeface="Josefin Sans" pitchFamily="2" charset="0"/>
              </a:rPr>
              <a:t>L’entreprise GCB</a:t>
            </a:r>
            <a:endParaRPr lang="en-US" sz="2400" b="1" cap="all" dirty="0">
              <a:solidFill>
                <a:schemeClr val="bg1"/>
              </a:solidFill>
              <a:latin typeface="Josefin Sans" pitchFamily="2" charset="0"/>
              <a:ea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7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Background">
            <a:extLst>
              <a:ext uri="{FF2B5EF4-FFF2-40B4-BE49-F238E27FC236}">
                <a16:creationId xmlns:a16="http://schemas.microsoft.com/office/drawing/2014/main" id="{99E9BE66-210E-4BCD-93FC-BF069D976D24}"/>
              </a:ext>
            </a:extLst>
          </p:cNvPr>
          <p:cNvGrpSpPr/>
          <p:nvPr/>
        </p:nvGrpSpPr>
        <p:grpSpPr>
          <a:xfrm>
            <a:off x="0" y="1135299"/>
            <a:ext cx="12192001" cy="5722700"/>
            <a:chOff x="0" y="1135299"/>
            <a:chExt cx="12192001" cy="5722700"/>
          </a:xfrm>
        </p:grpSpPr>
        <p:pic>
          <p:nvPicPr>
            <p:cNvPr id="62" name="Background Texture">
              <a:extLst>
                <a:ext uri="{FF2B5EF4-FFF2-40B4-BE49-F238E27FC236}">
                  <a16:creationId xmlns:a16="http://schemas.microsoft.com/office/drawing/2014/main" id="{1CC759D9-64C4-44ED-8EAF-D70E4AF55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" b="32373"/>
            <a:stretch/>
          </p:blipFill>
          <p:spPr>
            <a:xfrm>
              <a:off x="0" y="1230304"/>
              <a:ext cx="12192001" cy="5627695"/>
            </a:xfrm>
            <a:prstGeom prst="rect">
              <a:avLst/>
            </a:prstGeom>
            <a:gradFill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67000"/>
                  </a:srgbClr>
                </a:gs>
              </a:gsLst>
              <a:lin ang="10800000" scaled="1"/>
            </a:gradFill>
          </p:spPr>
        </p:pic>
        <p:sp>
          <p:nvSpPr>
            <p:cNvPr id="63" name="Background Colour">
              <a:extLst>
                <a:ext uri="{FF2B5EF4-FFF2-40B4-BE49-F238E27FC236}">
                  <a16:creationId xmlns:a16="http://schemas.microsoft.com/office/drawing/2014/main" id="{7EC072B0-748C-4637-9F1D-4F191040FFD5}"/>
                </a:ext>
              </a:extLst>
            </p:cNvPr>
            <p:cNvSpPr/>
            <p:nvPr/>
          </p:nvSpPr>
          <p:spPr>
            <a:xfrm>
              <a:off x="1" y="1135299"/>
              <a:ext cx="12192000" cy="5713176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alpha val="98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54" name="Footer Logo">
            <a:extLst>
              <a:ext uri="{FF2B5EF4-FFF2-40B4-BE49-F238E27FC236}">
                <a16:creationId xmlns:a16="http://schemas.microsoft.com/office/drawing/2014/main" id="{D9983C44-F276-4565-B9FF-9FAE1AFBB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110" y="6386249"/>
            <a:ext cx="359520" cy="288000"/>
          </a:xfrm>
          <a:prstGeom prst="rect">
            <a:avLst/>
          </a:prstGeom>
        </p:spPr>
      </p:pic>
      <p:grpSp>
        <p:nvGrpSpPr>
          <p:cNvPr id="51" name="Icon 4">
            <a:extLst>
              <a:ext uri="{FF2B5EF4-FFF2-40B4-BE49-F238E27FC236}">
                <a16:creationId xmlns:a16="http://schemas.microsoft.com/office/drawing/2014/main" id="{167951E7-1809-401D-97B0-CB8CBD02AF0E}"/>
              </a:ext>
            </a:extLst>
          </p:cNvPr>
          <p:cNvGrpSpPr/>
          <p:nvPr/>
        </p:nvGrpSpPr>
        <p:grpSpPr>
          <a:xfrm>
            <a:off x="7840383" y="4834757"/>
            <a:ext cx="1684510" cy="982760"/>
            <a:chOff x="7840383" y="4739221"/>
            <a:chExt cx="1684510" cy="982760"/>
          </a:xfrm>
        </p:grpSpPr>
        <p:grpSp>
          <p:nvGrpSpPr>
            <p:cNvPr id="47" name="Icon 4">
              <a:extLst>
                <a:ext uri="{FF2B5EF4-FFF2-40B4-BE49-F238E27FC236}">
                  <a16:creationId xmlns:a16="http://schemas.microsoft.com/office/drawing/2014/main" id="{1FE2A59B-977D-4BA7-AD6C-F7BE297AA8E7}"/>
                </a:ext>
              </a:extLst>
            </p:cNvPr>
            <p:cNvGrpSpPr/>
            <p:nvPr/>
          </p:nvGrpSpPr>
          <p:grpSpPr>
            <a:xfrm>
              <a:off x="8542133" y="4739221"/>
              <a:ext cx="982760" cy="982760"/>
              <a:chOff x="8542133" y="4558246"/>
              <a:chExt cx="982760" cy="98276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20D1370-9371-4B0B-ACAA-F9398E0F59DE}"/>
                  </a:ext>
                </a:extLst>
              </p:cNvPr>
              <p:cNvSpPr/>
              <p:nvPr/>
            </p:nvSpPr>
            <p:spPr>
              <a:xfrm>
                <a:off x="8542133" y="4558246"/>
                <a:ext cx="982760" cy="98276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grpSp>
            <p:nvGrpSpPr>
              <p:cNvPr id="29" name="Group 30">
                <a:extLst>
                  <a:ext uri="{FF2B5EF4-FFF2-40B4-BE49-F238E27FC236}">
                    <a16:creationId xmlns:a16="http://schemas.microsoft.com/office/drawing/2014/main" id="{3DA5EDEB-7261-46D5-A979-5CAF4882CB2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793025" y="4748179"/>
                <a:ext cx="480975" cy="534415"/>
                <a:chOff x="3714" y="830"/>
                <a:chExt cx="198" cy="220"/>
              </a:xfrm>
            </p:grpSpPr>
            <p:sp>
              <p:nvSpPr>
                <p:cNvPr id="30" name="Freeform 31">
                  <a:extLst>
                    <a:ext uri="{FF2B5EF4-FFF2-40B4-BE49-F238E27FC236}">
                      <a16:creationId xmlns:a16="http://schemas.microsoft.com/office/drawing/2014/main" id="{78DB4E05-299A-4C52-8177-7E70833FD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5" y="959"/>
                  <a:ext cx="57" cy="91"/>
                </a:xfrm>
                <a:custGeom>
                  <a:avLst/>
                  <a:gdLst>
                    <a:gd name="T0" fmla="*/ 0 w 536"/>
                    <a:gd name="T1" fmla="*/ 864 h 864"/>
                    <a:gd name="T2" fmla="*/ 0 w 536"/>
                    <a:gd name="T3" fmla="*/ 864 h 864"/>
                    <a:gd name="T4" fmla="*/ 536 w 536"/>
                    <a:gd name="T5" fmla="*/ 864 h 864"/>
                    <a:gd name="T6" fmla="*/ 536 w 536"/>
                    <a:gd name="T7" fmla="*/ 0 h 864"/>
                    <a:gd name="T8" fmla="*/ 0 w 536"/>
                    <a:gd name="T9" fmla="*/ 0 h 864"/>
                    <a:gd name="T10" fmla="*/ 0 w 536"/>
                    <a:gd name="T11" fmla="*/ 86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6" h="864">
                      <a:moveTo>
                        <a:pt x="0" y="864"/>
                      </a:moveTo>
                      <a:lnTo>
                        <a:pt x="0" y="864"/>
                      </a:lnTo>
                      <a:lnTo>
                        <a:pt x="536" y="864"/>
                      </a:lnTo>
                      <a:lnTo>
                        <a:pt x="536" y="0"/>
                      </a:lnTo>
                      <a:lnTo>
                        <a:pt x="0" y="0"/>
                      </a:lnTo>
                      <a:lnTo>
                        <a:pt x="0" y="864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1" name="Freeform 32">
                  <a:extLst>
                    <a:ext uri="{FF2B5EF4-FFF2-40B4-BE49-F238E27FC236}">
                      <a16:creationId xmlns:a16="http://schemas.microsoft.com/office/drawing/2014/main" id="{52A37590-F54F-46F5-8089-8C3CF1F5F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5" y="1005"/>
                  <a:ext cx="57" cy="45"/>
                </a:xfrm>
                <a:custGeom>
                  <a:avLst/>
                  <a:gdLst>
                    <a:gd name="T0" fmla="*/ 0 w 536"/>
                    <a:gd name="T1" fmla="*/ 432 h 432"/>
                    <a:gd name="T2" fmla="*/ 0 w 536"/>
                    <a:gd name="T3" fmla="*/ 432 h 432"/>
                    <a:gd name="T4" fmla="*/ 536 w 536"/>
                    <a:gd name="T5" fmla="*/ 432 h 432"/>
                    <a:gd name="T6" fmla="*/ 536 w 536"/>
                    <a:gd name="T7" fmla="*/ 0 h 432"/>
                    <a:gd name="T8" fmla="*/ 0 w 536"/>
                    <a:gd name="T9" fmla="*/ 0 h 432"/>
                    <a:gd name="T10" fmla="*/ 0 w 536"/>
                    <a:gd name="T11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6" h="432">
                      <a:moveTo>
                        <a:pt x="0" y="432"/>
                      </a:moveTo>
                      <a:lnTo>
                        <a:pt x="0" y="432"/>
                      </a:lnTo>
                      <a:lnTo>
                        <a:pt x="536" y="432"/>
                      </a:lnTo>
                      <a:lnTo>
                        <a:pt x="536" y="0"/>
                      </a:lnTo>
                      <a:lnTo>
                        <a:pt x="0" y="0"/>
                      </a:lnTo>
                      <a:lnTo>
                        <a:pt x="0" y="43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2" name="Freeform 33">
                  <a:extLst>
                    <a:ext uri="{FF2B5EF4-FFF2-40B4-BE49-F238E27FC236}">
                      <a16:creationId xmlns:a16="http://schemas.microsoft.com/office/drawing/2014/main" id="{3E7D2F59-A1FB-4E4F-AFCE-EC7FFF16F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4" y="830"/>
                  <a:ext cx="145" cy="143"/>
                </a:xfrm>
                <a:custGeom>
                  <a:avLst/>
                  <a:gdLst>
                    <a:gd name="T0" fmla="*/ 1368 w 1368"/>
                    <a:gd name="T1" fmla="*/ 0 h 1353"/>
                    <a:gd name="T2" fmla="*/ 1368 w 1368"/>
                    <a:gd name="T3" fmla="*/ 0 h 1353"/>
                    <a:gd name="T4" fmla="*/ 851 w 1368"/>
                    <a:gd name="T5" fmla="*/ 0 h 1353"/>
                    <a:gd name="T6" fmla="*/ 982 w 1368"/>
                    <a:gd name="T7" fmla="*/ 133 h 1353"/>
                    <a:gd name="T8" fmla="*/ 12 w 1368"/>
                    <a:gd name="T9" fmla="*/ 1286 h 1353"/>
                    <a:gd name="T10" fmla="*/ 11 w 1368"/>
                    <a:gd name="T11" fmla="*/ 1335 h 1353"/>
                    <a:gd name="T12" fmla="*/ 65 w 1368"/>
                    <a:gd name="T13" fmla="*/ 1340 h 1353"/>
                    <a:gd name="T14" fmla="*/ 1236 w 1368"/>
                    <a:gd name="T15" fmla="*/ 389 h 1353"/>
                    <a:gd name="T16" fmla="*/ 1368 w 1368"/>
                    <a:gd name="T17" fmla="*/ 521 h 1353"/>
                    <a:gd name="T18" fmla="*/ 1368 w 1368"/>
                    <a:gd name="T19" fmla="*/ 0 h 1353"/>
                    <a:gd name="T20" fmla="*/ 1368 w 1368"/>
                    <a:gd name="T21" fmla="*/ 0 h 1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68" h="1353">
                      <a:moveTo>
                        <a:pt x="1368" y="0"/>
                      </a:moveTo>
                      <a:lnTo>
                        <a:pt x="1368" y="0"/>
                      </a:lnTo>
                      <a:lnTo>
                        <a:pt x="851" y="0"/>
                      </a:lnTo>
                      <a:lnTo>
                        <a:pt x="982" y="133"/>
                      </a:lnTo>
                      <a:lnTo>
                        <a:pt x="12" y="1286"/>
                      </a:lnTo>
                      <a:cubicBezTo>
                        <a:pt x="0" y="1300"/>
                        <a:pt x="0" y="1320"/>
                        <a:pt x="11" y="1335"/>
                      </a:cubicBezTo>
                      <a:cubicBezTo>
                        <a:pt x="25" y="1351"/>
                        <a:pt x="48" y="1353"/>
                        <a:pt x="65" y="1340"/>
                      </a:cubicBezTo>
                      <a:lnTo>
                        <a:pt x="1236" y="389"/>
                      </a:lnTo>
                      <a:lnTo>
                        <a:pt x="1368" y="521"/>
                      </a:lnTo>
                      <a:lnTo>
                        <a:pt x="1368" y="0"/>
                      </a:lnTo>
                      <a:lnTo>
                        <a:pt x="1368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3" name="Freeform 34">
                  <a:extLst>
                    <a:ext uri="{FF2B5EF4-FFF2-40B4-BE49-F238E27FC236}">
                      <a16:creationId xmlns:a16="http://schemas.microsoft.com/office/drawing/2014/main" id="{19F5CB48-72DF-41C0-933F-B9BAAB715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5" y="914"/>
                  <a:ext cx="57" cy="136"/>
                </a:xfrm>
                <a:custGeom>
                  <a:avLst/>
                  <a:gdLst>
                    <a:gd name="T0" fmla="*/ 0 w 536"/>
                    <a:gd name="T1" fmla="*/ 1290 h 1290"/>
                    <a:gd name="T2" fmla="*/ 0 w 536"/>
                    <a:gd name="T3" fmla="*/ 1290 h 1290"/>
                    <a:gd name="T4" fmla="*/ 536 w 536"/>
                    <a:gd name="T5" fmla="*/ 1290 h 1290"/>
                    <a:gd name="T6" fmla="*/ 536 w 536"/>
                    <a:gd name="T7" fmla="*/ 0 h 1290"/>
                    <a:gd name="T8" fmla="*/ 0 w 536"/>
                    <a:gd name="T9" fmla="*/ 0 h 1290"/>
                    <a:gd name="T10" fmla="*/ 0 w 536"/>
                    <a:gd name="T11" fmla="*/ 1290 h 1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6" h="1290">
                      <a:moveTo>
                        <a:pt x="0" y="1290"/>
                      </a:moveTo>
                      <a:lnTo>
                        <a:pt x="0" y="1290"/>
                      </a:lnTo>
                      <a:lnTo>
                        <a:pt x="536" y="1290"/>
                      </a:lnTo>
                      <a:lnTo>
                        <a:pt x="536" y="0"/>
                      </a:lnTo>
                      <a:lnTo>
                        <a:pt x="0" y="0"/>
                      </a:lnTo>
                      <a:lnTo>
                        <a:pt x="0" y="129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AE66F51-C96F-49B8-A96E-02213B8C63EC}"/>
                </a:ext>
              </a:extLst>
            </p:cNvPr>
            <p:cNvCxnSpPr/>
            <p:nvPr/>
          </p:nvCxnSpPr>
          <p:spPr>
            <a:xfrm flipH="1">
              <a:off x="7840383" y="5230601"/>
              <a:ext cx="720000" cy="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4">
            <a:extLst>
              <a:ext uri="{FF2B5EF4-FFF2-40B4-BE49-F238E27FC236}">
                <a16:creationId xmlns:a16="http://schemas.microsoft.com/office/drawing/2014/main" id="{BB7E7057-33D9-4D33-A726-797020303DEE}"/>
              </a:ext>
            </a:extLst>
          </p:cNvPr>
          <p:cNvSpPr txBox="1"/>
          <p:nvPr/>
        </p:nvSpPr>
        <p:spPr>
          <a:xfrm>
            <a:off x="9704605" y="5002972"/>
            <a:ext cx="185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 </a:t>
            </a:r>
            <a:r>
              <a:rPr lang="en-US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centaines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clients nous font </a:t>
            </a:r>
            <a:r>
              <a:rPr lang="en-US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confiance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depuis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2016</a:t>
            </a:r>
          </a:p>
        </p:txBody>
      </p:sp>
      <p:grpSp>
        <p:nvGrpSpPr>
          <p:cNvPr id="52" name="Icon 3">
            <a:extLst>
              <a:ext uri="{FF2B5EF4-FFF2-40B4-BE49-F238E27FC236}">
                <a16:creationId xmlns:a16="http://schemas.microsoft.com/office/drawing/2014/main" id="{77403E9E-93E2-4A82-89AF-29B562D78F1E}"/>
              </a:ext>
            </a:extLst>
          </p:cNvPr>
          <p:cNvGrpSpPr/>
          <p:nvPr/>
        </p:nvGrpSpPr>
        <p:grpSpPr>
          <a:xfrm>
            <a:off x="2624652" y="4000368"/>
            <a:ext cx="1702759" cy="982760"/>
            <a:chOff x="2946214" y="3904832"/>
            <a:chExt cx="1702759" cy="98276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8D66431-D69D-4D80-BDBF-5BC09317F233}"/>
                </a:ext>
              </a:extLst>
            </p:cNvPr>
            <p:cNvSpPr/>
            <p:nvPr/>
          </p:nvSpPr>
          <p:spPr>
            <a:xfrm>
              <a:off x="2946214" y="3904832"/>
              <a:ext cx="982760" cy="9827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Freeform 105">
              <a:extLst>
                <a:ext uri="{FF2B5EF4-FFF2-40B4-BE49-F238E27FC236}">
                  <a16:creationId xmlns:a16="http://schemas.microsoft.com/office/drawing/2014/main" id="{06D509AB-0E76-404A-AC50-D1644A67C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881" y="4210927"/>
              <a:ext cx="756000" cy="432000"/>
            </a:xfrm>
            <a:custGeom>
              <a:avLst/>
              <a:gdLst>
                <a:gd name="T0" fmla="*/ 751 w 773"/>
                <a:gd name="T1" fmla="*/ 6 h 445"/>
                <a:gd name="T2" fmla="*/ 751 w 773"/>
                <a:gd name="T3" fmla="*/ 5 h 445"/>
                <a:gd name="T4" fmla="*/ 750 w 773"/>
                <a:gd name="T5" fmla="*/ 3 h 445"/>
                <a:gd name="T6" fmla="*/ 749 w 773"/>
                <a:gd name="T7" fmla="*/ 2 h 445"/>
                <a:gd name="T8" fmla="*/ 747 w 773"/>
                <a:gd name="T9" fmla="*/ 1 h 445"/>
                <a:gd name="T10" fmla="*/ 747 w 773"/>
                <a:gd name="T11" fmla="*/ 1 h 445"/>
                <a:gd name="T12" fmla="*/ 745 w 773"/>
                <a:gd name="T13" fmla="*/ 0 h 445"/>
                <a:gd name="T14" fmla="*/ 744 w 773"/>
                <a:gd name="T15" fmla="*/ 0 h 445"/>
                <a:gd name="T16" fmla="*/ 742 w 773"/>
                <a:gd name="T17" fmla="*/ 1 h 445"/>
                <a:gd name="T18" fmla="*/ 740 w 773"/>
                <a:gd name="T19" fmla="*/ 2 h 445"/>
                <a:gd name="T20" fmla="*/ 626 w 773"/>
                <a:gd name="T21" fmla="*/ 87 h 445"/>
                <a:gd name="T22" fmla="*/ 634 w 773"/>
                <a:gd name="T23" fmla="*/ 99 h 445"/>
                <a:gd name="T24" fmla="*/ 649 w 773"/>
                <a:gd name="T25" fmla="*/ 211 h 445"/>
                <a:gd name="T26" fmla="*/ 581 w 773"/>
                <a:gd name="T27" fmla="*/ 234 h 445"/>
                <a:gd name="T28" fmla="*/ 484 w 773"/>
                <a:gd name="T29" fmla="*/ 165 h 445"/>
                <a:gd name="T30" fmla="*/ 374 w 773"/>
                <a:gd name="T31" fmla="*/ 165 h 445"/>
                <a:gd name="T32" fmla="*/ 331 w 773"/>
                <a:gd name="T33" fmla="*/ 338 h 445"/>
                <a:gd name="T34" fmla="*/ 281 w 773"/>
                <a:gd name="T35" fmla="*/ 345 h 445"/>
                <a:gd name="T36" fmla="*/ 205 w 773"/>
                <a:gd name="T37" fmla="*/ 210 h 445"/>
                <a:gd name="T38" fmla="*/ 95 w 773"/>
                <a:gd name="T39" fmla="*/ 210 h 445"/>
                <a:gd name="T40" fmla="*/ 2 w 773"/>
                <a:gd name="T41" fmla="*/ 385 h 445"/>
                <a:gd name="T42" fmla="*/ 8 w 773"/>
                <a:gd name="T43" fmla="*/ 397 h 445"/>
                <a:gd name="T44" fmla="*/ 120 w 773"/>
                <a:gd name="T45" fmla="*/ 256 h 445"/>
                <a:gd name="T46" fmla="*/ 181 w 773"/>
                <a:gd name="T47" fmla="*/ 255 h 445"/>
                <a:gd name="T48" fmla="*/ 258 w 773"/>
                <a:gd name="T49" fmla="*/ 390 h 445"/>
                <a:gd name="T50" fmla="*/ 368 w 773"/>
                <a:gd name="T51" fmla="*/ 390 h 445"/>
                <a:gd name="T52" fmla="*/ 406 w 773"/>
                <a:gd name="T53" fmla="*/ 215 h 445"/>
                <a:gd name="T54" fmla="*/ 478 w 773"/>
                <a:gd name="T55" fmla="*/ 191 h 445"/>
                <a:gd name="T56" fmla="*/ 573 w 773"/>
                <a:gd name="T57" fmla="*/ 261 h 445"/>
                <a:gd name="T58" fmla="*/ 683 w 773"/>
                <a:gd name="T59" fmla="*/ 261 h 445"/>
                <a:gd name="T60" fmla="*/ 741 w 773"/>
                <a:gd name="T61" fmla="*/ 33 h 445"/>
                <a:gd name="T62" fmla="*/ 765 w 773"/>
                <a:gd name="T63" fmla="*/ 160 h 445"/>
                <a:gd name="T64" fmla="*/ 772 w 773"/>
                <a:gd name="T65" fmla="*/ 152 h 445"/>
                <a:gd name="T66" fmla="*/ 150 w 773"/>
                <a:gd name="T67" fmla="*/ 169 h 445"/>
                <a:gd name="T68" fmla="*/ 177 w 773"/>
                <a:gd name="T69" fmla="*/ 240 h 445"/>
                <a:gd name="T70" fmla="*/ 177 w 773"/>
                <a:gd name="T71" fmla="*/ 240 h 445"/>
                <a:gd name="T72" fmla="*/ 109 w 773"/>
                <a:gd name="T73" fmla="*/ 210 h 445"/>
                <a:gd name="T74" fmla="*/ 313 w 773"/>
                <a:gd name="T75" fmla="*/ 431 h 445"/>
                <a:gd name="T76" fmla="*/ 313 w 773"/>
                <a:gd name="T77" fmla="*/ 349 h 445"/>
                <a:gd name="T78" fmla="*/ 429 w 773"/>
                <a:gd name="T79" fmla="*/ 206 h 445"/>
                <a:gd name="T80" fmla="*/ 429 w 773"/>
                <a:gd name="T81" fmla="*/ 124 h 445"/>
                <a:gd name="T82" fmla="*/ 429 w 773"/>
                <a:gd name="T83" fmla="*/ 206 h 445"/>
                <a:gd name="T84" fmla="*/ 628 w 773"/>
                <a:gd name="T85" fmla="*/ 302 h 445"/>
                <a:gd name="T86" fmla="*/ 628 w 773"/>
                <a:gd name="T87" fmla="*/ 22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3" h="445">
                  <a:moveTo>
                    <a:pt x="772" y="152"/>
                  </a:moveTo>
                  <a:cubicBezTo>
                    <a:pt x="751" y="6"/>
                    <a:pt x="751" y="6"/>
                    <a:pt x="751" y="6"/>
                  </a:cubicBezTo>
                  <a:cubicBezTo>
                    <a:pt x="751" y="6"/>
                    <a:pt x="751" y="6"/>
                    <a:pt x="751" y="6"/>
                  </a:cubicBezTo>
                  <a:cubicBezTo>
                    <a:pt x="751" y="6"/>
                    <a:pt x="751" y="5"/>
                    <a:pt x="751" y="5"/>
                  </a:cubicBezTo>
                  <a:cubicBezTo>
                    <a:pt x="751" y="5"/>
                    <a:pt x="751" y="4"/>
                    <a:pt x="751" y="4"/>
                  </a:cubicBezTo>
                  <a:cubicBezTo>
                    <a:pt x="750" y="4"/>
                    <a:pt x="750" y="4"/>
                    <a:pt x="750" y="3"/>
                  </a:cubicBezTo>
                  <a:cubicBezTo>
                    <a:pt x="750" y="3"/>
                    <a:pt x="750" y="3"/>
                    <a:pt x="750" y="3"/>
                  </a:cubicBezTo>
                  <a:cubicBezTo>
                    <a:pt x="749" y="3"/>
                    <a:pt x="749" y="2"/>
                    <a:pt x="749" y="2"/>
                  </a:cubicBezTo>
                  <a:cubicBezTo>
                    <a:pt x="749" y="2"/>
                    <a:pt x="749" y="2"/>
                    <a:pt x="749" y="2"/>
                  </a:cubicBezTo>
                  <a:cubicBezTo>
                    <a:pt x="748" y="1"/>
                    <a:pt x="748" y="1"/>
                    <a:pt x="747" y="1"/>
                  </a:cubicBezTo>
                  <a:cubicBezTo>
                    <a:pt x="747" y="1"/>
                    <a:pt x="747" y="1"/>
                    <a:pt x="747" y="1"/>
                  </a:cubicBezTo>
                  <a:cubicBezTo>
                    <a:pt x="747" y="1"/>
                    <a:pt x="747" y="1"/>
                    <a:pt x="747" y="1"/>
                  </a:cubicBezTo>
                  <a:cubicBezTo>
                    <a:pt x="747" y="1"/>
                    <a:pt x="747" y="1"/>
                    <a:pt x="747" y="1"/>
                  </a:cubicBezTo>
                  <a:cubicBezTo>
                    <a:pt x="746" y="1"/>
                    <a:pt x="746" y="1"/>
                    <a:pt x="745" y="0"/>
                  </a:cubicBezTo>
                  <a:cubicBezTo>
                    <a:pt x="745" y="0"/>
                    <a:pt x="745" y="0"/>
                    <a:pt x="745" y="0"/>
                  </a:cubicBezTo>
                  <a:cubicBezTo>
                    <a:pt x="745" y="0"/>
                    <a:pt x="744" y="0"/>
                    <a:pt x="744" y="0"/>
                  </a:cubicBezTo>
                  <a:cubicBezTo>
                    <a:pt x="744" y="0"/>
                    <a:pt x="743" y="0"/>
                    <a:pt x="743" y="0"/>
                  </a:cubicBezTo>
                  <a:cubicBezTo>
                    <a:pt x="743" y="1"/>
                    <a:pt x="742" y="1"/>
                    <a:pt x="742" y="1"/>
                  </a:cubicBezTo>
                  <a:cubicBezTo>
                    <a:pt x="742" y="1"/>
                    <a:pt x="742" y="1"/>
                    <a:pt x="742" y="1"/>
                  </a:cubicBezTo>
                  <a:cubicBezTo>
                    <a:pt x="741" y="1"/>
                    <a:pt x="741" y="1"/>
                    <a:pt x="740" y="2"/>
                  </a:cubicBezTo>
                  <a:cubicBezTo>
                    <a:pt x="740" y="2"/>
                    <a:pt x="740" y="2"/>
                    <a:pt x="740" y="2"/>
                  </a:cubicBezTo>
                  <a:cubicBezTo>
                    <a:pt x="626" y="87"/>
                    <a:pt x="626" y="87"/>
                    <a:pt x="626" y="87"/>
                  </a:cubicBezTo>
                  <a:cubicBezTo>
                    <a:pt x="623" y="90"/>
                    <a:pt x="622" y="94"/>
                    <a:pt x="625" y="97"/>
                  </a:cubicBezTo>
                  <a:cubicBezTo>
                    <a:pt x="627" y="100"/>
                    <a:pt x="631" y="101"/>
                    <a:pt x="634" y="99"/>
                  </a:cubicBezTo>
                  <a:cubicBezTo>
                    <a:pt x="728" y="29"/>
                    <a:pt x="728" y="29"/>
                    <a:pt x="728" y="29"/>
                  </a:cubicBezTo>
                  <a:cubicBezTo>
                    <a:pt x="649" y="211"/>
                    <a:pt x="649" y="211"/>
                    <a:pt x="649" y="211"/>
                  </a:cubicBezTo>
                  <a:cubicBezTo>
                    <a:pt x="643" y="208"/>
                    <a:pt x="636" y="206"/>
                    <a:pt x="628" y="206"/>
                  </a:cubicBezTo>
                  <a:cubicBezTo>
                    <a:pt x="608" y="206"/>
                    <a:pt x="590" y="218"/>
                    <a:pt x="581" y="234"/>
                  </a:cubicBezTo>
                  <a:cubicBezTo>
                    <a:pt x="482" y="177"/>
                    <a:pt x="482" y="177"/>
                    <a:pt x="482" y="177"/>
                  </a:cubicBezTo>
                  <a:cubicBezTo>
                    <a:pt x="483" y="173"/>
                    <a:pt x="484" y="169"/>
                    <a:pt x="484" y="165"/>
                  </a:cubicBezTo>
                  <a:cubicBezTo>
                    <a:pt x="484" y="135"/>
                    <a:pt x="459" y="110"/>
                    <a:pt x="429" y="110"/>
                  </a:cubicBezTo>
                  <a:cubicBezTo>
                    <a:pt x="398" y="110"/>
                    <a:pt x="374" y="135"/>
                    <a:pt x="374" y="165"/>
                  </a:cubicBezTo>
                  <a:cubicBezTo>
                    <a:pt x="374" y="183"/>
                    <a:pt x="382" y="198"/>
                    <a:pt x="394" y="208"/>
                  </a:cubicBezTo>
                  <a:cubicBezTo>
                    <a:pt x="331" y="338"/>
                    <a:pt x="331" y="338"/>
                    <a:pt x="331" y="338"/>
                  </a:cubicBezTo>
                  <a:cubicBezTo>
                    <a:pt x="325" y="336"/>
                    <a:pt x="319" y="335"/>
                    <a:pt x="313" y="335"/>
                  </a:cubicBezTo>
                  <a:cubicBezTo>
                    <a:pt x="301" y="335"/>
                    <a:pt x="290" y="338"/>
                    <a:pt x="281" y="345"/>
                  </a:cubicBezTo>
                  <a:cubicBezTo>
                    <a:pt x="192" y="245"/>
                    <a:pt x="192" y="245"/>
                    <a:pt x="192" y="245"/>
                  </a:cubicBezTo>
                  <a:cubicBezTo>
                    <a:pt x="200" y="236"/>
                    <a:pt x="205" y="223"/>
                    <a:pt x="205" y="210"/>
                  </a:cubicBezTo>
                  <a:cubicBezTo>
                    <a:pt x="205" y="179"/>
                    <a:pt x="180" y="155"/>
                    <a:pt x="150" y="155"/>
                  </a:cubicBezTo>
                  <a:cubicBezTo>
                    <a:pt x="119" y="155"/>
                    <a:pt x="95" y="179"/>
                    <a:pt x="95" y="210"/>
                  </a:cubicBezTo>
                  <a:cubicBezTo>
                    <a:pt x="95" y="224"/>
                    <a:pt x="100" y="237"/>
                    <a:pt x="109" y="247"/>
                  </a:cubicBezTo>
                  <a:cubicBezTo>
                    <a:pt x="2" y="385"/>
                    <a:pt x="2" y="385"/>
                    <a:pt x="2" y="385"/>
                  </a:cubicBezTo>
                  <a:cubicBezTo>
                    <a:pt x="0" y="388"/>
                    <a:pt x="1" y="393"/>
                    <a:pt x="4" y="395"/>
                  </a:cubicBezTo>
                  <a:cubicBezTo>
                    <a:pt x="5" y="396"/>
                    <a:pt x="7" y="397"/>
                    <a:pt x="8" y="397"/>
                  </a:cubicBezTo>
                  <a:cubicBezTo>
                    <a:pt x="10" y="397"/>
                    <a:pt x="12" y="396"/>
                    <a:pt x="14" y="394"/>
                  </a:cubicBezTo>
                  <a:cubicBezTo>
                    <a:pt x="120" y="256"/>
                    <a:pt x="120" y="256"/>
                    <a:pt x="120" y="256"/>
                  </a:cubicBezTo>
                  <a:cubicBezTo>
                    <a:pt x="128" y="262"/>
                    <a:pt x="139" y="265"/>
                    <a:pt x="150" y="265"/>
                  </a:cubicBezTo>
                  <a:cubicBezTo>
                    <a:pt x="161" y="265"/>
                    <a:pt x="172" y="261"/>
                    <a:pt x="181" y="255"/>
                  </a:cubicBezTo>
                  <a:cubicBezTo>
                    <a:pt x="271" y="354"/>
                    <a:pt x="271" y="354"/>
                    <a:pt x="271" y="354"/>
                  </a:cubicBezTo>
                  <a:cubicBezTo>
                    <a:pt x="263" y="364"/>
                    <a:pt x="258" y="376"/>
                    <a:pt x="258" y="390"/>
                  </a:cubicBezTo>
                  <a:cubicBezTo>
                    <a:pt x="258" y="420"/>
                    <a:pt x="283" y="445"/>
                    <a:pt x="313" y="445"/>
                  </a:cubicBezTo>
                  <a:cubicBezTo>
                    <a:pt x="343" y="445"/>
                    <a:pt x="368" y="420"/>
                    <a:pt x="368" y="390"/>
                  </a:cubicBezTo>
                  <a:cubicBezTo>
                    <a:pt x="368" y="371"/>
                    <a:pt x="358" y="354"/>
                    <a:pt x="344" y="344"/>
                  </a:cubicBezTo>
                  <a:cubicBezTo>
                    <a:pt x="406" y="215"/>
                    <a:pt x="406" y="215"/>
                    <a:pt x="406" y="215"/>
                  </a:cubicBezTo>
                  <a:cubicBezTo>
                    <a:pt x="413" y="219"/>
                    <a:pt x="421" y="220"/>
                    <a:pt x="429" y="220"/>
                  </a:cubicBezTo>
                  <a:cubicBezTo>
                    <a:pt x="450" y="220"/>
                    <a:pt x="468" y="208"/>
                    <a:pt x="478" y="191"/>
                  </a:cubicBezTo>
                  <a:cubicBezTo>
                    <a:pt x="575" y="247"/>
                    <a:pt x="575" y="247"/>
                    <a:pt x="575" y="247"/>
                  </a:cubicBezTo>
                  <a:cubicBezTo>
                    <a:pt x="574" y="252"/>
                    <a:pt x="573" y="256"/>
                    <a:pt x="573" y="261"/>
                  </a:cubicBezTo>
                  <a:cubicBezTo>
                    <a:pt x="573" y="292"/>
                    <a:pt x="598" y="316"/>
                    <a:pt x="628" y="316"/>
                  </a:cubicBezTo>
                  <a:cubicBezTo>
                    <a:pt x="659" y="316"/>
                    <a:pt x="683" y="292"/>
                    <a:pt x="683" y="261"/>
                  </a:cubicBezTo>
                  <a:cubicBezTo>
                    <a:pt x="683" y="244"/>
                    <a:pt x="675" y="228"/>
                    <a:pt x="662" y="218"/>
                  </a:cubicBezTo>
                  <a:cubicBezTo>
                    <a:pt x="741" y="33"/>
                    <a:pt x="741" y="33"/>
                    <a:pt x="741" y="33"/>
                  </a:cubicBezTo>
                  <a:cubicBezTo>
                    <a:pt x="758" y="154"/>
                    <a:pt x="758" y="154"/>
                    <a:pt x="758" y="154"/>
                  </a:cubicBezTo>
                  <a:cubicBezTo>
                    <a:pt x="759" y="158"/>
                    <a:pt x="762" y="160"/>
                    <a:pt x="765" y="160"/>
                  </a:cubicBezTo>
                  <a:cubicBezTo>
                    <a:pt x="766" y="160"/>
                    <a:pt x="766" y="160"/>
                    <a:pt x="766" y="160"/>
                  </a:cubicBezTo>
                  <a:cubicBezTo>
                    <a:pt x="770" y="160"/>
                    <a:pt x="773" y="156"/>
                    <a:pt x="772" y="152"/>
                  </a:cubicBezTo>
                  <a:close/>
                  <a:moveTo>
                    <a:pt x="109" y="210"/>
                  </a:moveTo>
                  <a:cubicBezTo>
                    <a:pt x="109" y="187"/>
                    <a:pt x="127" y="169"/>
                    <a:pt x="150" y="169"/>
                  </a:cubicBezTo>
                  <a:cubicBezTo>
                    <a:pt x="172" y="169"/>
                    <a:pt x="191" y="187"/>
                    <a:pt x="191" y="210"/>
                  </a:cubicBezTo>
                  <a:cubicBezTo>
                    <a:pt x="191" y="222"/>
                    <a:pt x="186" y="233"/>
                    <a:pt x="177" y="240"/>
                  </a:cubicBezTo>
                  <a:cubicBezTo>
                    <a:pt x="177" y="240"/>
                    <a:pt x="177" y="240"/>
                    <a:pt x="177" y="240"/>
                  </a:cubicBezTo>
                  <a:cubicBezTo>
                    <a:pt x="177" y="240"/>
                    <a:pt x="177" y="240"/>
                    <a:pt x="177" y="240"/>
                  </a:cubicBezTo>
                  <a:cubicBezTo>
                    <a:pt x="170" y="247"/>
                    <a:pt x="160" y="251"/>
                    <a:pt x="150" y="251"/>
                  </a:cubicBezTo>
                  <a:cubicBezTo>
                    <a:pt x="127" y="251"/>
                    <a:pt x="109" y="232"/>
                    <a:pt x="109" y="210"/>
                  </a:cubicBezTo>
                  <a:close/>
                  <a:moveTo>
                    <a:pt x="354" y="390"/>
                  </a:moveTo>
                  <a:cubicBezTo>
                    <a:pt x="354" y="412"/>
                    <a:pt x="336" y="431"/>
                    <a:pt x="313" y="431"/>
                  </a:cubicBezTo>
                  <a:cubicBezTo>
                    <a:pt x="290" y="431"/>
                    <a:pt x="272" y="412"/>
                    <a:pt x="272" y="390"/>
                  </a:cubicBezTo>
                  <a:cubicBezTo>
                    <a:pt x="272" y="367"/>
                    <a:pt x="290" y="349"/>
                    <a:pt x="313" y="349"/>
                  </a:cubicBezTo>
                  <a:cubicBezTo>
                    <a:pt x="336" y="349"/>
                    <a:pt x="354" y="367"/>
                    <a:pt x="354" y="390"/>
                  </a:cubicBezTo>
                  <a:close/>
                  <a:moveTo>
                    <a:pt x="429" y="206"/>
                  </a:moveTo>
                  <a:cubicBezTo>
                    <a:pt x="406" y="206"/>
                    <a:pt x="388" y="188"/>
                    <a:pt x="388" y="165"/>
                  </a:cubicBezTo>
                  <a:cubicBezTo>
                    <a:pt x="388" y="143"/>
                    <a:pt x="406" y="124"/>
                    <a:pt x="429" y="124"/>
                  </a:cubicBezTo>
                  <a:cubicBezTo>
                    <a:pt x="451" y="124"/>
                    <a:pt x="470" y="143"/>
                    <a:pt x="470" y="165"/>
                  </a:cubicBezTo>
                  <a:cubicBezTo>
                    <a:pt x="470" y="188"/>
                    <a:pt x="451" y="206"/>
                    <a:pt x="429" y="206"/>
                  </a:cubicBezTo>
                  <a:close/>
                  <a:moveTo>
                    <a:pt x="669" y="261"/>
                  </a:moveTo>
                  <a:cubicBezTo>
                    <a:pt x="669" y="284"/>
                    <a:pt x="651" y="302"/>
                    <a:pt x="628" y="302"/>
                  </a:cubicBezTo>
                  <a:cubicBezTo>
                    <a:pt x="606" y="302"/>
                    <a:pt x="587" y="284"/>
                    <a:pt x="587" y="261"/>
                  </a:cubicBezTo>
                  <a:cubicBezTo>
                    <a:pt x="587" y="239"/>
                    <a:pt x="606" y="220"/>
                    <a:pt x="628" y="220"/>
                  </a:cubicBezTo>
                  <a:cubicBezTo>
                    <a:pt x="651" y="220"/>
                    <a:pt x="669" y="239"/>
                    <a:pt x="669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344D9E-F1A1-4B17-A3AB-C09EB61978D5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3928973" y="4396212"/>
              <a:ext cx="720000" cy="4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F4F12E64-4906-4475-B219-FE233A8C5F50}"/>
              </a:ext>
            </a:extLst>
          </p:cNvPr>
          <p:cNvSpPr txBox="1"/>
          <p:nvPr/>
        </p:nvSpPr>
        <p:spPr>
          <a:xfrm>
            <a:off x="205297" y="4151979"/>
            <a:ext cx="228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Connaissance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performance des </a:t>
            </a:r>
            <a:r>
              <a:rPr lang="en-US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mutuelles</a:t>
            </a: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50" name="Icon 2">
            <a:extLst>
              <a:ext uri="{FF2B5EF4-FFF2-40B4-BE49-F238E27FC236}">
                <a16:creationId xmlns:a16="http://schemas.microsoft.com/office/drawing/2014/main" id="{C81FD0A9-583A-4348-BD49-E28DACBDF7A3}"/>
              </a:ext>
            </a:extLst>
          </p:cNvPr>
          <p:cNvGrpSpPr/>
          <p:nvPr/>
        </p:nvGrpSpPr>
        <p:grpSpPr>
          <a:xfrm>
            <a:off x="7865503" y="3099644"/>
            <a:ext cx="1668097" cy="982760"/>
            <a:chOff x="7865503" y="3004108"/>
            <a:chExt cx="1668097" cy="982760"/>
          </a:xfrm>
        </p:grpSpPr>
        <p:grpSp>
          <p:nvGrpSpPr>
            <p:cNvPr id="46" name="Icon 3">
              <a:extLst>
                <a:ext uri="{FF2B5EF4-FFF2-40B4-BE49-F238E27FC236}">
                  <a16:creationId xmlns:a16="http://schemas.microsoft.com/office/drawing/2014/main" id="{4B626640-79CA-41B9-94AF-EAC0FBECF61A}"/>
                </a:ext>
              </a:extLst>
            </p:cNvPr>
            <p:cNvGrpSpPr/>
            <p:nvPr/>
          </p:nvGrpSpPr>
          <p:grpSpPr>
            <a:xfrm>
              <a:off x="8550840" y="3004108"/>
              <a:ext cx="982760" cy="982760"/>
              <a:chOff x="8550840" y="3004108"/>
              <a:chExt cx="982760" cy="98276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EE3C85A-D3F3-4AE0-AAEC-072B1F85667B}"/>
                  </a:ext>
                </a:extLst>
              </p:cNvPr>
              <p:cNvSpPr/>
              <p:nvPr/>
            </p:nvSpPr>
            <p:spPr>
              <a:xfrm>
                <a:off x="8550840" y="3004108"/>
                <a:ext cx="982760" cy="9827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5" name="Freeform 143">
                <a:extLst>
                  <a:ext uri="{FF2B5EF4-FFF2-40B4-BE49-F238E27FC236}">
                    <a16:creationId xmlns:a16="http://schemas.microsoft.com/office/drawing/2014/main" id="{1AF5F3E2-1EA9-4140-A046-41A20F9DA2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76286" y="3204307"/>
                <a:ext cx="576303" cy="488065"/>
              </a:xfrm>
              <a:custGeom>
                <a:avLst/>
                <a:gdLst>
                  <a:gd name="T0" fmla="*/ 527 w 559"/>
                  <a:gd name="T1" fmla="*/ 473 h 473"/>
                  <a:gd name="T2" fmla="*/ 33 w 559"/>
                  <a:gd name="T3" fmla="*/ 473 h 473"/>
                  <a:gd name="T4" fmla="*/ 6 w 559"/>
                  <a:gd name="T5" fmla="*/ 458 h 473"/>
                  <a:gd name="T6" fmla="*/ 6 w 559"/>
                  <a:gd name="T7" fmla="*/ 426 h 473"/>
                  <a:gd name="T8" fmla="*/ 253 w 559"/>
                  <a:gd name="T9" fmla="*/ 15 h 473"/>
                  <a:gd name="T10" fmla="*/ 280 w 559"/>
                  <a:gd name="T11" fmla="*/ 0 h 473"/>
                  <a:gd name="T12" fmla="*/ 306 w 559"/>
                  <a:gd name="T13" fmla="*/ 15 h 473"/>
                  <a:gd name="T14" fmla="*/ 553 w 559"/>
                  <a:gd name="T15" fmla="*/ 426 h 473"/>
                  <a:gd name="T16" fmla="*/ 554 w 559"/>
                  <a:gd name="T17" fmla="*/ 458 h 473"/>
                  <a:gd name="T18" fmla="*/ 527 w 559"/>
                  <a:gd name="T19" fmla="*/ 473 h 473"/>
                  <a:gd name="T20" fmla="*/ 280 w 559"/>
                  <a:gd name="T21" fmla="*/ 14 h 473"/>
                  <a:gd name="T22" fmla="*/ 265 w 559"/>
                  <a:gd name="T23" fmla="*/ 22 h 473"/>
                  <a:gd name="T24" fmla="*/ 18 w 559"/>
                  <a:gd name="T25" fmla="*/ 434 h 473"/>
                  <a:gd name="T26" fmla="*/ 18 w 559"/>
                  <a:gd name="T27" fmla="*/ 451 h 473"/>
                  <a:gd name="T28" fmla="*/ 33 w 559"/>
                  <a:gd name="T29" fmla="*/ 459 h 473"/>
                  <a:gd name="T30" fmla="*/ 527 w 559"/>
                  <a:gd name="T31" fmla="*/ 459 h 473"/>
                  <a:gd name="T32" fmla="*/ 542 w 559"/>
                  <a:gd name="T33" fmla="*/ 451 h 473"/>
                  <a:gd name="T34" fmla="*/ 541 w 559"/>
                  <a:gd name="T35" fmla="*/ 434 h 473"/>
                  <a:gd name="T36" fmla="*/ 294 w 559"/>
                  <a:gd name="T37" fmla="*/ 22 h 473"/>
                  <a:gd name="T38" fmla="*/ 280 w 559"/>
                  <a:gd name="T39" fmla="*/ 14 h 473"/>
                  <a:gd name="T40" fmla="*/ 287 w 559"/>
                  <a:gd name="T41" fmla="*/ 310 h 473"/>
                  <a:gd name="T42" fmla="*/ 287 w 559"/>
                  <a:gd name="T43" fmla="*/ 139 h 473"/>
                  <a:gd name="T44" fmla="*/ 280 w 559"/>
                  <a:gd name="T45" fmla="*/ 132 h 473"/>
                  <a:gd name="T46" fmla="*/ 273 w 559"/>
                  <a:gd name="T47" fmla="*/ 139 h 473"/>
                  <a:gd name="T48" fmla="*/ 273 w 559"/>
                  <a:gd name="T49" fmla="*/ 310 h 473"/>
                  <a:gd name="T50" fmla="*/ 280 w 559"/>
                  <a:gd name="T51" fmla="*/ 317 h 473"/>
                  <a:gd name="T52" fmla="*/ 287 w 559"/>
                  <a:gd name="T53" fmla="*/ 310 h 473"/>
                  <a:gd name="T54" fmla="*/ 280 w 559"/>
                  <a:gd name="T55" fmla="*/ 401 h 473"/>
                  <a:gd name="T56" fmla="*/ 260 w 559"/>
                  <a:gd name="T57" fmla="*/ 381 h 473"/>
                  <a:gd name="T58" fmla="*/ 280 w 559"/>
                  <a:gd name="T59" fmla="*/ 362 h 473"/>
                  <a:gd name="T60" fmla="*/ 299 w 559"/>
                  <a:gd name="T61" fmla="*/ 381 h 473"/>
                  <a:gd name="T62" fmla="*/ 280 w 559"/>
                  <a:gd name="T63" fmla="*/ 401 h 473"/>
                  <a:gd name="T64" fmla="*/ 280 w 559"/>
                  <a:gd name="T65" fmla="*/ 376 h 473"/>
                  <a:gd name="T66" fmla="*/ 274 w 559"/>
                  <a:gd name="T67" fmla="*/ 381 h 473"/>
                  <a:gd name="T68" fmla="*/ 280 w 559"/>
                  <a:gd name="T69" fmla="*/ 387 h 473"/>
                  <a:gd name="T70" fmla="*/ 285 w 559"/>
                  <a:gd name="T71" fmla="*/ 381 h 473"/>
                  <a:gd name="T72" fmla="*/ 280 w 559"/>
                  <a:gd name="T73" fmla="*/ 376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9" h="473">
                    <a:moveTo>
                      <a:pt x="527" y="473"/>
                    </a:moveTo>
                    <a:cubicBezTo>
                      <a:pt x="33" y="473"/>
                      <a:pt x="33" y="473"/>
                      <a:pt x="33" y="473"/>
                    </a:cubicBezTo>
                    <a:cubicBezTo>
                      <a:pt x="22" y="473"/>
                      <a:pt x="11" y="467"/>
                      <a:pt x="6" y="458"/>
                    </a:cubicBezTo>
                    <a:cubicBezTo>
                      <a:pt x="0" y="448"/>
                      <a:pt x="0" y="436"/>
                      <a:pt x="6" y="426"/>
                    </a:cubicBezTo>
                    <a:cubicBezTo>
                      <a:pt x="253" y="15"/>
                      <a:pt x="253" y="15"/>
                      <a:pt x="253" y="15"/>
                    </a:cubicBezTo>
                    <a:cubicBezTo>
                      <a:pt x="259" y="5"/>
                      <a:pt x="269" y="0"/>
                      <a:pt x="280" y="0"/>
                    </a:cubicBezTo>
                    <a:cubicBezTo>
                      <a:pt x="291" y="0"/>
                      <a:pt x="301" y="5"/>
                      <a:pt x="306" y="15"/>
                    </a:cubicBezTo>
                    <a:cubicBezTo>
                      <a:pt x="553" y="426"/>
                      <a:pt x="553" y="426"/>
                      <a:pt x="553" y="426"/>
                    </a:cubicBezTo>
                    <a:cubicBezTo>
                      <a:pt x="559" y="436"/>
                      <a:pt x="559" y="448"/>
                      <a:pt x="554" y="458"/>
                    </a:cubicBezTo>
                    <a:cubicBezTo>
                      <a:pt x="548" y="467"/>
                      <a:pt x="538" y="473"/>
                      <a:pt x="527" y="473"/>
                    </a:cubicBezTo>
                    <a:close/>
                    <a:moveTo>
                      <a:pt x="280" y="14"/>
                    </a:moveTo>
                    <a:cubicBezTo>
                      <a:pt x="274" y="14"/>
                      <a:pt x="268" y="17"/>
                      <a:pt x="265" y="22"/>
                    </a:cubicBezTo>
                    <a:cubicBezTo>
                      <a:pt x="18" y="434"/>
                      <a:pt x="18" y="434"/>
                      <a:pt x="18" y="434"/>
                    </a:cubicBezTo>
                    <a:cubicBezTo>
                      <a:pt x="15" y="439"/>
                      <a:pt x="15" y="445"/>
                      <a:pt x="18" y="451"/>
                    </a:cubicBezTo>
                    <a:cubicBezTo>
                      <a:pt x="21" y="456"/>
                      <a:pt x="27" y="459"/>
                      <a:pt x="33" y="459"/>
                    </a:cubicBezTo>
                    <a:cubicBezTo>
                      <a:pt x="527" y="459"/>
                      <a:pt x="527" y="459"/>
                      <a:pt x="527" y="459"/>
                    </a:cubicBezTo>
                    <a:cubicBezTo>
                      <a:pt x="533" y="459"/>
                      <a:pt x="539" y="456"/>
                      <a:pt x="542" y="451"/>
                    </a:cubicBezTo>
                    <a:cubicBezTo>
                      <a:pt x="545" y="445"/>
                      <a:pt x="545" y="439"/>
                      <a:pt x="541" y="434"/>
                    </a:cubicBezTo>
                    <a:cubicBezTo>
                      <a:pt x="294" y="22"/>
                      <a:pt x="294" y="22"/>
                      <a:pt x="294" y="22"/>
                    </a:cubicBezTo>
                    <a:cubicBezTo>
                      <a:pt x="291" y="17"/>
                      <a:pt x="286" y="14"/>
                      <a:pt x="280" y="14"/>
                    </a:cubicBezTo>
                    <a:close/>
                    <a:moveTo>
                      <a:pt x="287" y="310"/>
                    </a:moveTo>
                    <a:cubicBezTo>
                      <a:pt x="287" y="139"/>
                      <a:pt x="287" y="139"/>
                      <a:pt x="287" y="139"/>
                    </a:cubicBezTo>
                    <a:cubicBezTo>
                      <a:pt x="287" y="135"/>
                      <a:pt x="284" y="132"/>
                      <a:pt x="280" y="132"/>
                    </a:cubicBezTo>
                    <a:cubicBezTo>
                      <a:pt x="276" y="132"/>
                      <a:pt x="273" y="135"/>
                      <a:pt x="273" y="139"/>
                    </a:cubicBezTo>
                    <a:cubicBezTo>
                      <a:pt x="273" y="310"/>
                      <a:pt x="273" y="310"/>
                      <a:pt x="273" y="310"/>
                    </a:cubicBezTo>
                    <a:cubicBezTo>
                      <a:pt x="273" y="314"/>
                      <a:pt x="276" y="317"/>
                      <a:pt x="280" y="317"/>
                    </a:cubicBezTo>
                    <a:cubicBezTo>
                      <a:pt x="284" y="317"/>
                      <a:pt x="287" y="314"/>
                      <a:pt x="287" y="310"/>
                    </a:cubicBezTo>
                    <a:close/>
                    <a:moveTo>
                      <a:pt x="280" y="401"/>
                    </a:moveTo>
                    <a:cubicBezTo>
                      <a:pt x="269" y="401"/>
                      <a:pt x="260" y="392"/>
                      <a:pt x="260" y="381"/>
                    </a:cubicBezTo>
                    <a:cubicBezTo>
                      <a:pt x="260" y="370"/>
                      <a:pt x="269" y="362"/>
                      <a:pt x="280" y="362"/>
                    </a:cubicBezTo>
                    <a:cubicBezTo>
                      <a:pt x="291" y="362"/>
                      <a:pt x="299" y="370"/>
                      <a:pt x="299" y="381"/>
                    </a:cubicBezTo>
                    <a:cubicBezTo>
                      <a:pt x="299" y="392"/>
                      <a:pt x="291" y="401"/>
                      <a:pt x="280" y="401"/>
                    </a:cubicBezTo>
                    <a:close/>
                    <a:moveTo>
                      <a:pt x="280" y="376"/>
                    </a:moveTo>
                    <a:cubicBezTo>
                      <a:pt x="277" y="376"/>
                      <a:pt x="274" y="378"/>
                      <a:pt x="274" y="381"/>
                    </a:cubicBezTo>
                    <a:cubicBezTo>
                      <a:pt x="274" y="384"/>
                      <a:pt x="277" y="387"/>
                      <a:pt x="280" y="387"/>
                    </a:cubicBezTo>
                    <a:cubicBezTo>
                      <a:pt x="283" y="387"/>
                      <a:pt x="285" y="384"/>
                      <a:pt x="285" y="381"/>
                    </a:cubicBezTo>
                    <a:cubicBezTo>
                      <a:pt x="285" y="378"/>
                      <a:pt x="283" y="376"/>
                      <a:pt x="280" y="3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EDBC5F9-8188-4B61-9CDA-B376DC99316B}"/>
                </a:ext>
              </a:extLst>
            </p:cNvPr>
            <p:cNvCxnSpPr>
              <a:stCxn id="9" idx="2"/>
              <a:endCxn id="6" idx="6"/>
            </p:cNvCxnSpPr>
            <p:nvPr/>
          </p:nvCxnSpPr>
          <p:spPr>
            <a:xfrm flipH="1">
              <a:off x="7865503" y="3495488"/>
              <a:ext cx="685337" cy="3059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2">
            <a:extLst>
              <a:ext uri="{FF2B5EF4-FFF2-40B4-BE49-F238E27FC236}">
                <a16:creationId xmlns:a16="http://schemas.microsoft.com/office/drawing/2014/main" id="{77AC74B9-0BD9-4CBF-A247-9751322D7C65}"/>
              </a:ext>
            </a:extLst>
          </p:cNvPr>
          <p:cNvSpPr txBox="1"/>
          <p:nvPr/>
        </p:nvSpPr>
        <p:spPr>
          <a:xfrm>
            <a:off x="9704605" y="3267859"/>
            <a:ext cx="185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Aucune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autre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partie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neutre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dans le </a:t>
            </a:r>
            <a:r>
              <a:rPr lang="en-US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marché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des </a:t>
            </a:r>
            <a:r>
              <a:rPr lang="en-US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mutuelles</a:t>
            </a: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53" name="Icon 1">
            <a:extLst>
              <a:ext uri="{FF2B5EF4-FFF2-40B4-BE49-F238E27FC236}">
                <a16:creationId xmlns:a16="http://schemas.microsoft.com/office/drawing/2014/main" id="{48B1375D-42A6-441D-8380-B308BFE0978A}"/>
              </a:ext>
            </a:extLst>
          </p:cNvPr>
          <p:cNvGrpSpPr/>
          <p:nvPr/>
        </p:nvGrpSpPr>
        <p:grpSpPr>
          <a:xfrm>
            <a:off x="2624652" y="2515384"/>
            <a:ext cx="1701846" cy="982760"/>
            <a:chOff x="2963867" y="2419848"/>
            <a:chExt cx="1701846" cy="9827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CF998D-8D0A-4FC8-88EE-DC5F94800E52}"/>
                </a:ext>
              </a:extLst>
            </p:cNvPr>
            <p:cNvSpPr/>
            <p:nvPr/>
          </p:nvSpPr>
          <p:spPr>
            <a:xfrm>
              <a:off x="2963867" y="2419848"/>
              <a:ext cx="982760" cy="9827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8" name="Freeform 137">
              <a:extLst>
                <a:ext uri="{FF2B5EF4-FFF2-40B4-BE49-F238E27FC236}">
                  <a16:creationId xmlns:a16="http://schemas.microsoft.com/office/drawing/2014/main" id="{D13FFAFA-7B26-48E6-BB70-BEA9B8F7B4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3360" y="2656975"/>
              <a:ext cx="540000" cy="504000"/>
            </a:xfrm>
            <a:custGeom>
              <a:avLst/>
              <a:gdLst>
                <a:gd name="T0" fmla="*/ 571 w 575"/>
                <a:gd name="T1" fmla="*/ 3 h 530"/>
                <a:gd name="T2" fmla="*/ 561 w 575"/>
                <a:gd name="T3" fmla="*/ 4 h 530"/>
                <a:gd name="T4" fmla="*/ 491 w 575"/>
                <a:gd name="T5" fmla="*/ 94 h 530"/>
                <a:gd name="T6" fmla="*/ 491 w 575"/>
                <a:gd name="T7" fmla="*/ 46 h 530"/>
                <a:gd name="T8" fmla="*/ 484 w 575"/>
                <a:gd name="T9" fmla="*/ 39 h 530"/>
                <a:gd name="T10" fmla="*/ 7 w 575"/>
                <a:gd name="T11" fmla="*/ 39 h 530"/>
                <a:gd name="T12" fmla="*/ 0 w 575"/>
                <a:gd name="T13" fmla="*/ 46 h 530"/>
                <a:gd name="T14" fmla="*/ 0 w 575"/>
                <a:gd name="T15" fmla="*/ 523 h 530"/>
                <a:gd name="T16" fmla="*/ 7 w 575"/>
                <a:gd name="T17" fmla="*/ 530 h 530"/>
                <a:gd name="T18" fmla="*/ 484 w 575"/>
                <a:gd name="T19" fmla="*/ 530 h 530"/>
                <a:gd name="T20" fmla="*/ 491 w 575"/>
                <a:gd name="T21" fmla="*/ 523 h 530"/>
                <a:gd name="T22" fmla="*/ 491 w 575"/>
                <a:gd name="T23" fmla="*/ 117 h 530"/>
                <a:gd name="T24" fmla="*/ 572 w 575"/>
                <a:gd name="T25" fmla="*/ 12 h 530"/>
                <a:gd name="T26" fmla="*/ 571 w 575"/>
                <a:gd name="T27" fmla="*/ 3 h 530"/>
                <a:gd name="T28" fmla="*/ 477 w 575"/>
                <a:gd name="T29" fmla="*/ 516 h 530"/>
                <a:gd name="T30" fmla="*/ 14 w 575"/>
                <a:gd name="T31" fmla="*/ 516 h 530"/>
                <a:gd name="T32" fmla="*/ 14 w 575"/>
                <a:gd name="T33" fmla="*/ 53 h 530"/>
                <a:gd name="T34" fmla="*/ 477 w 575"/>
                <a:gd name="T35" fmla="*/ 53 h 530"/>
                <a:gd name="T36" fmla="*/ 477 w 575"/>
                <a:gd name="T37" fmla="*/ 112 h 530"/>
                <a:gd name="T38" fmla="*/ 235 w 575"/>
                <a:gd name="T39" fmla="*/ 423 h 530"/>
                <a:gd name="T40" fmla="*/ 84 w 575"/>
                <a:gd name="T41" fmla="*/ 287 h 530"/>
                <a:gd name="T42" fmla="*/ 74 w 575"/>
                <a:gd name="T43" fmla="*/ 288 h 530"/>
                <a:gd name="T44" fmla="*/ 74 w 575"/>
                <a:gd name="T45" fmla="*/ 298 h 530"/>
                <a:gd name="T46" fmla="*/ 231 w 575"/>
                <a:gd name="T47" fmla="*/ 438 h 530"/>
                <a:gd name="T48" fmla="*/ 236 w 575"/>
                <a:gd name="T49" fmla="*/ 440 h 530"/>
                <a:gd name="T50" fmla="*/ 236 w 575"/>
                <a:gd name="T51" fmla="*/ 440 h 530"/>
                <a:gd name="T52" fmla="*/ 241 w 575"/>
                <a:gd name="T53" fmla="*/ 437 h 530"/>
                <a:gd name="T54" fmla="*/ 477 w 575"/>
                <a:gd name="T55" fmla="*/ 135 h 530"/>
                <a:gd name="T56" fmla="*/ 477 w 575"/>
                <a:gd name="T57" fmla="*/ 51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5" h="530">
                  <a:moveTo>
                    <a:pt x="571" y="3"/>
                  </a:moveTo>
                  <a:cubicBezTo>
                    <a:pt x="568" y="0"/>
                    <a:pt x="564" y="1"/>
                    <a:pt x="561" y="4"/>
                  </a:cubicBezTo>
                  <a:cubicBezTo>
                    <a:pt x="491" y="94"/>
                    <a:pt x="491" y="94"/>
                    <a:pt x="491" y="94"/>
                  </a:cubicBezTo>
                  <a:cubicBezTo>
                    <a:pt x="491" y="46"/>
                    <a:pt x="491" y="46"/>
                    <a:pt x="491" y="46"/>
                  </a:cubicBezTo>
                  <a:cubicBezTo>
                    <a:pt x="491" y="42"/>
                    <a:pt x="488" y="39"/>
                    <a:pt x="484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3" y="39"/>
                    <a:pt x="0" y="42"/>
                    <a:pt x="0" y="46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0" y="527"/>
                    <a:pt x="3" y="530"/>
                    <a:pt x="7" y="530"/>
                  </a:cubicBezTo>
                  <a:cubicBezTo>
                    <a:pt x="484" y="530"/>
                    <a:pt x="484" y="530"/>
                    <a:pt x="484" y="530"/>
                  </a:cubicBezTo>
                  <a:cubicBezTo>
                    <a:pt x="488" y="530"/>
                    <a:pt x="491" y="527"/>
                    <a:pt x="491" y="523"/>
                  </a:cubicBezTo>
                  <a:cubicBezTo>
                    <a:pt x="491" y="117"/>
                    <a:pt x="491" y="117"/>
                    <a:pt x="491" y="117"/>
                  </a:cubicBezTo>
                  <a:cubicBezTo>
                    <a:pt x="572" y="12"/>
                    <a:pt x="572" y="12"/>
                    <a:pt x="572" y="12"/>
                  </a:cubicBezTo>
                  <a:cubicBezTo>
                    <a:pt x="575" y="9"/>
                    <a:pt x="574" y="5"/>
                    <a:pt x="571" y="3"/>
                  </a:cubicBezTo>
                  <a:close/>
                  <a:moveTo>
                    <a:pt x="477" y="516"/>
                  </a:moveTo>
                  <a:cubicBezTo>
                    <a:pt x="14" y="516"/>
                    <a:pt x="14" y="516"/>
                    <a:pt x="14" y="516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477" y="53"/>
                    <a:pt x="477" y="53"/>
                    <a:pt x="477" y="53"/>
                  </a:cubicBezTo>
                  <a:cubicBezTo>
                    <a:pt x="477" y="112"/>
                    <a:pt x="477" y="112"/>
                    <a:pt x="477" y="112"/>
                  </a:cubicBezTo>
                  <a:cubicBezTo>
                    <a:pt x="235" y="423"/>
                    <a:pt x="235" y="423"/>
                    <a:pt x="235" y="423"/>
                  </a:cubicBezTo>
                  <a:cubicBezTo>
                    <a:pt x="84" y="287"/>
                    <a:pt x="84" y="287"/>
                    <a:pt x="84" y="287"/>
                  </a:cubicBezTo>
                  <a:cubicBezTo>
                    <a:pt x="81" y="285"/>
                    <a:pt x="76" y="285"/>
                    <a:pt x="74" y="288"/>
                  </a:cubicBezTo>
                  <a:cubicBezTo>
                    <a:pt x="71" y="291"/>
                    <a:pt x="72" y="295"/>
                    <a:pt x="74" y="298"/>
                  </a:cubicBezTo>
                  <a:cubicBezTo>
                    <a:pt x="231" y="438"/>
                    <a:pt x="231" y="438"/>
                    <a:pt x="231" y="438"/>
                  </a:cubicBezTo>
                  <a:cubicBezTo>
                    <a:pt x="232" y="439"/>
                    <a:pt x="234" y="440"/>
                    <a:pt x="236" y="440"/>
                  </a:cubicBezTo>
                  <a:cubicBezTo>
                    <a:pt x="236" y="440"/>
                    <a:pt x="236" y="440"/>
                    <a:pt x="236" y="440"/>
                  </a:cubicBezTo>
                  <a:cubicBezTo>
                    <a:pt x="238" y="440"/>
                    <a:pt x="240" y="439"/>
                    <a:pt x="241" y="437"/>
                  </a:cubicBezTo>
                  <a:cubicBezTo>
                    <a:pt x="477" y="135"/>
                    <a:pt x="477" y="135"/>
                    <a:pt x="477" y="135"/>
                  </a:cubicBezTo>
                  <a:lnTo>
                    <a:pt x="477" y="5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CE0C138-F843-4211-BC30-44D5B37C4296}"/>
                </a:ext>
              </a:extLst>
            </p:cNvPr>
            <p:cNvCxnSpPr>
              <a:cxnSpLocks/>
              <a:stCxn id="8" idx="6"/>
              <a:endCxn id="7" idx="2"/>
            </p:cNvCxnSpPr>
            <p:nvPr/>
          </p:nvCxnSpPr>
          <p:spPr>
            <a:xfrm flipV="1">
              <a:off x="3946627" y="2910482"/>
              <a:ext cx="719086" cy="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">
            <a:extLst>
              <a:ext uri="{FF2B5EF4-FFF2-40B4-BE49-F238E27FC236}">
                <a16:creationId xmlns:a16="http://schemas.microsoft.com/office/drawing/2014/main" id="{44EC1307-62B8-48C6-8D00-2A690A515700}"/>
              </a:ext>
            </a:extLst>
          </p:cNvPr>
          <p:cNvSpPr txBox="1"/>
          <p:nvPr/>
        </p:nvSpPr>
        <p:spPr>
          <a:xfrm>
            <a:off x="138169" y="2709525"/>
            <a:ext cx="231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Maîtrise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 </a:t>
            </a:r>
            <a:r>
              <a:rPr lang="en-US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système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tarification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CNESST</a:t>
            </a:r>
          </a:p>
        </p:txBody>
      </p:sp>
      <p:sp>
        <p:nvSpPr>
          <p:cNvPr id="4" name="Donut 30">
            <a:extLst>
              <a:ext uri="{FF2B5EF4-FFF2-40B4-BE49-F238E27FC236}">
                <a16:creationId xmlns:a16="http://schemas.microsoft.com/office/drawing/2014/main" id="{79662BDA-904C-43A0-821B-AD5086CA3E2E}"/>
              </a:ext>
            </a:extLst>
          </p:cNvPr>
          <p:cNvSpPr/>
          <p:nvPr/>
        </p:nvSpPr>
        <p:spPr>
          <a:xfrm>
            <a:off x="4337111" y="3349189"/>
            <a:ext cx="3528392" cy="3204000"/>
          </a:xfrm>
          <a:prstGeom prst="donut">
            <a:avLst>
              <a:gd name="adj" fmla="val 19035"/>
            </a:avLst>
          </a:prstGeom>
          <a:solidFill>
            <a:schemeClr val="bg2"/>
          </a:solidFill>
          <a:ln>
            <a:noFill/>
          </a:ln>
          <a:effectLst/>
          <a:scene3d>
            <a:camera prst="perspectiveRelaxedModerately" fov="3000000">
              <a:rot lat="18000000" lon="0" rev="0"/>
            </a:camera>
            <a:lightRig rig="twoPt" dir="t"/>
          </a:scene3d>
          <a:sp3d extrusionH="1524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onut 29">
            <a:extLst>
              <a:ext uri="{FF2B5EF4-FFF2-40B4-BE49-F238E27FC236}">
                <a16:creationId xmlns:a16="http://schemas.microsoft.com/office/drawing/2014/main" id="{AA3741F6-6649-4BDF-BE5F-DAC0EA05EE8F}"/>
              </a:ext>
            </a:extLst>
          </p:cNvPr>
          <p:cNvSpPr/>
          <p:nvPr/>
        </p:nvSpPr>
        <p:spPr>
          <a:xfrm>
            <a:off x="4337111" y="2703973"/>
            <a:ext cx="3528392" cy="3204000"/>
          </a:xfrm>
          <a:prstGeom prst="donut">
            <a:avLst>
              <a:gd name="adj" fmla="val 19035"/>
            </a:avLst>
          </a:prstGeom>
          <a:solidFill>
            <a:schemeClr val="accent5"/>
          </a:solidFill>
          <a:ln>
            <a:noFill/>
          </a:ln>
          <a:effectLst/>
          <a:scene3d>
            <a:camera prst="perspectiveRelaxedModerately" fov="3000000">
              <a:rot lat="18000000" lon="0" rev="0"/>
            </a:camera>
            <a:lightRig rig="soft" dir="t"/>
          </a:scene3d>
          <a:sp3d extrusionH="1524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28">
            <a:extLst>
              <a:ext uri="{FF2B5EF4-FFF2-40B4-BE49-F238E27FC236}">
                <a16:creationId xmlns:a16="http://schemas.microsoft.com/office/drawing/2014/main" id="{13E4610A-069D-4264-9F8B-B8A8ABFC1AA1}"/>
              </a:ext>
            </a:extLst>
          </p:cNvPr>
          <p:cNvSpPr/>
          <p:nvPr/>
        </p:nvSpPr>
        <p:spPr>
          <a:xfrm>
            <a:off x="4337111" y="1992083"/>
            <a:ext cx="3528392" cy="3204000"/>
          </a:xfrm>
          <a:prstGeom prst="donut">
            <a:avLst>
              <a:gd name="adj" fmla="val 19035"/>
            </a:avLst>
          </a:prstGeom>
          <a:solidFill>
            <a:schemeClr val="accent3"/>
          </a:solidFill>
          <a:ln>
            <a:noFill/>
          </a:ln>
          <a:effectLst/>
          <a:scene3d>
            <a:camera prst="perspectiveRelaxedModerately" fov="3000000">
              <a:rot lat="18000000" lon="0" rev="0"/>
            </a:camera>
            <a:lightRig rig="twoPt" dir="t"/>
          </a:scene3d>
          <a:sp3d extrusionH="1524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27">
            <a:extLst>
              <a:ext uri="{FF2B5EF4-FFF2-40B4-BE49-F238E27FC236}">
                <a16:creationId xmlns:a16="http://schemas.microsoft.com/office/drawing/2014/main" id="{CC281113-1831-44F1-B248-7AC279975A09}"/>
              </a:ext>
            </a:extLst>
          </p:cNvPr>
          <p:cNvSpPr/>
          <p:nvPr/>
        </p:nvSpPr>
        <p:spPr>
          <a:xfrm>
            <a:off x="4326498" y="1404018"/>
            <a:ext cx="3528392" cy="3204000"/>
          </a:xfrm>
          <a:prstGeom prst="donut">
            <a:avLst>
              <a:gd name="adj" fmla="val 19035"/>
            </a:avLst>
          </a:prstGeom>
          <a:solidFill>
            <a:schemeClr val="accent1"/>
          </a:solidFill>
          <a:ln>
            <a:noFill/>
          </a:ln>
          <a:effectLst/>
          <a:scene3d>
            <a:camera prst="perspectiveRelaxedModerately" fov="600000">
              <a:rot lat="18000000" lon="0" rev="0"/>
            </a:camera>
            <a:lightRig rig="soft" dir="t"/>
          </a:scene3d>
          <a:sp3d extrusionH="1524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order" hidden="1">
            <a:extLst>
              <a:ext uri="{FF2B5EF4-FFF2-40B4-BE49-F238E27FC236}">
                <a16:creationId xmlns:a16="http://schemas.microsoft.com/office/drawing/2014/main" id="{590610B3-5DA9-4B73-9AD7-43A24CBEBD8B}"/>
              </a:ext>
            </a:extLst>
          </p:cNvPr>
          <p:cNvSpPr/>
          <p:nvPr/>
        </p:nvSpPr>
        <p:spPr>
          <a:xfrm>
            <a:off x="145144" y="130628"/>
            <a:ext cx="11901714" cy="6589486"/>
          </a:xfrm>
          <a:prstGeom prst="rect">
            <a:avLst/>
          </a:prstGeom>
          <a:noFill/>
          <a:ln w="3175">
            <a:solidFill>
              <a:srgbClr val="1E2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Sub title">
            <a:extLst>
              <a:ext uri="{FF2B5EF4-FFF2-40B4-BE49-F238E27FC236}">
                <a16:creationId xmlns:a16="http://schemas.microsoft.com/office/drawing/2014/main" id="{211692B6-D8AA-4F82-A574-34C757D71040}"/>
              </a:ext>
            </a:extLst>
          </p:cNvPr>
          <p:cNvSpPr/>
          <p:nvPr/>
        </p:nvSpPr>
        <p:spPr>
          <a:xfrm>
            <a:off x="838200" y="1548000"/>
            <a:ext cx="4361130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b="1" cap="all" dirty="0">
                <a:latin typeface="Josefin Sans" pitchFamily="2" charset="0"/>
                <a:ea typeface="Josefin Sans" pitchFamily="2" charset="0"/>
              </a:rPr>
              <a:t>Ce qui nous distingue</a:t>
            </a:r>
          </a:p>
        </p:txBody>
      </p:sp>
      <p:sp>
        <p:nvSpPr>
          <p:cNvPr id="43" name="Footer  Border Light">
            <a:extLst>
              <a:ext uri="{FF2B5EF4-FFF2-40B4-BE49-F238E27FC236}">
                <a16:creationId xmlns:a16="http://schemas.microsoft.com/office/drawing/2014/main" id="{CF669B17-2A71-4EEF-A0EE-C6460F7C65ED}"/>
              </a:ext>
            </a:extLst>
          </p:cNvPr>
          <p:cNvSpPr/>
          <p:nvPr/>
        </p:nvSpPr>
        <p:spPr>
          <a:xfrm>
            <a:off x="-1220" y="6139876"/>
            <a:ext cx="12192000" cy="3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4" name="Espace réservé du pied de page 2">
            <a:extLst>
              <a:ext uri="{FF2B5EF4-FFF2-40B4-BE49-F238E27FC236}">
                <a16:creationId xmlns:a16="http://schemas.microsoft.com/office/drawing/2014/main" id="{257C05C4-487F-4BB0-9BFD-B4984A97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934" y="6344628"/>
            <a:ext cx="364958" cy="412944"/>
          </a:xfrm>
        </p:spPr>
        <p:txBody>
          <a:bodyPr lIns="0"/>
          <a:lstStyle/>
          <a:p>
            <a:pPr algn="l"/>
            <a:fld id="{CC24F4D2-EB85-427F-8E46-E3109538D94E}" type="slidenum">
              <a:rPr lang="fr-CA" smtClean="0">
                <a:latin typeface="Josefin Sans" pitchFamily="2" charset="0"/>
                <a:ea typeface="Josefin Sans" pitchFamily="2" charset="0"/>
              </a:rPr>
              <a:pPr algn="l"/>
              <a:t>3</a:t>
            </a:fld>
            <a:endParaRPr lang="fr-CA" dirty="0">
              <a:latin typeface="Josefin Sans" pitchFamily="2" charset="0"/>
              <a:ea typeface="Josefin Sans" pitchFamily="2" charset="0"/>
            </a:endParaRPr>
          </a:p>
        </p:txBody>
      </p:sp>
      <p:sp>
        <p:nvSpPr>
          <p:cNvPr id="37" name="Header Background">
            <a:extLst>
              <a:ext uri="{FF2B5EF4-FFF2-40B4-BE49-F238E27FC236}">
                <a16:creationId xmlns:a16="http://schemas.microsoft.com/office/drawing/2014/main" id="{EDE90798-C92D-4206-BF6C-24B1D55F8F89}"/>
              </a:ext>
            </a:extLst>
          </p:cNvPr>
          <p:cNvSpPr/>
          <p:nvPr/>
        </p:nvSpPr>
        <p:spPr>
          <a:xfrm>
            <a:off x="-9236" y="0"/>
            <a:ext cx="12201236" cy="1126294"/>
          </a:xfrm>
          <a:prstGeom prst="rect">
            <a:avLst/>
          </a:prstGeom>
          <a:gradFill flip="none" rotWithShape="1">
            <a:gsLst>
              <a:gs pos="0">
                <a:srgbClr val="212121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Title">
            <a:extLst>
              <a:ext uri="{FF2B5EF4-FFF2-40B4-BE49-F238E27FC236}">
                <a16:creationId xmlns:a16="http://schemas.microsoft.com/office/drawing/2014/main" id="{14E2C2A3-DC3A-465D-8C59-45BDFF8F0528}"/>
              </a:ext>
            </a:extLst>
          </p:cNvPr>
          <p:cNvSpPr txBox="1">
            <a:spLocks/>
          </p:cNvSpPr>
          <p:nvPr/>
        </p:nvSpPr>
        <p:spPr>
          <a:xfrm>
            <a:off x="792000" y="324000"/>
            <a:ext cx="10991850" cy="78564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all" dirty="0">
                <a:solidFill>
                  <a:schemeClr val="bg1"/>
                </a:solidFill>
                <a:latin typeface="Josefin Sans" pitchFamily="2" charset="0"/>
                <a:ea typeface="Josefin Sans" pitchFamily="2" charset="0"/>
              </a:rPr>
              <a:t>L’entreprise GCB</a:t>
            </a:r>
            <a:endParaRPr lang="en-US" sz="2800" b="1" cap="all" dirty="0">
              <a:solidFill>
                <a:schemeClr val="bg1"/>
              </a:solidFill>
              <a:latin typeface="Josefin Sans" pitchFamily="2" charset="0"/>
              <a:ea typeface="Josefin Sans" pitchFamily="2" charset="0"/>
            </a:endParaRPr>
          </a:p>
        </p:txBody>
      </p:sp>
      <p:sp>
        <p:nvSpPr>
          <p:cNvPr id="59" name="Header Border Light">
            <a:extLst>
              <a:ext uri="{FF2B5EF4-FFF2-40B4-BE49-F238E27FC236}">
                <a16:creationId xmlns:a16="http://schemas.microsoft.com/office/drawing/2014/main" id="{5D47B70E-E7F1-4218-8250-72D0D650686F}"/>
              </a:ext>
            </a:extLst>
          </p:cNvPr>
          <p:cNvSpPr/>
          <p:nvPr/>
        </p:nvSpPr>
        <p:spPr>
          <a:xfrm>
            <a:off x="0" y="1123582"/>
            <a:ext cx="12192000" cy="36000"/>
          </a:xfrm>
          <a:prstGeom prst="rect">
            <a:avLst/>
          </a:prstGeom>
          <a:solidFill>
            <a:srgbClr val="28AEE4"/>
          </a:solidFill>
          <a:ln>
            <a:solidFill>
              <a:srgbClr val="28A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34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2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5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5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0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3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9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5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14" grpId="0"/>
          <p:bldP spid="13" grpId="0"/>
          <p:bldP spid="12" grpId="0"/>
          <p:bldP spid="4" grpId="0" animBg="1"/>
          <p:bldP spid="5" grpId="0" animBg="1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2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5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5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0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3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9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5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14" grpId="0"/>
          <p:bldP spid="13" grpId="0"/>
          <p:bldP spid="12" grpId="0"/>
          <p:bldP spid="4" grpId="0" animBg="1"/>
          <p:bldP spid="5" grpId="0" animBg="1"/>
          <p:bldP spid="6" grpId="0" animBg="1"/>
          <p:bldP spid="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Background">
            <a:extLst>
              <a:ext uri="{FF2B5EF4-FFF2-40B4-BE49-F238E27FC236}">
                <a16:creationId xmlns:a16="http://schemas.microsoft.com/office/drawing/2014/main" id="{078D3B8D-0B81-4337-BBE0-AA4EF9EA30C3}"/>
              </a:ext>
            </a:extLst>
          </p:cNvPr>
          <p:cNvGrpSpPr/>
          <p:nvPr/>
        </p:nvGrpSpPr>
        <p:grpSpPr>
          <a:xfrm>
            <a:off x="0" y="1135299"/>
            <a:ext cx="12192001" cy="5722700"/>
            <a:chOff x="0" y="1135299"/>
            <a:chExt cx="12192001" cy="5722700"/>
          </a:xfrm>
        </p:grpSpPr>
        <p:pic>
          <p:nvPicPr>
            <p:cNvPr id="26" name="Background Texture">
              <a:extLst>
                <a:ext uri="{FF2B5EF4-FFF2-40B4-BE49-F238E27FC236}">
                  <a16:creationId xmlns:a16="http://schemas.microsoft.com/office/drawing/2014/main" id="{59313DA0-26D5-4F06-9213-2BE03284E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" b="32373"/>
            <a:stretch/>
          </p:blipFill>
          <p:spPr>
            <a:xfrm>
              <a:off x="0" y="1230304"/>
              <a:ext cx="12192001" cy="5627695"/>
            </a:xfrm>
            <a:prstGeom prst="rect">
              <a:avLst/>
            </a:prstGeom>
            <a:gradFill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67000"/>
                  </a:srgbClr>
                </a:gs>
              </a:gsLst>
              <a:lin ang="10800000" scaled="1"/>
            </a:gradFill>
          </p:spPr>
        </p:pic>
        <p:sp>
          <p:nvSpPr>
            <p:cNvPr id="27" name="Background Colour">
              <a:extLst>
                <a:ext uri="{FF2B5EF4-FFF2-40B4-BE49-F238E27FC236}">
                  <a16:creationId xmlns:a16="http://schemas.microsoft.com/office/drawing/2014/main" id="{E25E9425-EA60-4605-9D03-31D86C909482}"/>
                </a:ext>
              </a:extLst>
            </p:cNvPr>
            <p:cNvSpPr/>
            <p:nvPr/>
          </p:nvSpPr>
          <p:spPr>
            <a:xfrm>
              <a:off x="1" y="1135299"/>
              <a:ext cx="12192000" cy="5713176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alpha val="98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0" name="Background Texture" hidden="1">
            <a:extLst>
              <a:ext uri="{FF2B5EF4-FFF2-40B4-BE49-F238E27FC236}">
                <a16:creationId xmlns:a16="http://schemas.microsoft.com/office/drawing/2014/main" id="{725FB440-9860-46E1-86A5-1A1EEC57D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1" b="32373"/>
          <a:stretch/>
        </p:blipFill>
        <p:spPr>
          <a:xfrm>
            <a:off x="0" y="1230304"/>
            <a:ext cx="12192001" cy="5627695"/>
          </a:xfrm>
          <a:prstGeom prst="rect">
            <a:avLst/>
          </a:prstGeom>
          <a:gradFill>
            <a:gsLst>
              <a:gs pos="0">
                <a:srgbClr val="FFFFFF">
                  <a:alpha val="89000"/>
                </a:srgbClr>
              </a:gs>
              <a:gs pos="100000">
                <a:srgbClr val="FFFFFF">
                  <a:alpha val="67000"/>
                </a:srgbClr>
              </a:gs>
            </a:gsLst>
            <a:lin ang="10800000" scaled="1"/>
          </a:gradFill>
        </p:spPr>
      </p:pic>
      <p:pic>
        <p:nvPicPr>
          <p:cNvPr id="5" name="Footer Logo">
            <a:extLst>
              <a:ext uri="{FF2B5EF4-FFF2-40B4-BE49-F238E27FC236}">
                <a16:creationId xmlns:a16="http://schemas.microsoft.com/office/drawing/2014/main" id="{9E22791A-9806-48A5-91C6-F66F2844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110" y="6386249"/>
            <a:ext cx="359520" cy="288000"/>
          </a:xfrm>
          <a:prstGeom prst="rect">
            <a:avLst/>
          </a:prstGeom>
        </p:spPr>
      </p:pic>
      <p:sp>
        <p:nvSpPr>
          <p:cNvPr id="16" name="Footer  Border Light">
            <a:extLst>
              <a:ext uri="{FF2B5EF4-FFF2-40B4-BE49-F238E27FC236}">
                <a16:creationId xmlns:a16="http://schemas.microsoft.com/office/drawing/2014/main" id="{5672ECCE-0368-4D9B-9F8C-851FB6530530}"/>
              </a:ext>
            </a:extLst>
          </p:cNvPr>
          <p:cNvSpPr/>
          <p:nvPr/>
        </p:nvSpPr>
        <p:spPr>
          <a:xfrm>
            <a:off x="-1220" y="6139876"/>
            <a:ext cx="12192000" cy="3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D4EF0E-861C-4D21-BFE2-BE54F963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934" y="6344628"/>
            <a:ext cx="364958" cy="412944"/>
          </a:xfrm>
        </p:spPr>
        <p:txBody>
          <a:bodyPr lIns="0"/>
          <a:lstStyle/>
          <a:p>
            <a:pPr algn="l"/>
            <a:fld id="{CC24F4D2-EB85-427F-8E46-E3109538D94E}" type="slidenum">
              <a:rPr lang="fr-CA" smtClean="0">
                <a:latin typeface="Josefin Sans" pitchFamily="2" charset="0"/>
                <a:ea typeface="Josefin Sans" pitchFamily="2" charset="0"/>
              </a:rPr>
              <a:pPr algn="l"/>
              <a:t>4</a:t>
            </a:fld>
            <a:endParaRPr lang="fr-CA" dirty="0">
              <a:latin typeface="Josefin Sans" pitchFamily="2" charset="0"/>
              <a:ea typeface="Josefin Sans" pitchFamily="2" charset="0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E36F04-DF9A-4C9B-8AE7-83D97C820E0D}"/>
              </a:ext>
            </a:extLst>
          </p:cNvPr>
          <p:cNvSpPr/>
          <p:nvPr/>
        </p:nvSpPr>
        <p:spPr>
          <a:xfrm>
            <a:off x="0" y="6262813"/>
            <a:ext cx="12192000" cy="45719"/>
          </a:xfrm>
          <a:prstGeom prst="rect">
            <a:avLst/>
          </a:prstGeom>
          <a:solidFill>
            <a:srgbClr val="28AEE4"/>
          </a:solidFill>
          <a:ln>
            <a:solidFill>
              <a:srgbClr val="28A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9EC9DF4-1A88-4674-B99D-0D5E8EC5A006}"/>
              </a:ext>
            </a:extLst>
          </p:cNvPr>
          <p:cNvSpPr/>
          <p:nvPr/>
        </p:nvSpPr>
        <p:spPr>
          <a:xfrm>
            <a:off x="0" y="6170300"/>
            <a:ext cx="12192000" cy="45719"/>
          </a:xfrm>
          <a:prstGeom prst="rect">
            <a:avLst/>
          </a:prstGeom>
          <a:solidFill>
            <a:srgbClr val="1E295D"/>
          </a:solidFill>
          <a:ln>
            <a:solidFill>
              <a:srgbClr val="1E2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Border" hidden="1">
            <a:extLst>
              <a:ext uri="{FF2B5EF4-FFF2-40B4-BE49-F238E27FC236}">
                <a16:creationId xmlns:a16="http://schemas.microsoft.com/office/drawing/2014/main" id="{F57C14BA-22FF-4AC3-9E2E-30AC26C941BA}"/>
              </a:ext>
            </a:extLst>
          </p:cNvPr>
          <p:cNvSpPr/>
          <p:nvPr/>
        </p:nvSpPr>
        <p:spPr>
          <a:xfrm>
            <a:off x="145144" y="130628"/>
            <a:ext cx="11901714" cy="6589486"/>
          </a:xfrm>
          <a:prstGeom prst="rect">
            <a:avLst/>
          </a:prstGeom>
          <a:noFill/>
          <a:ln w="3175">
            <a:solidFill>
              <a:srgbClr val="1E2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ADE81F9-14FC-465A-B500-F3AC64561D80}"/>
              </a:ext>
            </a:extLst>
          </p:cNvPr>
          <p:cNvSpPr txBox="1"/>
          <p:nvPr/>
        </p:nvSpPr>
        <p:spPr>
          <a:xfrm>
            <a:off x="838200" y="2115933"/>
            <a:ext cx="8953982" cy="244381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lnSpc>
                <a:spcPct val="110000"/>
              </a:lnSpc>
              <a:buBlip>
                <a:blip r:embed="rId5"/>
              </a:buBlip>
            </a:pPr>
            <a:r>
              <a:rPr lang="fr-FR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Appel d’offres auprès des mutuelles parmi les plus performantes</a:t>
            </a:r>
          </a:p>
          <a:p>
            <a:pPr marL="285750" indent="-285750">
              <a:lnSpc>
                <a:spcPct val="110000"/>
              </a:lnSpc>
              <a:buBlip>
                <a:blip r:embed="rId5"/>
              </a:buBlip>
            </a:pPr>
            <a:endParaRPr lang="fr-FR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10000"/>
              </a:lnSpc>
              <a:buBlip>
                <a:blip r:embed="rId5"/>
              </a:buBlip>
            </a:pPr>
            <a:r>
              <a:rPr lang="fr-FR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Suivi de la performance de la mutuelle</a:t>
            </a:r>
          </a:p>
          <a:p>
            <a:pPr marL="285750" indent="-285750">
              <a:lnSpc>
                <a:spcPct val="110000"/>
              </a:lnSpc>
              <a:buBlip>
                <a:blip r:embed="rId5"/>
              </a:buBlip>
            </a:pPr>
            <a:endParaRPr lang="fr-FR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10000"/>
              </a:lnSpc>
              <a:buBlip>
                <a:blip r:embed="rId5"/>
              </a:buBlip>
            </a:pPr>
            <a:r>
              <a:rPr lang="fr-FR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Accompagnement au niveau financier pour le régime rétrospectif</a:t>
            </a:r>
          </a:p>
          <a:p>
            <a:pPr marL="285750" indent="-285750">
              <a:lnSpc>
                <a:spcPct val="110000"/>
              </a:lnSpc>
              <a:buBlip>
                <a:blip r:embed="rId5"/>
              </a:buBlip>
            </a:pPr>
            <a:endParaRPr lang="fr-FR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10000"/>
              </a:lnSpc>
              <a:buBlip>
                <a:blip r:embed="rId5"/>
              </a:buBlip>
            </a:pPr>
            <a:r>
              <a:rPr lang="fr-FR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honoraires sont toujours perçus auprès du gestionnaire de mutuelle</a:t>
            </a:r>
            <a:endParaRPr lang="fr-CA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Header Background">
            <a:extLst>
              <a:ext uri="{FF2B5EF4-FFF2-40B4-BE49-F238E27FC236}">
                <a16:creationId xmlns:a16="http://schemas.microsoft.com/office/drawing/2014/main" id="{A1C2E265-3287-481F-8F53-5185CA94F0F9}"/>
              </a:ext>
            </a:extLst>
          </p:cNvPr>
          <p:cNvSpPr/>
          <p:nvPr/>
        </p:nvSpPr>
        <p:spPr>
          <a:xfrm>
            <a:off x="-1220" y="0"/>
            <a:ext cx="12192000" cy="1126294"/>
          </a:xfrm>
          <a:prstGeom prst="rect">
            <a:avLst/>
          </a:prstGeom>
          <a:gradFill flip="none" rotWithShape="1">
            <a:gsLst>
              <a:gs pos="0">
                <a:srgbClr val="212121"/>
              </a:gs>
              <a:gs pos="100000">
                <a:schemeClr val="tx1">
                  <a:alpha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CB97E29F-5877-46E4-83E7-D1C10325882E}"/>
              </a:ext>
            </a:extLst>
          </p:cNvPr>
          <p:cNvSpPr txBox="1">
            <a:spLocks/>
          </p:cNvSpPr>
          <p:nvPr/>
        </p:nvSpPr>
        <p:spPr>
          <a:xfrm>
            <a:off x="792000" y="324000"/>
            <a:ext cx="10991850" cy="78564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cap="all" dirty="0">
                <a:solidFill>
                  <a:schemeClr val="bg1"/>
                </a:solidFill>
                <a:latin typeface="Josefin Sans" pitchFamily="2" charset="0"/>
                <a:ea typeface="Josefin Sans" pitchFamily="2" charset="0"/>
              </a:rPr>
              <a:t>Résumé des services offerts pertinents </a:t>
            </a:r>
            <a:endParaRPr lang="en-US" sz="2400" b="1" cap="all" dirty="0">
              <a:solidFill>
                <a:schemeClr val="bg1"/>
              </a:solidFill>
              <a:latin typeface="Josefin Sans" pitchFamily="2" charset="0"/>
              <a:ea typeface="Josefin Sans" pitchFamily="2" charset="0"/>
            </a:endParaRPr>
          </a:p>
        </p:txBody>
      </p:sp>
      <p:sp>
        <p:nvSpPr>
          <p:cNvPr id="18" name="ZoneTexte 1">
            <a:extLst>
              <a:ext uri="{FF2B5EF4-FFF2-40B4-BE49-F238E27FC236}">
                <a16:creationId xmlns:a16="http://schemas.microsoft.com/office/drawing/2014/main" id="{03EC3BB3-DAC9-4CB8-BA3B-47FE6CCD4A69}"/>
              </a:ext>
            </a:extLst>
          </p:cNvPr>
          <p:cNvSpPr txBox="1"/>
          <p:nvPr/>
        </p:nvSpPr>
        <p:spPr>
          <a:xfrm>
            <a:off x="1147239" y="5292288"/>
            <a:ext cx="963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1E29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Les mutuelles n’augmentent pas leurs frais lorsque nous sommes présents</a:t>
            </a:r>
          </a:p>
        </p:txBody>
      </p:sp>
      <p:sp>
        <p:nvSpPr>
          <p:cNvPr id="28" name="Header Border Light">
            <a:extLst>
              <a:ext uri="{FF2B5EF4-FFF2-40B4-BE49-F238E27FC236}">
                <a16:creationId xmlns:a16="http://schemas.microsoft.com/office/drawing/2014/main" id="{72C4F69F-6E92-49E3-B104-1458BB868B2E}"/>
              </a:ext>
            </a:extLst>
          </p:cNvPr>
          <p:cNvSpPr/>
          <p:nvPr/>
        </p:nvSpPr>
        <p:spPr>
          <a:xfrm>
            <a:off x="0" y="1123582"/>
            <a:ext cx="12192000" cy="36000"/>
          </a:xfrm>
          <a:prstGeom prst="rect">
            <a:avLst/>
          </a:prstGeom>
          <a:solidFill>
            <a:srgbClr val="28AEE4"/>
          </a:solidFill>
          <a:ln>
            <a:solidFill>
              <a:srgbClr val="28A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307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Texture">
            <a:extLst>
              <a:ext uri="{FF2B5EF4-FFF2-40B4-BE49-F238E27FC236}">
                <a16:creationId xmlns:a16="http://schemas.microsoft.com/office/drawing/2014/main" id="{59FA39E1-D242-44AD-AD81-7E585883C2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25539" y="0"/>
            <a:ext cx="12223698" cy="6858000"/>
          </a:xfrm>
          <a:prstGeom prst="rect">
            <a:avLst/>
          </a:prstGeom>
        </p:spPr>
      </p:pic>
      <p:sp>
        <p:nvSpPr>
          <p:cNvPr id="17" name="Background Colour">
            <a:extLst>
              <a:ext uri="{FF2B5EF4-FFF2-40B4-BE49-F238E27FC236}">
                <a16:creationId xmlns:a16="http://schemas.microsoft.com/office/drawing/2014/main" id="{413D22B8-9E8B-49CD-9E99-CC9BBF55182D}"/>
              </a:ext>
            </a:extLst>
          </p:cNvPr>
          <p:cNvSpPr/>
          <p:nvPr/>
        </p:nvSpPr>
        <p:spPr>
          <a:xfrm>
            <a:off x="0" y="1144824"/>
            <a:ext cx="12230763" cy="5713176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9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Footer Logo">
            <a:extLst>
              <a:ext uri="{FF2B5EF4-FFF2-40B4-BE49-F238E27FC236}">
                <a16:creationId xmlns:a16="http://schemas.microsoft.com/office/drawing/2014/main" id="{9E22791A-9806-48A5-91C6-F66F2844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110" y="6386249"/>
            <a:ext cx="359520" cy="288000"/>
          </a:xfrm>
          <a:prstGeom prst="rect">
            <a:avLst/>
          </a:prstGeom>
        </p:spPr>
      </p:pic>
      <p:sp>
        <p:nvSpPr>
          <p:cNvPr id="16" name="Footer  Border Light">
            <a:extLst>
              <a:ext uri="{FF2B5EF4-FFF2-40B4-BE49-F238E27FC236}">
                <a16:creationId xmlns:a16="http://schemas.microsoft.com/office/drawing/2014/main" id="{5672ECCE-0368-4D9B-9F8C-851FB6530530}"/>
              </a:ext>
            </a:extLst>
          </p:cNvPr>
          <p:cNvSpPr/>
          <p:nvPr/>
        </p:nvSpPr>
        <p:spPr>
          <a:xfrm>
            <a:off x="-1220" y="6139876"/>
            <a:ext cx="12192000" cy="3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D4EF0E-861C-4D21-BFE2-BE54F963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934" y="6344628"/>
            <a:ext cx="364958" cy="412944"/>
          </a:xfrm>
        </p:spPr>
        <p:txBody>
          <a:bodyPr lIns="0"/>
          <a:lstStyle/>
          <a:p>
            <a:pPr algn="l"/>
            <a:fld id="{CC24F4D2-EB85-427F-8E46-E3109538D94E}" type="slidenum">
              <a:rPr lang="fr-CA" smtClean="0">
                <a:latin typeface="Josefin Sans" pitchFamily="2" charset="0"/>
                <a:ea typeface="Josefin Sans" pitchFamily="2" charset="0"/>
              </a:rPr>
              <a:pPr algn="l"/>
              <a:t>5</a:t>
            </a:fld>
            <a:endParaRPr lang="fr-CA" dirty="0">
              <a:latin typeface="Josefin Sans" pitchFamily="2" charset="0"/>
              <a:ea typeface="Josefin Sans" pitchFamily="2" charset="0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E36F04-DF9A-4C9B-8AE7-83D97C820E0D}"/>
              </a:ext>
            </a:extLst>
          </p:cNvPr>
          <p:cNvSpPr/>
          <p:nvPr/>
        </p:nvSpPr>
        <p:spPr>
          <a:xfrm>
            <a:off x="0" y="6262813"/>
            <a:ext cx="12192000" cy="45719"/>
          </a:xfrm>
          <a:prstGeom prst="rect">
            <a:avLst/>
          </a:prstGeom>
          <a:solidFill>
            <a:srgbClr val="28AEE4"/>
          </a:solidFill>
          <a:ln>
            <a:solidFill>
              <a:srgbClr val="28A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9EC9DF4-1A88-4674-B99D-0D5E8EC5A006}"/>
              </a:ext>
            </a:extLst>
          </p:cNvPr>
          <p:cNvSpPr/>
          <p:nvPr/>
        </p:nvSpPr>
        <p:spPr>
          <a:xfrm>
            <a:off x="0" y="6170300"/>
            <a:ext cx="12192000" cy="45719"/>
          </a:xfrm>
          <a:prstGeom prst="rect">
            <a:avLst/>
          </a:prstGeom>
          <a:solidFill>
            <a:srgbClr val="1E295D"/>
          </a:solidFill>
          <a:ln>
            <a:solidFill>
              <a:srgbClr val="1E2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Border" hidden="1">
            <a:extLst>
              <a:ext uri="{FF2B5EF4-FFF2-40B4-BE49-F238E27FC236}">
                <a16:creationId xmlns:a16="http://schemas.microsoft.com/office/drawing/2014/main" id="{F57C14BA-22FF-4AC3-9E2E-30AC26C941BA}"/>
              </a:ext>
            </a:extLst>
          </p:cNvPr>
          <p:cNvSpPr/>
          <p:nvPr/>
        </p:nvSpPr>
        <p:spPr>
          <a:xfrm>
            <a:off x="145144" y="130628"/>
            <a:ext cx="11901714" cy="6589486"/>
          </a:xfrm>
          <a:prstGeom prst="rect">
            <a:avLst/>
          </a:prstGeom>
          <a:noFill/>
          <a:ln w="3175">
            <a:solidFill>
              <a:srgbClr val="1E2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Header Background">
            <a:extLst>
              <a:ext uri="{FF2B5EF4-FFF2-40B4-BE49-F238E27FC236}">
                <a16:creationId xmlns:a16="http://schemas.microsoft.com/office/drawing/2014/main" id="{A1C2E265-3287-481F-8F53-5185CA94F0F9}"/>
              </a:ext>
            </a:extLst>
          </p:cNvPr>
          <p:cNvSpPr/>
          <p:nvPr/>
        </p:nvSpPr>
        <p:spPr>
          <a:xfrm>
            <a:off x="0" y="0"/>
            <a:ext cx="12198159" cy="1126294"/>
          </a:xfrm>
          <a:prstGeom prst="rect">
            <a:avLst/>
          </a:prstGeom>
          <a:gradFill flip="none" rotWithShape="1">
            <a:gsLst>
              <a:gs pos="0">
                <a:srgbClr val="212121"/>
              </a:gs>
              <a:gs pos="100000">
                <a:schemeClr val="tx1">
                  <a:alpha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CB97E29F-5877-46E4-83E7-D1C10325882E}"/>
              </a:ext>
            </a:extLst>
          </p:cNvPr>
          <p:cNvSpPr txBox="1">
            <a:spLocks/>
          </p:cNvSpPr>
          <p:nvPr/>
        </p:nvSpPr>
        <p:spPr>
          <a:xfrm>
            <a:off x="792000" y="324000"/>
            <a:ext cx="10991850" cy="78564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cap="all" dirty="0">
                <a:solidFill>
                  <a:schemeClr val="bg1"/>
                </a:solidFill>
                <a:latin typeface="Josefin Sans" pitchFamily="2" charset="0"/>
                <a:ea typeface="Josefin Sans" pitchFamily="2" charset="0"/>
              </a:rPr>
              <a:t>Les principaux aspects de la CNESST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275CB4-4F3F-4655-93DF-C900CC2EA2DB}"/>
              </a:ext>
            </a:extLst>
          </p:cNvPr>
          <p:cNvSpPr/>
          <p:nvPr/>
        </p:nvSpPr>
        <p:spPr>
          <a:xfrm>
            <a:off x="4060483" y="2871918"/>
            <a:ext cx="2160000" cy="2160000"/>
          </a:xfrm>
          <a:prstGeom prst="ellipse">
            <a:avLst/>
          </a:prstGeom>
          <a:solidFill>
            <a:srgbClr val="5B9BD5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9" name="Logo - CNESST">
            <a:extLst>
              <a:ext uri="{FF2B5EF4-FFF2-40B4-BE49-F238E27FC236}">
                <a16:creationId xmlns:a16="http://schemas.microsoft.com/office/drawing/2014/main" id="{BF36B9EF-C1DC-4BB5-9876-87FA8CEC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56" y="3659965"/>
            <a:ext cx="1710293" cy="756000"/>
          </a:xfrm>
          <a:prstGeom prst="rect">
            <a:avLst/>
          </a:prstGeom>
        </p:spPr>
      </p:pic>
      <p:cxnSp>
        <p:nvCxnSpPr>
          <p:cNvPr id="29" name="Connecteur droit avec flèche 5">
            <a:extLst>
              <a:ext uri="{FF2B5EF4-FFF2-40B4-BE49-F238E27FC236}">
                <a16:creationId xmlns:a16="http://schemas.microsoft.com/office/drawing/2014/main" id="{06193825-EB68-47B6-BD72-E61B8F887F5D}"/>
              </a:ext>
            </a:extLst>
          </p:cNvPr>
          <p:cNvCxnSpPr>
            <a:cxnSpLocks/>
          </p:cNvCxnSpPr>
          <p:nvPr/>
        </p:nvCxnSpPr>
        <p:spPr>
          <a:xfrm flipH="1">
            <a:off x="2925953" y="3971733"/>
            <a:ext cx="1008000" cy="0"/>
          </a:xfrm>
          <a:prstGeom prst="straightConnector1">
            <a:avLst/>
          </a:prstGeom>
          <a:ln w="76200">
            <a:solidFill>
              <a:srgbClr val="1E29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88624489-EC64-4EB8-91C0-448C7B3132D4}"/>
              </a:ext>
            </a:extLst>
          </p:cNvPr>
          <p:cNvSpPr/>
          <p:nvPr/>
        </p:nvSpPr>
        <p:spPr>
          <a:xfrm>
            <a:off x="1541908" y="3346987"/>
            <a:ext cx="1260000" cy="126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Icon - Clipboard">
            <a:extLst>
              <a:ext uri="{FF2B5EF4-FFF2-40B4-BE49-F238E27FC236}">
                <a16:creationId xmlns:a16="http://schemas.microsoft.com/office/drawing/2014/main" id="{7ECE6CDD-62B7-4DFE-A212-41DB4A15BDC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928195" y="3583443"/>
            <a:ext cx="478523" cy="756000"/>
          </a:xfrm>
          <a:custGeom>
            <a:avLst/>
            <a:gdLst>
              <a:gd name="T0" fmla="*/ 253 w 800"/>
              <a:gd name="T1" fmla="*/ 834 h 1264"/>
              <a:gd name="T2" fmla="*/ 148 w 800"/>
              <a:gd name="T3" fmla="*/ 788 h 1264"/>
              <a:gd name="T4" fmla="*/ 148 w 800"/>
              <a:gd name="T5" fmla="*/ 939 h 1264"/>
              <a:gd name="T6" fmla="*/ 253 w 800"/>
              <a:gd name="T7" fmla="*/ 893 h 1264"/>
              <a:gd name="T8" fmla="*/ 358 w 800"/>
              <a:gd name="T9" fmla="*/ 939 h 1264"/>
              <a:gd name="T10" fmla="*/ 358 w 800"/>
              <a:gd name="T11" fmla="*/ 788 h 1264"/>
              <a:gd name="T12" fmla="*/ 401 w 800"/>
              <a:gd name="T13" fmla="*/ 169 h 1264"/>
              <a:gd name="T14" fmla="*/ 401 w 800"/>
              <a:gd name="T15" fmla="*/ 127 h 1264"/>
              <a:gd name="T16" fmla="*/ 401 w 800"/>
              <a:gd name="T17" fmla="*/ 169 h 1264"/>
              <a:gd name="T18" fmla="*/ 590 w 800"/>
              <a:gd name="T19" fmla="*/ 497 h 1264"/>
              <a:gd name="T20" fmla="*/ 485 w 800"/>
              <a:gd name="T21" fmla="*/ 451 h 1264"/>
              <a:gd name="T22" fmla="*/ 485 w 800"/>
              <a:gd name="T23" fmla="*/ 603 h 1264"/>
              <a:gd name="T24" fmla="*/ 590 w 800"/>
              <a:gd name="T25" fmla="*/ 556 h 1264"/>
              <a:gd name="T26" fmla="*/ 695 w 800"/>
              <a:gd name="T27" fmla="*/ 603 h 1264"/>
              <a:gd name="T28" fmla="*/ 695 w 800"/>
              <a:gd name="T29" fmla="*/ 451 h 1264"/>
              <a:gd name="T30" fmla="*/ 590 w 800"/>
              <a:gd name="T31" fmla="*/ 927 h 1264"/>
              <a:gd name="T32" fmla="*/ 240 w 800"/>
              <a:gd name="T33" fmla="*/ 464 h 1264"/>
              <a:gd name="T34" fmla="*/ 379 w 800"/>
              <a:gd name="T35" fmla="*/ 421 h 1264"/>
              <a:gd name="T36" fmla="*/ 169 w 800"/>
              <a:gd name="T37" fmla="*/ 632 h 1264"/>
              <a:gd name="T38" fmla="*/ 211 w 800"/>
              <a:gd name="T39" fmla="*/ 493 h 1264"/>
              <a:gd name="T40" fmla="*/ 548 w 800"/>
              <a:gd name="T41" fmla="*/ 927 h 1264"/>
              <a:gd name="T42" fmla="*/ 569 w 800"/>
              <a:gd name="T43" fmla="*/ 1137 h 1264"/>
              <a:gd name="T44" fmla="*/ 590 w 800"/>
              <a:gd name="T45" fmla="*/ 927 h 1264"/>
              <a:gd name="T46" fmla="*/ 506 w 800"/>
              <a:gd name="T47" fmla="*/ 1032 h 1264"/>
              <a:gd name="T48" fmla="*/ 632 w 800"/>
              <a:gd name="T49" fmla="*/ 1032 h 1264"/>
              <a:gd name="T50" fmla="*/ 716 w 800"/>
              <a:gd name="T51" fmla="*/ 211 h 1264"/>
              <a:gd name="T52" fmla="*/ 590 w 800"/>
              <a:gd name="T53" fmla="*/ 127 h 1264"/>
              <a:gd name="T54" fmla="*/ 422 w 800"/>
              <a:gd name="T55" fmla="*/ 0 h 1264"/>
              <a:gd name="T56" fmla="*/ 253 w 800"/>
              <a:gd name="T57" fmla="*/ 127 h 1264"/>
              <a:gd name="T58" fmla="*/ 127 w 800"/>
              <a:gd name="T59" fmla="*/ 211 h 1264"/>
              <a:gd name="T60" fmla="*/ 0 w 800"/>
              <a:gd name="T61" fmla="*/ 295 h 1264"/>
              <a:gd name="T62" fmla="*/ 85 w 800"/>
              <a:gd name="T63" fmla="*/ 1264 h 1264"/>
              <a:gd name="T64" fmla="*/ 800 w 800"/>
              <a:gd name="T65" fmla="*/ 1179 h 1264"/>
              <a:gd name="T66" fmla="*/ 716 w 800"/>
              <a:gd name="T67" fmla="*/ 211 h 1264"/>
              <a:gd name="T68" fmla="*/ 211 w 800"/>
              <a:gd name="T69" fmla="*/ 169 h 1264"/>
              <a:gd name="T70" fmla="*/ 295 w 800"/>
              <a:gd name="T71" fmla="*/ 127 h 1264"/>
              <a:gd name="T72" fmla="*/ 422 w 800"/>
              <a:gd name="T73" fmla="*/ 43 h 1264"/>
              <a:gd name="T74" fmla="*/ 506 w 800"/>
              <a:gd name="T75" fmla="*/ 169 h 1264"/>
              <a:gd name="T76" fmla="*/ 632 w 800"/>
              <a:gd name="T77" fmla="*/ 211 h 1264"/>
              <a:gd name="T78" fmla="*/ 590 w 800"/>
              <a:gd name="T79" fmla="*/ 295 h 1264"/>
              <a:gd name="T80" fmla="*/ 169 w 800"/>
              <a:gd name="T81" fmla="*/ 253 h 1264"/>
              <a:gd name="T82" fmla="*/ 758 w 800"/>
              <a:gd name="T83" fmla="*/ 1179 h 1264"/>
              <a:gd name="T84" fmla="*/ 85 w 800"/>
              <a:gd name="T85" fmla="*/ 1221 h 1264"/>
              <a:gd name="T86" fmla="*/ 43 w 800"/>
              <a:gd name="T87" fmla="*/ 295 h 1264"/>
              <a:gd name="T88" fmla="*/ 127 w 800"/>
              <a:gd name="T89" fmla="*/ 253 h 1264"/>
              <a:gd name="T90" fmla="*/ 590 w 800"/>
              <a:gd name="T91" fmla="*/ 337 h 1264"/>
              <a:gd name="T92" fmla="*/ 716 w 800"/>
              <a:gd name="T93" fmla="*/ 253 h 1264"/>
              <a:gd name="T94" fmla="*/ 758 w 800"/>
              <a:gd name="T95" fmla="*/ 1179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00" h="1264">
                <a:moveTo>
                  <a:pt x="329" y="758"/>
                </a:moveTo>
                <a:cubicBezTo>
                  <a:pt x="253" y="834"/>
                  <a:pt x="253" y="834"/>
                  <a:pt x="253" y="834"/>
                </a:cubicBezTo>
                <a:cubicBezTo>
                  <a:pt x="177" y="758"/>
                  <a:pt x="177" y="758"/>
                  <a:pt x="177" y="758"/>
                </a:cubicBezTo>
                <a:cubicBezTo>
                  <a:pt x="148" y="788"/>
                  <a:pt x="148" y="788"/>
                  <a:pt x="148" y="788"/>
                </a:cubicBezTo>
                <a:cubicBezTo>
                  <a:pt x="224" y="863"/>
                  <a:pt x="224" y="863"/>
                  <a:pt x="224" y="863"/>
                </a:cubicBezTo>
                <a:cubicBezTo>
                  <a:pt x="148" y="939"/>
                  <a:pt x="148" y="939"/>
                  <a:pt x="148" y="939"/>
                </a:cubicBezTo>
                <a:cubicBezTo>
                  <a:pt x="177" y="969"/>
                  <a:pt x="177" y="969"/>
                  <a:pt x="177" y="969"/>
                </a:cubicBezTo>
                <a:cubicBezTo>
                  <a:pt x="253" y="893"/>
                  <a:pt x="253" y="893"/>
                  <a:pt x="253" y="893"/>
                </a:cubicBezTo>
                <a:cubicBezTo>
                  <a:pt x="329" y="969"/>
                  <a:pt x="329" y="969"/>
                  <a:pt x="329" y="969"/>
                </a:cubicBezTo>
                <a:cubicBezTo>
                  <a:pt x="358" y="939"/>
                  <a:pt x="358" y="939"/>
                  <a:pt x="358" y="939"/>
                </a:cubicBezTo>
                <a:cubicBezTo>
                  <a:pt x="283" y="863"/>
                  <a:pt x="283" y="863"/>
                  <a:pt x="283" y="863"/>
                </a:cubicBezTo>
                <a:cubicBezTo>
                  <a:pt x="358" y="788"/>
                  <a:pt x="358" y="788"/>
                  <a:pt x="358" y="788"/>
                </a:cubicBezTo>
                <a:lnTo>
                  <a:pt x="329" y="758"/>
                </a:lnTo>
                <a:close/>
                <a:moveTo>
                  <a:pt x="401" y="169"/>
                </a:moveTo>
                <a:cubicBezTo>
                  <a:pt x="412" y="169"/>
                  <a:pt x="422" y="159"/>
                  <a:pt x="422" y="148"/>
                </a:cubicBezTo>
                <a:cubicBezTo>
                  <a:pt x="422" y="136"/>
                  <a:pt x="412" y="127"/>
                  <a:pt x="401" y="127"/>
                </a:cubicBezTo>
                <a:cubicBezTo>
                  <a:pt x="389" y="127"/>
                  <a:pt x="379" y="136"/>
                  <a:pt x="379" y="148"/>
                </a:cubicBezTo>
                <a:cubicBezTo>
                  <a:pt x="379" y="159"/>
                  <a:pt x="389" y="169"/>
                  <a:pt x="401" y="169"/>
                </a:cubicBezTo>
                <a:close/>
                <a:moveTo>
                  <a:pt x="666" y="421"/>
                </a:moveTo>
                <a:cubicBezTo>
                  <a:pt x="590" y="497"/>
                  <a:pt x="590" y="497"/>
                  <a:pt x="590" y="497"/>
                </a:cubicBezTo>
                <a:cubicBezTo>
                  <a:pt x="514" y="421"/>
                  <a:pt x="514" y="421"/>
                  <a:pt x="514" y="421"/>
                </a:cubicBezTo>
                <a:cubicBezTo>
                  <a:pt x="485" y="451"/>
                  <a:pt x="485" y="451"/>
                  <a:pt x="485" y="451"/>
                </a:cubicBezTo>
                <a:cubicBezTo>
                  <a:pt x="561" y="527"/>
                  <a:pt x="561" y="527"/>
                  <a:pt x="561" y="527"/>
                </a:cubicBezTo>
                <a:cubicBezTo>
                  <a:pt x="485" y="603"/>
                  <a:pt x="485" y="603"/>
                  <a:pt x="485" y="603"/>
                </a:cubicBezTo>
                <a:cubicBezTo>
                  <a:pt x="514" y="632"/>
                  <a:pt x="514" y="632"/>
                  <a:pt x="514" y="632"/>
                </a:cubicBezTo>
                <a:cubicBezTo>
                  <a:pt x="590" y="556"/>
                  <a:pt x="590" y="556"/>
                  <a:pt x="590" y="556"/>
                </a:cubicBezTo>
                <a:cubicBezTo>
                  <a:pt x="666" y="632"/>
                  <a:pt x="666" y="632"/>
                  <a:pt x="666" y="632"/>
                </a:cubicBezTo>
                <a:cubicBezTo>
                  <a:pt x="695" y="603"/>
                  <a:pt x="695" y="603"/>
                  <a:pt x="695" y="603"/>
                </a:cubicBezTo>
                <a:cubicBezTo>
                  <a:pt x="620" y="527"/>
                  <a:pt x="620" y="527"/>
                  <a:pt x="620" y="527"/>
                </a:cubicBezTo>
                <a:cubicBezTo>
                  <a:pt x="695" y="451"/>
                  <a:pt x="695" y="451"/>
                  <a:pt x="695" y="451"/>
                </a:cubicBezTo>
                <a:lnTo>
                  <a:pt x="666" y="421"/>
                </a:lnTo>
                <a:close/>
                <a:moveTo>
                  <a:pt x="590" y="927"/>
                </a:moveTo>
                <a:cubicBezTo>
                  <a:pt x="590" y="813"/>
                  <a:pt x="590" y="813"/>
                  <a:pt x="590" y="813"/>
                </a:cubicBezTo>
                <a:cubicBezTo>
                  <a:pt x="240" y="464"/>
                  <a:pt x="240" y="464"/>
                  <a:pt x="240" y="464"/>
                </a:cubicBezTo>
                <a:cubicBezTo>
                  <a:pt x="379" y="464"/>
                  <a:pt x="379" y="464"/>
                  <a:pt x="379" y="464"/>
                </a:cubicBezTo>
                <a:cubicBezTo>
                  <a:pt x="379" y="421"/>
                  <a:pt x="379" y="421"/>
                  <a:pt x="379" y="421"/>
                </a:cubicBezTo>
                <a:cubicBezTo>
                  <a:pt x="169" y="421"/>
                  <a:pt x="169" y="421"/>
                  <a:pt x="169" y="421"/>
                </a:cubicBezTo>
                <a:cubicBezTo>
                  <a:pt x="169" y="632"/>
                  <a:pt x="169" y="632"/>
                  <a:pt x="169" y="632"/>
                </a:cubicBezTo>
                <a:cubicBezTo>
                  <a:pt x="211" y="632"/>
                  <a:pt x="211" y="632"/>
                  <a:pt x="211" y="632"/>
                </a:cubicBezTo>
                <a:cubicBezTo>
                  <a:pt x="211" y="493"/>
                  <a:pt x="211" y="493"/>
                  <a:pt x="211" y="493"/>
                </a:cubicBezTo>
                <a:cubicBezTo>
                  <a:pt x="548" y="830"/>
                  <a:pt x="548" y="830"/>
                  <a:pt x="548" y="830"/>
                </a:cubicBezTo>
                <a:cubicBezTo>
                  <a:pt x="548" y="927"/>
                  <a:pt x="548" y="927"/>
                  <a:pt x="548" y="927"/>
                </a:cubicBezTo>
                <a:cubicBezTo>
                  <a:pt x="502" y="935"/>
                  <a:pt x="464" y="977"/>
                  <a:pt x="464" y="1032"/>
                </a:cubicBezTo>
                <a:cubicBezTo>
                  <a:pt x="464" y="1091"/>
                  <a:pt x="510" y="1137"/>
                  <a:pt x="569" y="1137"/>
                </a:cubicBezTo>
                <a:cubicBezTo>
                  <a:pt x="628" y="1137"/>
                  <a:pt x="674" y="1091"/>
                  <a:pt x="674" y="1032"/>
                </a:cubicBezTo>
                <a:cubicBezTo>
                  <a:pt x="674" y="982"/>
                  <a:pt x="636" y="939"/>
                  <a:pt x="590" y="927"/>
                </a:cubicBezTo>
                <a:close/>
                <a:moveTo>
                  <a:pt x="569" y="1095"/>
                </a:moveTo>
                <a:cubicBezTo>
                  <a:pt x="535" y="1095"/>
                  <a:pt x="506" y="1066"/>
                  <a:pt x="506" y="1032"/>
                </a:cubicBezTo>
                <a:cubicBezTo>
                  <a:pt x="506" y="998"/>
                  <a:pt x="535" y="969"/>
                  <a:pt x="569" y="969"/>
                </a:cubicBezTo>
                <a:cubicBezTo>
                  <a:pt x="603" y="969"/>
                  <a:pt x="632" y="998"/>
                  <a:pt x="632" y="1032"/>
                </a:cubicBezTo>
                <a:cubicBezTo>
                  <a:pt x="632" y="1066"/>
                  <a:pt x="603" y="1095"/>
                  <a:pt x="569" y="1095"/>
                </a:cubicBezTo>
                <a:close/>
                <a:moveTo>
                  <a:pt x="716" y="211"/>
                </a:moveTo>
                <a:cubicBezTo>
                  <a:pt x="674" y="211"/>
                  <a:pt x="674" y="211"/>
                  <a:pt x="674" y="211"/>
                </a:cubicBezTo>
                <a:cubicBezTo>
                  <a:pt x="674" y="165"/>
                  <a:pt x="636" y="127"/>
                  <a:pt x="590" y="127"/>
                </a:cubicBezTo>
                <a:cubicBezTo>
                  <a:pt x="548" y="127"/>
                  <a:pt x="548" y="127"/>
                  <a:pt x="548" y="127"/>
                </a:cubicBezTo>
                <a:cubicBezTo>
                  <a:pt x="548" y="55"/>
                  <a:pt x="489" y="0"/>
                  <a:pt x="422" y="0"/>
                </a:cubicBezTo>
                <a:cubicBezTo>
                  <a:pt x="379" y="0"/>
                  <a:pt x="379" y="0"/>
                  <a:pt x="379" y="0"/>
                </a:cubicBezTo>
                <a:cubicBezTo>
                  <a:pt x="308" y="0"/>
                  <a:pt x="253" y="55"/>
                  <a:pt x="253" y="127"/>
                </a:cubicBezTo>
                <a:cubicBezTo>
                  <a:pt x="211" y="127"/>
                  <a:pt x="211" y="127"/>
                  <a:pt x="211" y="127"/>
                </a:cubicBezTo>
                <a:cubicBezTo>
                  <a:pt x="165" y="127"/>
                  <a:pt x="127" y="165"/>
                  <a:pt x="127" y="211"/>
                </a:cubicBezTo>
                <a:cubicBezTo>
                  <a:pt x="85" y="211"/>
                  <a:pt x="85" y="211"/>
                  <a:pt x="85" y="211"/>
                </a:cubicBezTo>
                <a:cubicBezTo>
                  <a:pt x="38" y="211"/>
                  <a:pt x="0" y="249"/>
                  <a:pt x="0" y="295"/>
                </a:cubicBezTo>
                <a:cubicBezTo>
                  <a:pt x="0" y="1179"/>
                  <a:pt x="0" y="1179"/>
                  <a:pt x="0" y="1179"/>
                </a:cubicBezTo>
                <a:cubicBezTo>
                  <a:pt x="0" y="1226"/>
                  <a:pt x="38" y="1264"/>
                  <a:pt x="85" y="1264"/>
                </a:cubicBezTo>
                <a:cubicBezTo>
                  <a:pt x="716" y="1264"/>
                  <a:pt x="716" y="1264"/>
                  <a:pt x="716" y="1264"/>
                </a:cubicBezTo>
                <a:cubicBezTo>
                  <a:pt x="763" y="1264"/>
                  <a:pt x="800" y="1226"/>
                  <a:pt x="800" y="1179"/>
                </a:cubicBezTo>
                <a:cubicBezTo>
                  <a:pt x="800" y="295"/>
                  <a:pt x="800" y="295"/>
                  <a:pt x="800" y="295"/>
                </a:cubicBezTo>
                <a:cubicBezTo>
                  <a:pt x="800" y="249"/>
                  <a:pt x="763" y="211"/>
                  <a:pt x="716" y="211"/>
                </a:cubicBezTo>
                <a:close/>
                <a:moveTo>
                  <a:pt x="169" y="211"/>
                </a:moveTo>
                <a:cubicBezTo>
                  <a:pt x="169" y="186"/>
                  <a:pt x="186" y="169"/>
                  <a:pt x="211" y="169"/>
                </a:cubicBezTo>
                <a:cubicBezTo>
                  <a:pt x="295" y="169"/>
                  <a:pt x="295" y="169"/>
                  <a:pt x="295" y="169"/>
                </a:cubicBezTo>
                <a:cubicBezTo>
                  <a:pt x="295" y="127"/>
                  <a:pt x="295" y="127"/>
                  <a:pt x="295" y="127"/>
                </a:cubicBezTo>
                <a:cubicBezTo>
                  <a:pt x="295" y="80"/>
                  <a:pt x="333" y="43"/>
                  <a:pt x="379" y="43"/>
                </a:cubicBezTo>
                <a:cubicBezTo>
                  <a:pt x="422" y="43"/>
                  <a:pt x="422" y="43"/>
                  <a:pt x="422" y="43"/>
                </a:cubicBezTo>
                <a:cubicBezTo>
                  <a:pt x="468" y="43"/>
                  <a:pt x="506" y="80"/>
                  <a:pt x="506" y="127"/>
                </a:cubicBezTo>
                <a:cubicBezTo>
                  <a:pt x="506" y="169"/>
                  <a:pt x="506" y="169"/>
                  <a:pt x="506" y="169"/>
                </a:cubicBezTo>
                <a:cubicBezTo>
                  <a:pt x="590" y="169"/>
                  <a:pt x="590" y="169"/>
                  <a:pt x="590" y="169"/>
                </a:cubicBezTo>
                <a:cubicBezTo>
                  <a:pt x="615" y="169"/>
                  <a:pt x="632" y="186"/>
                  <a:pt x="632" y="211"/>
                </a:cubicBezTo>
                <a:cubicBezTo>
                  <a:pt x="632" y="253"/>
                  <a:pt x="632" y="253"/>
                  <a:pt x="632" y="253"/>
                </a:cubicBezTo>
                <a:cubicBezTo>
                  <a:pt x="632" y="278"/>
                  <a:pt x="615" y="295"/>
                  <a:pt x="590" y="295"/>
                </a:cubicBezTo>
                <a:cubicBezTo>
                  <a:pt x="211" y="295"/>
                  <a:pt x="211" y="295"/>
                  <a:pt x="211" y="295"/>
                </a:cubicBezTo>
                <a:cubicBezTo>
                  <a:pt x="186" y="295"/>
                  <a:pt x="169" y="278"/>
                  <a:pt x="169" y="253"/>
                </a:cubicBezTo>
                <a:lnTo>
                  <a:pt x="169" y="211"/>
                </a:lnTo>
                <a:close/>
                <a:moveTo>
                  <a:pt x="758" y="1179"/>
                </a:moveTo>
                <a:cubicBezTo>
                  <a:pt x="758" y="1205"/>
                  <a:pt x="741" y="1221"/>
                  <a:pt x="716" y="1221"/>
                </a:cubicBezTo>
                <a:cubicBezTo>
                  <a:pt x="85" y="1221"/>
                  <a:pt x="85" y="1221"/>
                  <a:pt x="85" y="1221"/>
                </a:cubicBezTo>
                <a:cubicBezTo>
                  <a:pt x="64" y="1221"/>
                  <a:pt x="43" y="1205"/>
                  <a:pt x="43" y="1179"/>
                </a:cubicBezTo>
                <a:cubicBezTo>
                  <a:pt x="43" y="295"/>
                  <a:pt x="43" y="295"/>
                  <a:pt x="43" y="295"/>
                </a:cubicBezTo>
                <a:cubicBezTo>
                  <a:pt x="43" y="270"/>
                  <a:pt x="59" y="253"/>
                  <a:pt x="85" y="253"/>
                </a:cubicBezTo>
                <a:cubicBezTo>
                  <a:pt x="127" y="253"/>
                  <a:pt x="127" y="253"/>
                  <a:pt x="127" y="253"/>
                </a:cubicBezTo>
                <a:cubicBezTo>
                  <a:pt x="127" y="299"/>
                  <a:pt x="165" y="337"/>
                  <a:pt x="211" y="337"/>
                </a:cubicBezTo>
                <a:cubicBezTo>
                  <a:pt x="590" y="337"/>
                  <a:pt x="590" y="337"/>
                  <a:pt x="590" y="337"/>
                </a:cubicBezTo>
                <a:cubicBezTo>
                  <a:pt x="636" y="337"/>
                  <a:pt x="674" y="299"/>
                  <a:pt x="674" y="253"/>
                </a:cubicBezTo>
                <a:cubicBezTo>
                  <a:pt x="716" y="253"/>
                  <a:pt x="716" y="253"/>
                  <a:pt x="716" y="253"/>
                </a:cubicBezTo>
                <a:cubicBezTo>
                  <a:pt x="737" y="253"/>
                  <a:pt x="758" y="270"/>
                  <a:pt x="758" y="295"/>
                </a:cubicBezTo>
                <a:lnTo>
                  <a:pt x="758" y="1179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TextBox  - Gestion">
            <a:extLst>
              <a:ext uri="{FF2B5EF4-FFF2-40B4-BE49-F238E27FC236}">
                <a16:creationId xmlns:a16="http://schemas.microsoft.com/office/drawing/2014/main" id="{B3896022-5798-49E0-9ABF-26B4A4418C15}"/>
              </a:ext>
            </a:extLst>
          </p:cNvPr>
          <p:cNvSpPr txBox="1"/>
          <p:nvPr/>
        </p:nvSpPr>
        <p:spPr>
          <a:xfrm>
            <a:off x="1371808" y="4712889"/>
            <a:ext cx="160020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Gestion des </a:t>
            </a:r>
            <a:r>
              <a:rPr lang="en-U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réclamations</a:t>
            </a: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1" name="Connecteur droit avec flèche 5">
            <a:extLst>
              <a:ext uri="{FF2B5EF4-FFF2-40B4-BE49-F238E27FC236}">
                <a16:creationId xmlns:a16="http://schemas.microsoft.com/office/drawing/2014/main" id="{EA1C78EC-FEEF-44AE-A00E-7742C91E8BF8}"/>
              </a:ext>
            </a:extLst>
          </p:cNvPr>
          <p:cNvCxnSpPr>
            <a:cxnSpLocks/>
          </p:cNvCxnSpPr>
          <p:nvPr/>
        </p:nvCxnSpPr>
        <p:spPr>
          <a:xfrm rot="5400000" flipH="1">
            <a:off x="1919908" y="3005550"/>
            <a:ext cx="504000" cy="0"/>
          </a:xfrm>
          <a:prstGeom prst="straightConnector1">
            <a:avLst/>
          </a:prstGeom>
          <a:ln w="76200">
            <a:solidFill>
              <a:srgbClr val="1E29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- Beaucoup">
            <a:extLst>
              <a:ext uri="{FF2B5EF4-FFF2-40B4-BE49-F238E27FC236}">
                <a16:creationId xmlns:a16="http://schemas.microsoft.com/office/drawing/2014/main" id="{7C6A3ECA-F098-4650-B33A-166D49054580}"/>
              </a:ext>
            </a:extLst>
          </p:cNvPr>
          <p:cNvSpPr txBox="1"/>
          <p:nvPr/>
        </p:nvSpPr>
        <p:spPr>
          <a:xfrm>
            <a:off x="1324114" y="1737191"/>
            <a:ext cx="1695589" cy="9355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3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Beaucoup de </a:t>
            </a:r>
            <a:r>
              <a:rPr lang="en-U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connaissances</a:t>
            </a:r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dans le </a:t>
            </a:r>
            <a:r>
              <a:rPr lang="en-U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marché</a:t>
            </a: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2" name="Connecteur droit avec flèche 5">
            <a:extLst>
              <a:ext uri="{FF2B5EF4-FFF2-40B4-BE49-F238E27FC236}">
                <a16:creationId xmlns:a16="http://schemas.microsoft.com/office/drawing/2014/main" id="{E9EF7980-2717-4C60-B9C4-644E191EE24D}"/>
              </a:ext>
            </a:extLst>
          </p:cNvPr>
          <p:cNvCxnSpPr>
            <a:cxnSpLocks/>
          </p:cNvCxnSpPr>
          <p:nvPr/>
        </p:nvCxnSpPr>
        <p:spPr>
          <a:xfrm rot="19800000">
            <a:off x="6200630" y="3148540"/>
            <a:ext cx="576000" cy="0"/>
          </a:xfrm>
          <a:prstGeom prst="straightConnector1">
            <a:avLst/>
          </a:prstGeom>
          <a:ln w="76200">
            <a:solidFill>
              <a:srgbClr val="1E29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5">
            <a:extLst>
              <a:ext uri="{FF2B5EF4-FFF2-40B4-BE49-F238E27FC236}">
                <a16:creationId xmlns:a16="http://schemas.microsoft.com/office/drawing/2014/main" id="{B1391E28-E399-4756-B5E7-20EE42E166AD}"/>
              </a:ext>
            </a:extLst>
          </p:cNvPr>
          <p:cNvCxnSpPr>
            <a:cxnSpLocks/>
          </p:cNvCxnSpPr>
          <p:nvPr/>
        </p:nvCxnSpPr>
        <p:spPr>
          <a:xfrm rot="1800000" flipV="1">
            <a:off x="6221650" y="4678354"/>
            <a:ext cx="576000" cy="0"/>
          </a:xfrm>
          <a:prstGeom prst="straightConnector1">
            <a:avLst/>
          </a:prstGeom>
          <a:ln w="76200">
            <a:solidFill>
              <a:srgbClr val="1E29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87C5F30F-5EEC-495E-9EC1-D07F3F475486}"/>
              </a:ext>
            </a:extLst>
          </p:cNvPr>
          <p:cNvSpPr/>
          <p:nvPr/>
        </p:nvSpPr>
        <p:spPr>
          <a:xfrm>
            <a:off x="6849057" y="4419362"/>
            <a:ext cx="1260000" cy="126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7" name="Icon - Coins">
            <a:extLst>
              <a:ext uri="{FF2B5EF4-FFF2-40B4-BE49-F238E27FC236}">
                <a16:creationId xmlns:a16="http://schemas.microsoft.com/office/drawing/2014/main" id="{CEF43FCE-FBB0-4B7E-9C0C-E307D85E75CE}"/>
              </a:ext>
            </a:extLst>
          </p:cNvPr>
          <p:cNvSpPr>
            <a:spLocks noEditPoints="1"/>
          </p:cNvSpPr>
          <p:nvPr/>
        </p:nvSpPr>
        <p:spPr bwMode="auto">
          <a:xfrm>
            <a:off x="7177409" y="4765477"/>
            <a:ext cx="612000" cy="648000"/>
          </a:xfrm>
          <a:custGeom>
            <a:avLst/>
            <a:gdLst>
              <a:gd name="T0" fmla="*/ 400 w 800"/>
              <a:gd name="T1" fmla="*/ 0 h 880"/>
              <a:gd name="T2" fmla="*/ 0 w 800"/>
              <a:gd name="T3" fmla="*/ 180 h 880"/>
              <a:gd name="T4" fmla="*/ 0 w 800"/>
              <a:gd name="T5" fmla="*/ 700 h 880"/>
              <a:gd name="T6" fmla="*/ 400 w 800"/>
              <a:gd name="T7" fmla="*/ 880 h 880"/>
              <a:gd name="T8" fmla="*/ 800 w 800"/>
              <a:gd name="T9" fmla="*/ 700 h 880"/>
              <a:gd name="T10" fmla="*/ 800 w 800"/>
              <a:gd name="T11" fmla="*/ 180 h 880"/>
              <a:gd name="T12" fmla="*/ 400 w 800"/>
              <a:gd name="T13" fmla="*/ 0 h 880"/>
              <a:gd name="T14" fmla="*/ 760 w 800"/>
              <a:gd name="T15" fmla="*/ 700 h 880"/>
              <a:gd name="T16" fmla="*/ 400 w 800"/>
              <a:gd name="T17" fmla="*/ 840 h 880"/>
              <a:gd name="T18" fmla="*/ 40 w 800"/>
              <a:gd name="T19" fmla="*/ 700 h 880"/>
              <a:gd name="T20" fmla="*/ 40 w 800"/>
              <a:gd name="T21" fmla="*/ 599 h 880"/>
              <a:gd name="T22" fmla="*/ 400 w 800"/>
              <a:gd name="T23" fmla="*/ 700 h 880"/>
              <a:gd name="T24" fmla="*/ 760 w 800"/>
              <a:gd name="T25" fmla="*/ 599 h 880"/>
              <a:gd name="T26" fmla="*/ 760 w 800"/>
              <a:gd name="T27" fmla="*/ 700 h 880"/>
              <a:gd name="T28" fmla="*/ 760 w 800"/>
              <a:gd name="T29" fmla="*/ 520 h 880"/>
              <a:gd name="T30" fmla="*/ 400 w 800"/>
              <a:gd name="T31" fmla="*/ 660 h 880"/>
              <a:gd name="T32" fmla="*/ 40 w 800"/>
              <a:gd name="T33" fmla="*/ 520 h 880"/>
              <a:gd name="T34" fmla="*/ 40 w 800"/>
              <a:gd name="T35" fmla="*/ 419 h 880"/>
              <a:gd name="T36" fmla="*/ 400 w 800"/>
              <a:gd name="T37" fmla="*/ 520 h 880"/>
              <a:gd name="T38" fmla="*/ 760 w 800"/>
              <a:gd name="T39" fmla="*/ 419 h 880"/>
              <a:gd name="T40" fmla="*/ 760 w 800"/>
              <a:gd name="T41" fmla="*/ 520 h 880"/>
              <a:gd name="T42" fmla="*/ 760 w 800"/>
              <a:gd name="T43" fmla="*/ 340 h 880"/>
              <a:gd name="T44" fmla="*/ 400 w 800"/>
              <a:gd name="T45" fmla="*/ 480 h 880"/>
              <a:gd name="T46" fmla="*/ 40 w 800"/>
              <a:gd name="T47" fmla="*/ 340 h 880"/>
              <a:gd name="T48" fmla="*/ 40 w 800"/>
              <a:gd name="T49" fmla="*/ 259 h 880"/>
              <a:gd name="T50" fmla="*/ 400 w 800"/>
              <a:gd name="T51" fmla="*/ 360 h 880"/>
              <a:gd name="T52" fmla="*/ 760 w 800"/>
              <a:gd name="T53" fmla="*/ 259 h 880"/>
              <a:gd name="T54" fmla="*/ 760 w 800"/>
              <a:gd name="T55" fmla="*/ 340 h 880"/>
              <a:gd name="T56" fmla="*/ 400 w 800"/>
              <a:gd name="T57" fmla="*/ 320 h 880"/>
              <a:gd name="T58" fmla="*/ 40 w 800"/>
              <a:gd name="T59" fmla="*/ 180 h 880"/>
              <a:gd name="T60" fmla="*/ 400 w 800"/>
              <a:gd name="T61" fmla="*/ 40 h 880"/>
              <a:gd name="T62" fmla="*/ 760 w 800"/>
              <a:gd name="T63" fmla="*/ 180 h 880"/>
              <a:gd name="T64" fmla="*/ 400 w 800"/>
              <a:gd name="T65" fmla="*/ 32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00" h="880">
                <a:moveTo>
                  <a:pt x="400" y="0"/>
                </a:moveTo>
                <a:cubicBezTo>
                  <a:pt x="175" y="0"/>
                  <a:pt x="0" y="79"/>
                  <a:pt x="0" y="180"/>
                </a:cubicBezTo>
                <a:cubicBezTo>
                  <a:pt x="0" y="700"/>
                  <a:pt x="0" y="700"/>
                  <a:pt x="0" y="700"/>
                </a:cubicBezTo>
                <a:cubicBezTo>
                  <a:pt x="0" y="801"/>
                  <a:pt x="175" y="880"/>
                  <a:pt x="400" y="880"/>
                </a:cubicBezTo>
                <a:cubicBezTo>
                  <a:pt x="624" y="880"/>
                  <a:pt x="800" y="801"/>
                  <a:pt x="800" y="70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79"/>
                  <a:pt x="624" y="0"/>
                  <a:pt x="400" y="0"/>
                </a:cubicBezTo>
                <a:close/>
                <a:moveTo>
                  <a:pt x="760" y="700"/>
                </a:moveTo>
                <a:cubicBezTo>
                  <a:pt x="760" y="782"/>
                  <a:pt x="570" y="840"/>
                  <a:pt x="400" y="840"/>
                </a:cubicBezTo>
                <a:cubicBezTo>
                  <a:pt x="229" y="840"/>
                  <a:pt x="40" y="782"/>
                  <a:pt x="40" y="700"/>
                </a:cubicBezTo>
                <a:cubicBezTo>
                  <a:pt x="40" y="599"/>
                  <a:pt x="40" y="599"/>
                  <a:pt x="40" y="599"/>
                </a:cubicBezTo>
                <a:cubicBezTo>
                  <a:pt x="104" y="659"/>
                  <a:pt x="239" y="700"/>
                  <a:pt x="400" y="700"/>
                </a:cubicBezTo>
                <a:cubicBezTo>
                  <a:pt x="560" y="700"/>
                  <a:pt x="695" y="659"/>
                  <a:pt x="760" y="599"/>
                </a:cubicBezTo>
                <a:lnTo>
                  <a:pt x="760" y="700"/>
                </a:lnTo>
                <a:close/>
                <a:moveTo>
                  <a:pt x="760" y="520"/>
                </a:moveTo>
                <a:cubicBezTo>
                  <a:pt x="760" y="602"/>
                  <a:pt x="570" y="660"/>
                  <a:pt x="400" y="660"/>
                </a:cubicBezTo>
                <a:cubicBezTo>
                  <a:pt x="229" y="660"/>
                  <a:pt x="40" y="602"/>
                  <a:pt x="40" y="520"/>
                </a:cubicBezTo>
                <a:cubicBezTo>
                  <a:pt x="40" y="419"/>
                  <a:pt x="40" y="419"/>
                  <a:pt x="40" y="419"/>
                </a:cubicBezTo>
                <a:cubicBezTo>
                  <a:pt x="104" y="479"/>
                  <a:pt x="239" y="520"/>
                  <a:pt x="400" y="520"/>
                </a:cubicBezTo>
                <a:cubicBezTo>
                  <a:pt x="560" y="520"/>
                  <a:pt x="695" y="479"/>
                  <a:pt x="760" y="419"/>
                </a:cubicBezTo>
                <a:lnTo>
                  <a:pt x="760" y="520"/>
                </a:lnTo>
                <a:close/>
                <a:moveTo>
                  <a:pt x="760" y="340"/>
                </a:moveTo>
                <a:cubicBezTo>
                  <a:pt x="760" y="422"/>
                  <a:pt x="570" y="480"/>
                  <a:pt x="400" y="480"/>
                </a:cubicBezTo>
                <a:cubicBezTo>
                  <a:pt x="229" y="480"/>
                  <a:pt x="40" y="422"/>
                  <a:pt x="40" y="340"/>
                </a:cubicBezTo>
                <a:cubicBezTo>
                  <a:pt x="40" y="259"/>
                  <a:pt x="40" y="259"/>
                  <a:pt x="40" y="259"/>
                </a:cubicBezTo>
                <a:cubicBezTo>
                  <a:pt x="104" y="319"/>
                  <a:pt x="239" y="360"/>
                  <a:pt x="400" y="360"/>
                </a:cubicBezTo>
                <a:cubicBezTo>
                  <a:pt x="560" y="360"/>
                  <a:pt x="695" y="319"/>
                  <a:pt x="760" y="259"/>
                </a:cubicBezTo>
                <a:lnTo>
                  <a:pt x="760" y="340"/>
                </a:lnTo>
                <a:close/>
                <a:moveTo>
                  <a:pt x="400" y="320"/>
                </a:moveTo>
                <a:cubicBezTo>
                  <a:pt x="229" y="320"/>
                  <a:pt x="40" y="262"/>
                  <a:pt x="40" y="180"/>
                </a:cubicBezTo>
                <a:cubicBezTo>
                  <a:pt x="40" y="97"/>
                  <a:pt x="229" y="40"/>
                  <a:pt x="400" y="40"/>
                </a:cubicBezTo>
                <a:cubicBezTo>
                  <a:pt x="570" y="40"/>
                  <a:pt x="760" y="97"/>
                  <a:pt x="760" y="180"/>
                </a:cubicBezTo>
                <a:cubicBezTo>
                  <a:pt x="760" y="262"/>
                  <a:pt x="570" y="320"/>
                  <a:pt x="400" y="3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Box  - Prévention">
            <a:extLst>
              <a:ext uri="{FF2B5EF4-FFF2-40B4-BE49-F238E27FC236}">
                <a16:creationId xmlns:a16="http://schemas.microsoft.com/office/drawing/2014/main" id="{A81EFD30-CD64-4540-A231-723B11BCC2D1}"/>
              </a:ext>
            </a:extLst>
          </p:cNvPr>
          <p:cNvSpPr txBox="1"/>
          <p:nvPr/>
        </p:nvSpPr>
        <p:spPr>
          <a:xfrm>
            <a:off x="6673155" y="3422850"/>
            <a:ext cx="160020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Prévention</a:t>
            </a: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49B6715-7666-4F2F-BC81-3DE21FDEB848}"/>
              </a:ext>
            </a:extLst>
          </p:cNvPr>
          <p:cNvSpPr/>
          <p:nvPr/>
        </p:nvSpPr>
        <p:spPr>
          <a:xfrm>
            <a:off x="6849057" y="2067303"/>
            <a:ext cx="1260000" cy="126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6" name="Icon - Cog">
            <a:extLst>
              <a:ext uri="{FF2B5EF4-FFF2-40B4-BE49-F238E27FC236}">
                <a16:creationId xmlns:a16="http://schemas.microsoft.com/office/drawing/2014/main" id="{4FDF6B99-3984-43E6-BE6C-500C01CC0D69}"/>
              </a:ext>
            </a:extLst>
          </p:cNvPr>
          <p:cNvSpPr>
            <a:spLocks noEditPoints="1"/>
          </p:cNvSpPr>
          <p:nvPr/>
        </p:nvSpPr>
        <p:spPr bwMode="auto">
          <a:xfrm>
            <a:off x="7119057" y="2356198"/>
            <a:ext cx="720000" cy="720000"/>
          </a:xfrm>
          <a:custGeom>
            <a:avLst/>
            <a:gdLst>
              <a:gd name="T0" fmla="*/ 400 w 800"/>
              <a:gd name="T1" fmla="*/ 566 h 800"/>
              <a:gd name="T2" fmla="*/ 400 w 800"/>
              <a:gd name="T3" fmla="*/ 533 h 800"/>
              <a:gd name="T4" fmla="*/ 533 w 800"/>
              <a:gd name="T5" fmla="*/ 400 h 800"/>
              <a:gd name="T6" fmla="*/ 688 w 800"/>
              <a:gd name="T7" fmla="*/ 316 h 800"/>
              <a:gd name="T8" fmla="*/ 721 w 800"/>
              <a:gd name="T9" fmla="*/ 176 h 800"/>
              <a:gd name="T10" fmla="*/ 588 w 800"/>
              <a:gd name="T11" fmla="*/ 93 h 800"/>
              <a:gd name="T12" fmla="*/ 483 w 800"/>
              <a:gd name="T13" fmla="*/ 50 h 800"/>
              <a:gd name="T14" fmla="*/ 316 w 800"/>
              <a:gd name="T15" fmla="*/ 50 h 800"/>
              <a:gd name="T16" fmla="*/ 211 w 800"/>
              <a:gd name="T17" fmla="*/ 93 h 800"/>
              <a:gd name="T18" fmla="*/ 93 w 800"/>
              <a:gd name="T19" fmla="*/ 211 h 800"/>
              <a:gd name="T20" fmla="*/ 50 w 800"/>
              <a:gd name="T21" fmla="*/ 316 h 800"/>
              <a:gd name="T22" fmla="*/ 0 w 800"/>
              <a:gd name="T23" fmla="*/ 433 h 800"/>
              <a:gd name="T24" fmla="*/ 137 w 800"/>
              <a:gd name="T25" fmla="*/ 544 h 800"/>
              <a:gd name="T26" fmla="*/ 93 w 800"/>
              <a:gd name="T27" fmla="*/ 659 h 800"/>
              <a:gd name="T28" fmla="*/ 255 w 800"/>
              <a:gd name="T29" fmla="*/ 662 h 800"/>
              <a:gd name="T30" fmla="*/ 366 w 800"/>
              <a:gd name="T31" fmla="*/ 800 h 800"/>
              <a:gd name="T32" fmla="*/ 483 w 800"/>
              <a:gd name="T33" fmla="*/ 688 h 800"/>
              <a:gd name="T34" fmla="*/ 659 w 800"/>
              <a:gd name="T35" fmla="*/ 706 h 800"/>
              <a:gd name="T36" fmla="*/ 662 w 800"/>
              <a:gd name="T37" fmla="*/ 544 h 800"/>
              <a:gd name="T38" fmla="*/ 785 w 800"/>
              <a:gd name="T39" fmla="*/ 468 h 800"/>
              <a:gd name="T40" fmla="*/ 750 w 800"/>
              <a:gd name="T41" fmla="*/ 316 h 800"/>
              <a:gd name="T42" fmla="*/ 750 w 800"/>
              <a:gd name="T43" fmla="*/ 450 h 800"/>
              <a:gd name="T44" fmla="*/ 627 w 800"/>
              <a:gd name="T45" fmla="*/ 538 h 800"/>
              <a:gd name="T46" fmla="*/ 683 w 800"/>
              <a:gd name="T47" fmla="*/ 635 h 800"/>
              <a:gd name="T48" fmla="*/ 559 w 800"/>
              <a:gd name="T49" fmla="*/ 630 h 800"/>
              <a:gd name="T50" fmla="*/ 450 w 800"/>
              <a:gd name="T51" fmla="*/ 675 h 800"/>
              <a:gd name="T52" fmla="*/ 366 w 800"/>
              <a:gd name="T53" fmla="*/ 766 h 800"/>
              <a:gd name="T54" fmla="*/ 337 w 800"/>
              <a:gd name="T55" fmla="*/ 659 h 800"/>
              <a:gd name="T56" fmla="*/ 241 w 800"/>
              <a:gd name="T57" fmla="*/ 630 h 800"/>
              <a:gd name="T58" fmla="*/ 117 w 800"/>
              <a:gd name="T59" fmla="*/ 635 h 800"/>
              <a:gd name="T60" fmla="*/ 170 w 800"/>
              <a:gd name="T61" fmla="*/ 559 h 800"/>
              <a:gd name="T62" fmla="*/ 125 w 800"/>
              <a:gd name="T63" fmla="*/ 450 h 800"/>
              <a:gd name="T64" fmla="*/ 33 w 800"/>
              <a:gd name="T65" fmla="*/ 366 h 800"/>
              <a:gd name="T66" fmla="*/ 125 w 800"/>
              <a:gd name="T67" fmla="*/ 350 h 800"/>
              <a:gd name="T68" fmla="*/ 170 w 800"/>
              <a:gd name="T69" fmla="*/ 240 h 800"/>
              <a:gd name="T70" fmla="*/ 164 w 800"/>
              <a:gd name="T71" fmla="*/ 117 h 800"/>
              <a:gd name="T72" fmla="*/ 261 w 800"/>
              <a:gd name="T73" fmla="*/ 172 h 800"/>
              <a:gd name="T74" fmla="*/ 350 w 800"/>
              <a:gd name="T75" fmla="*/ 50 h 800"/>
              <a:gd name="T76" fmla="*/ 450 w 800"/>
              <a:gd name="T77" fmla="*/ 50 h 800"/>
              <a:gd name="T78" fmla="*/ 538 w 800"/>
              <a:gd name="T79" fmla="*/ 172 h 800"/>
              <a:gd name="T80" fmla="*/ 635 w 800"/>
              <a:gd name="T81" fmla="*/ 117 h 800"/>
              <a:gd name="T82" fmla="*/ 683 w 800"/>
              <a:gd name="T83" fmla="*/ 187 h 800"/>
              <a:gd name="T84" fmla="*/ 659 w 800"/>
              <a:gd name="T85" fmla="*/ 337 h 800"/>
              <a:gd name="T86" fmla="*/ 766 w 800"/>
              <a:gd name="T87" fmla="*/ 366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00" h="800">
                <a:moveTo>
                  <a:pt x="400" y="233"/>
                </a:moveTo>
                <a:cubicBezTo>
                  <a:pt x="308" y="233"/>
                  <a:pt x="233" y="308"/>
                  <a:pt x="233" y="400"/>
                </a:cubicBezTo>
                <a:cubicBezTo>
                  <a:pt x="233" y="492"/>
                  <a:pt x="308" y="566"/>
                  <a:pt x="400" y="566"/>
                </a:cubicBezTo>
                <a:cubicBezTo>
                  <a:pt x="492" y="566"/>
                  <a:pt x="566" y="492"/>
                  <a:pt x="566" y="400"/>
                </a:cubicBezTo>
                <a:cubicBezTo>
                  <a:pt x="566" y="308"/>
                  <a:pt x="492" y="233"/>
                  <a:pt x="400" y="233"/>
                </a:cubicBezTo>
                <a:close/>
                <a:moveTo>
                  <a:pt x="400" y="533"/>
                </a:moveTo>
                <a:cubicBezTo>
                  <a:pt x="326" y="533"/>
                  <a:pt x="266" y="473"/>
                  <a:pt x="266" y="400"/>
                </a:cubicBezTo>
                <a:cubicBezTo>
                  <a:pt x="266" y="326"/>
                  <a:pt x="326" y="266"/>
                  <a:pt x="400" y="266"/>
                </a:cubicBezTo>
                <a:cubicBezTo>
                  <a:pt x="473" y="266"/>
                  <a:pt x="533" y="326"/>
                  <a:pt x="533" y="400"/>
                </a:cubicBezTo>
                <a:cubicBezTo>
                  <a:pt x="533" y="473"/>
                  <a:pt x="473" y="533"/>
                  <a:pt x="400" y="533"/>
                </a:cubicBezTo>
                <a:close/>
                <a:moveTo>
                  <a:pt x="750" y="316"/>
                </a:moveTo>
                <a:cubicBezTo>
                  <a:pt x="688" y="316"/>
                  <a:pt x="688" y="316"/>
                  <a:pt x="688" y="316"/>
                </a:cubicBezTo>
                <a:cubicBezTo>
                  <a:pt x="681" y="295"/>
                  <a:pt x="673" y="274"/>
                  <a:pt x="662" y="255"/>
                </a:cubicBezTo>
                <a:cubicBezTo>
                  <a:pt x="706" y="211"/>
                  <a:pt x="706" y="211"/>
                  <a:pt x="706" y="211"/>
                </a:cubicBezTo>
                <a:cubicBezTo>
                  <a:pt x="716" y="202"/>
                  <a:pt x="721" y="189"/>
                  <a:pt x="721" y="176"/>
                </a:cubicBezTo>
                <a:cubicBezTo>
                  <a:pt x="721" y="162"/>
                  <a:pt x="716" y="150"/>
                  <a:pt x="706" y="140"/>
                </a:cubicBezTo>
                <a:cubicBezTo>
                  <a:pt x="659" y="93"/>
                  <a:pt x="659" y="93"/>
                  <a:pt x="659" y="93"/>
                </a:cubicBezTo>
                <a:cubicBezTo>
                  <a:pt x="640" y="74"/>
                  <a:pt x="607" y="74"/>
                  <a:pt x="588" y="93"/>
                </a:cubicBezTo>
                <a:cubicBezTo>
                  <a:pt x="544" y="137"/>
                  <a:pt x="544" y="137"/>
                  <a:pt x="544" y="137"/>
                </a:cubicBezTo>
                <a:cubicBezTo>
                  <a:pt x="525" y="126"/>
                  <a:pt x="504" y="118"/>
                  <a:pt x="483" y="112"/>
                </a:cubicBezTo>
                <a:cubicBezTo>
                  <a:pt x="483" y="50"/>
                  <a:pt x="483" y="50"/>
                  <a:pt x="483" y="50"/>
                </a:cubicBezTo>
                <a:cubicBezTo>
                  <a:pt x="483" y="22"/>
                  <a:pt x="461" y="0"/>
                  <a:pt x="433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39" y="0"/>
                  <a:pt x="316" y="22"/>
                  <a:pt x="316" y="50"/>
                </a:cubicBezTo>
                <a:cubicBezTo>
                  <a:pt x="316" y="112"/>
                  <a:pt x="316" y="112"/>
                  <a:pt x="316" y="112"/>
                </a:cubicBezTo>
                <a:cubicBezTo>
                  <a:pt x="295" y="118"/>
                  <a:pt x="275" y="126"/>
                  <a:pt x="255" y="137"/>
                </a:cubicBezTo>
                <a:cubicBezTo>
                  <a:pt x="211" y="93"/>
                  <a:pt x="211" y="93"/>
                  <a:pt x="211" y="93"/>
                </a:cubicBezTo>
                <a:cubicBezTo>
                  <a:pt x="192" y="74"/>
                  <a:pt x="159" y="74"/>
                  <a:pt x="140" y="93"/>
                </a:cubicBezTo>
                <a:cubicBezTo>
                  <a:pt x="93" y="140"/>
                  <a:pt x="93" y="140"/>
                  <a:pt x="93" y="140"/>
                </a:cubicBezTo>
                <a:cubicBezTo>
                  <a:pt x="74" y="160"/>
                  <a:pt x="74" y="192"/>
                  <a:pt x="93" y="211"/>
                </a:cubicBezTo>
                <a:cubicBezTo>
                  <a:pt x="137" y="255"/>
                  <a:pt x="137" y="255"/>
                  <a:pt x="137" y="255"/>
                </a:cubicBezTo>
                <a:cubicBezTo>
                  <a:pt x="126" y="274"/>
                  <a:pt x="118" y="295"/>
                  <a:pt x="112" y="316"/>
                </a:cubicBezTo>
                <a:cubicBezTo>
                  <a:pt x="50" y="316"/>
                  <a:pt x="50" y="316"/>
                  <a:pt x="50" y="316"/>
                </a:cubicBezTo>
                <a:cubicBezTo>
                  <a:pt x="36" y="316"/>
                  <a:pt x="24" y="322"/>
                  <a:pt x="14" y="331"/>
                </a:cubicBezTo>
                <a:cubicBezTo>
                  <a:pt x="5" y="340"/>
                  <a:pt x="0" y="353"/>
                  <a:pt x="0" y="366"/>
                </a:cubicBezTo>
                <a:cubicBezTo>
                  <a:pt x="0" y="433"/>
                  <a:pt x="0" y="433"/>
                  <a:pt x="0" y="433"/>
                </a:cubicBezTo>
                <a:cubicBezTo>
                  <a:pt x="0" y="461"/>
                  <a:pt x="22" y="483"/>
                  <a:pt x="50" y="483"/>
                </a:cubicBezTo>
                <a:cubicBezTo>
                  <a:pt x="112" y="483"/>
                  <a:pt x="112" y="483"/>
                  <a:pt x="112" y="483"/>
                </a:cubicBezTo>
                <a:cubicBezTo>
                  <a:pt x="118" y="504"/>
                  <a:pt x="126" y="525"/>
                  <a:pt x="137" y="544"/>
                </a:cubicBezTo>
                <a:cubicBezTo>
                  <a:pt x="93" y="588"/>
                  <a:pt x="93" y="588"/>
                  <a:pt x="93" y="588"/>
                </a:cubicBezTo>
                <a:cubicBezTo>
                  <a:pt x="84" y="598"/>
                  <a:pt x="79" y="610"/>
                  <a:pt x="79" y="624"/>
                </a:cubicBezTo>
                <a:cubicBezTo>
                  <a:pt x="79" y="637"/>
                  <a:pt x="84" y="649"/>
                  <a:pt x="93" y="659"/>
                </a:cubicBezTo>
                <a:cubicBezTo>
                  <a:pt x="140" y="706"/>
                  <a:pt x="140" y="706"/>
                  <a:pt x="140" y="706"/>
                </a:cubicBezTo>
                <a:cubicBezTo>
                  <a:pt x="159" y="725"/>
                  <a:pt x="192" y="725"/>
                  <a:pt x="211" y="706"/>
                </a:cubicBezTo>
                <a:cubicBezTo>
                  <a:pt x="255" y="662"/>
                  <a:pt x="255" y="662"/>
                  <a:pt x="255" y="662"/>
                </a:cubicBezTo>
                <a:cubicBezTo>
                  <a:pt x="274" y="673"/>
                  <a:pt x="295" y="681"/>
                  <a:pt x="316" y="688"/>
                </a:cubicBezTo>
                <a:cubicBezTo>
                  <a:pt x="316" y="750"/>
                  <a:pt x="316" y="750"/>
                  <a:pt x="316" y="750"/>
                </a:cubicBezTo>
                <a:cubicBezTo>
                  <a:pt x="316" y="777"/>
                  <a:pt x="339" y="800"/>
                  <a:pt x="366" y="800"/>
                </a:cubicBezTo>
                <a:cubicBezTo>
                  <a:pt x="433" y="800"/>
                  <a:pt x="433" y="800"/>
                  <a:pt x="433" y="800"/>
                </a:cubicBezTo>
                <a:cubicBezTo>
                  <a:pt x="461" y="800"/>
                  <a:pt x="483" y="777"/>
                  <a:pt x="483" y="750"/>
                </a:cubicBezTo>
                <a:cubicBezTo>
                  <a:pt x="483" y="688"/>
                  <a:pt x="483" y="688"/>
                  <a:pt x="483" y="688"/>
                </a:cubicBezTo>
                <a:cubicBezTo>
                  <a:pt x="504" y="681"/>
                  <a:pt x="525" y="673"/>
                  <a:pt x="544" y="662"/>
                </a:cubicBezTo>
                <a:cubicBezTo>
                  <a:pt x="588" y="706"/>
                  <a:pt x="588" y="706"/>
                  <a:pt x="588" y="706"/>
                </a:cubicBezTo>
                <a:cubicBezTo>
                  <a:pt x="607" y="725"/>
                  <a:pt x="640" y="725"/>
                  <a:pt x="659" y="706"/>
                </a:cubicBezTo>
                <a:cubicBezTo>
                  <a:pt x="706" y="659"/>
                  <a:pt x="706" y="659"/>
                  <a:pt x="706" y="659"/>
                </a:cubicBezTo>
                <a:cubicBezTo>
                  <a:pt x="726" y="639"/>
                  <a:pt x="726" y="608"/>
                  <a:pt x="706" y="588"/>
                </a:cubicBezTo>
                <a:cubicBezTo>
                  <a:pt x="662" y="544"/>
                  <a:pt x="662" y="544"/>
                  <a:pt x="662" y="544"/>
                </a:cubicBezTo>
                <a:cubicBezTo>
                  <a:pt x="673" y="525"/>
                  <a:pt x="681" y="504"/>
                  <a:pt x="688" y="483"/>
                </a:cubicBezTo>
                <a:cubicBezTo>
                  <a:pt x="750" y="483"/>
                  <a:pt x="750" y="483"/>
                  <a:pt x="750" y="483"/>
                </a:cubicBezTo>
                <a:cubicBezTo>
                  <a:pt x="763" y="483"/>
                  <a:pt x="776" y="478"/>
                  <a:pt x="785" y="468"/>
                </a:cubicBezTo>
                <a:cubicBezTo>
                  <a:pt x="794" y="459"/>
                  <a:pt x="800" y="446"/>
                  <a:pt x="800" y="433"/>
                </a:cubicBezTo>
                <a:cubicBezTo>
                  <a:pt x="800" y="366"/>
                  <a:pt x="800" y="366"/>
                  <a:pt x="800" y="366"/>
                </a:cubicBezTo>
                <a:cubicBezTo>
                  <a:pt x="800" y="339"/>
                  <a:pt x="777" y="316"/>
                  <a:pt x="750" y="316"/>
                </a:cubicBezTo>
                <a:close/>
                <a:moveTo>
                  <a:pt x="766" y="433"/>
                </a:moveTo>
                <a:cubicBezTo>
                  <a:pt x="766" y="437"/>
                  <a:pt x="765" y="442"/>
                  <a:pt x="761" y="445"/>
                </a:cubicBezTo>
                <a:cubicBezTo>
                  <a:pt x="758" y="448"/>
                  <a:pt x="754" y="450"/>
                  <a:pt x="750" y="450"/>
                </a:cubicBezTo>
                <a:cubicBezTo>
                  <a:pt x="675" y="450"/>
                  <a:pt x="675" y="450"/>
                  <a:pt x="675" y="450"/>
                </a:cubicBezTo>
                <a:cubicBezTo>
                  <a:pt x="667" y="450"/>
                  <a:pt x="660" y="455"/>
                  <a:pt x="659" y="462"/>
                </a:cubicBezTo>
                <a:cubicBezTo>
                  <a:pt x="652" y="489"/>
                  <a:pt x="642" y="515"/>
                  <a:pt x="627" y="538"/>
                </a:cubicBezTo>
                <a:cubicBezTo>
                  <a:pt x="623" y="545"/>
                  <a:pt x="624" y="553"/>
                  <a:pt x="630" y="559"/>
                </a:cubicBezTo>
                <a:cubicBezTo>
                  <a:pt x="683" y="612"/>
                  <a:pt x="683" y="612"/>
                  <a:pt x="683" y="612"/>
                </a:cubicBezTo>
                <a:cubicBezTo>
                  <a:pt x="689" y="618"/>
                  <a:pt x="689" y="629"/>
                  <a:pt x="683" y="635"/>
                </a:cubicBezTo>
                <a:cubicBezTo>
                  <a:pt x="635" y="682"/>
                  <a:pt x="635" y="682"/>
                  <a:pt x="635" y="682"/>
                </a:cubicBezTo>
                <a:cubicBezTo>
                  <a:pt x="629" y="689"/>
                  <a:pt x="618" y="689"/>
                  <a:pt x="612" y="682"/>
                </a:cubicBezTo>
                <a:cubicBezTo>
                  <a:pt x="559" y="630"/>
                  <a:pt x="559" y="630"/>
                  <a:pt x="559" y="630"/>
                </a:cubicBezTo>
                <a:cubicBezTo>
                  <a:pt x="553" y="624"/>
                  <a:pt x="545" y="623"/>
                  <a:pt x="538" y="627"/>
                </a:cubicBezTo>
                <a:cubicBezTo>
                  <a:pt x="515" y="642"/>
                  <a:pt x="489" y="652"/>
                  <a:pt x="462" y="659"/>
                </a:cubicBezTo>
                <a:cubicBezTo>
                  <a:pt x="455" y="660"/>
                  <a:pt x="450" y="667"/>
                  <a:pt x="450" y="675"/>
                </a:cubicBezTo>
                <a:cubicBezTo>
                  <a:pt x="450" y="750"/>
                  <a:pt x="450" y="750"/>
                  <a:pt x="450" y="750"/>
                </a:cubicBezTo>
                <a:cubicBezTo>
                  <a:pt x="450" y="759"/>
                  <a:pt x="442" y="766"/>
                  <a:pt x="433" y="766"/>
                </a:cubicBezTo>
                <a:cubicBezTo>
                  <a:pt x="366" y="766"/>
                  <a:pt x="366" y="766"/>
                  <a:pt x="366" y="766"/>
                </a:cubicBezTo>
                <a:cubicBezTo>
                  <a:pt x="357" y="766"/>
                  <a:pt x="350" y="759"/>
                  <a:pt x="350" y="750"/>
                </a:cubicBezTo>
                <a:cubicBezTo>
                  <a:pt x="350" y="675"/>
                  <a:pt x="350" y="675"/>
                  <a:pt x="350" y="675"/>
                </a:cubicBezTo>
                <a:cubicBezTo>
                  <a:pt x="350" y="667"/>
                  <a:pt x="344" y="660"/>
                  <a:pt x="337" y="659"/>
                </a:cubicBezTo>
                <a:cubicBezTo>
                  <a:pt x="310" y="652"/>
                  <a:pt x="285" y="641"/>
                  <a:pt x="261" y="627"/>
                </a:cubicBezTo>
                <a:cubicBezTo>
                  <a:pt x="258" y="625"/>
                  <a:pt x="255" y="625"/>
                  <a:pt x="252" y="625"/>
                </a:cubicBezTo>
                <a:cubicBezTo>
                  <a:pt x="248" y="625"/>
                  <a:pt x="244" y="626"/>
                  <a:pt x="241" y="630"/>
                </a:cubicBezTo>
                <a:cubicBezTo>
                  <a:pt x="188" y="683"/>
                  <a:pt x="188" y="683"/>
                  <a:pt x="188" y="683"/>
                </a:cubicBezTo>
                <a:cubicBezTo>
                  <a:pt x="181" y="689"/>
                  <a:pt x="170" y="689"/>
                  <a:pt x="164" y="683"/>
                </a:cubicBezTo>
                <a:cubicBezTo>
                  <a:pt x="117" y="635"/>
                  <a:pt x="117" y="635"/>
                  <a:pt x="117" y="635"/>
                </a:cubicBezTo>
                <a:cubicBezTo>
                  <a:pt x="114" y="632"/>
                  <a:pt x="112" y="628"/>
                  <a:pt x="112" y="624"/>
                </a:cubicBezTo>
                <a:cubicBezTo>
                  <a:pt x="112" y="619"/>
                  <a:pt x="114" y="615"/>
                  <a:pt x="117" y="612"/>
                </a:cubicBezTo>
                <a:cubicBezTo>
                  <a:pt x="170" y="559"/>
                  <a:pt x="170" y="559"/>
                  <a:pt x="170" y="559"/>
                </a:cubicBezTo>
                <a:cubicBezTo>
                  <a:pt x="175" y="553"/>
                  <a:pt x="176" y="545"/>
                  <a:pt x="172" y="538"/>
                </a:cubicBezTo>
                <a:cubicBezTo>
                  <a:pt x="158" y="515"/>
                  <a:pt x="147" y="489"/>
                  <a:pt x="141" y="462"/>
                </a:cubicBezTo>
                <a:cubicBezTo>
                  <a:pt x="139" y="455"/>
                  <a:pt x="132" y="450"/>
                  <a:pt x="125" y="450"/>
                </a:cubicBezTo>
                <a:cubicBezTo>
                  <a:pt x="50" y="450"/>
                  <a:pt x="50" y="450"/>
                  <a:pt x="50" y="450"/>
                </a:cubicBezTo>
                <a:cubicBezTo>
                  <a:pt x="40" y="450"/>
                  <a:pt x="33" y="442"/>
                  <a:pt x="33" y="433"/>
                </a:cubicBezTo>
                <a:cubicBezTo>
                  <a:pt x="33" y="366"/>
                  <a:pt x="33" y="366"/>
                  <a:pt x="33" y="366"/>
                </a:cubicBezTo>
                <a:cubicBezTo>
                  <a:pt x="33" y="362"/>
                  <a:pt x="35" y="358"/>
                  <a:pt x="38" y="355"/>
                </a:cubicBezTo>
                <a:cubicBezTo>
                  <a:pt x="41" y="351"/>
                  <a:pt x="45" y="350"/>
                  <a:pt x="50" y="350"/>
                </a:cubicBezTo>
                <a:cubicBezTo>
                  <a:pt x="125" y="350"/>
                  <a:pt x="125" y="350"/>
                  <a:pt x="125" y="350"/>
                </a:cubicBezTo>
                <a:cubicBezTo>
                  <a:pt x="132" y="350"/>
                  <a:pt x="139" y="344"/>
                  <a:pt x="141" y="337"/>
                </a:cubicBezTo>
                <a:cubicBezTo>
                  <a:pt x="147" y="310"/>
                  <a:pt x="158" y="285"/>
                  <a:pt x="172" y="261"/>
                </a:cubicBezTo>
                <a:cubicBezTo>
                  <a:pt x="176" y="254"/>
                  <a:pt x="175" y="246"/>
                  <a:pt x="170" y="240"/>
                </a:cubicBezTo>
                <a:cubicBezTo>
                  <a:pt x="117" y="188"/>
                  <a:pt x="117" y="188"/>
                  <a:pt x="117" y="188"/>
                </a:cubicBezTo>
                <a:cubicBezTo>
                  <a:pt x="110" y="181"/>
                  <a:pt x="110" y="170"/>
                  <a:pt x="117" y="164"/>
                </a:cubicBezTo>
                <a:cubicBezTo>
                  <a:pt x="164" y="117"/>
                  <a:pt x="164" y="117"/>
                  <a:pt x="164" y="117"/>
                </a:cubicBezTo>
                <a:cubicBezTo>
                  <a:pt x="170" y="111"/>
                  <a:pt x="181" y="111"/>
                  <a:pt x="188" y="117"/>
                </a:cubicBezTo>
                <a:cubicBezTo>
                  <a:pt x="241" y="170"/>
                  <a:pt x="241" y="170"/>
                  <a:pt x="241" y="170"/>
                </a:cubicBezTo>
                <a:cubicBezTo>
                  <a:pt x="246" y="175"/>
                  <a:pt x="254" y="176"/>
                  <a:pt x="261" y="172"/>
                </a:cubicBezTo>
                <a:cubicBezTo>
                  <a:pt x="285" y="158"/>
                  <a:pt x="310" y="147"/>
                  <a:pt x="337" y="141"/>
                </a:cubicBezTo>
                <a:cubicBezTo>
                  <a:pt x="344" y="139"/>
                  <a:pt x="350" y="132"/>
                  <a:pt x="350" y="125"/>
                </a:cubicBezTo>
                <a:cubicBezTo>
                  <a:pt x="350" y="50"/>
                  <a:pt x="350" y="50"/>
                  <a:pt x="350" y="50"/>
                </a:cubicBezTo>
                <a:cubicBezTo>
                  <a:pt x="350" y="40"/>
                  <a:pt x="357" y="33"/>
                  <a:pt x="366" y="33"/>
                </a:cubicBezTo>
                <a:cubicBezTo>
                  <a:pt x="433" y="33"/>
                  <a:pt x="433" y="33"/>
                  <a:pt x="433" y="33"/>
                </a:cubicBezTo>
                <a:cubicBezTo>
                  <a:pt x="442" y="33"/>
                  <a:pt x="450" y="40"/>
                  <a:pt x="450" y="50"/>
                </a:cubicBezTo>
                <a:cubicBezTo>
                  <a:pt x="450" y="125"/>
                  <a:pt x="450" y="125"/>
                  <a:pt x="450" y="125"/>
                </a:cubicBezTo>
                <a:cubicBezTo>
                  <a:pt x="450" y="132"/>
                  <a:pt x="455" y="139"/>
                  <a:pt x="462" y="141"/>
                </a:cubicBezTo>
                <a:cubicBezTo>
                  <a:pt x="489" y="147"/>
                  <a:pt x="515" y="158"/>
                  <a:pt x="538" y="172"/>
                </a:cubicBezTo>
                <a:cubicBezTo>
                  <a:pt x="545" y="176"/>
                  <a:pt x="553" y="175"/>
                  <a:pt x="559" y="170"/>
                </a:cubicBezTo>
                <a:cubicBezTo>
                  <a:pt x="612" y="117"/>
                  <a:pt x="612" y="117"/>
                  <a:pt x="612" y="117"/>
                </a:cubicBezTo>
                <a:cubicBezTo>
                  <a:pt x="618" y="110"/>
                  <a:pt x="629" y="110"/>
                  <a:pt x="635" y="117"/>
                </a:cubicBezTo>
                <a:cubicBezTo>
                  <a:pt x="683" y="164"/>
                  <a:pt x="683" y="164"/>
                  <a:pt x="683" y="164"/>
                </a:cubicBezTo>
                <a:cubicBezTo>
                  <a:pt x="686" y="167"/>
                  <a:pt x="687" y="171"/>
                  <a:pt x="687" y="176"/>
                </a:cubicBezTo>
                <a:cubicBezTo>
                  <a:pt x="687" y="180"/>
                  <a:pt x="686" y="184"/>
                  <a:pt x="683" y="187"/>
                </a:cubicBezTo>
                <a:cubicBezTo>
                  <a:pt x="630" y="240"/>
                  <a:pt x="630" y="240"/>
                  <a:pt x="630" y="240"/>
                </a:cubicBezTo>
                <a:cubicBezTo>
                  <a:pt x="624" y="246"/>
                  <a:pt x="623" y="254"/>
                  <a:pt x="627" y="261"/>
                </a:cubicBezTo>
                <a:cubicBezTo>
                  <a:pt x="642" y="285"/>
                  <a:pt x="652" y="310"/>
                  <a:pt x="659" y="337"/>
                </a:cubicBezTo>
                <a:cubicBezTo>
                  <a:pt x="660" y="344"/>
                  <a:pt x="667" y="350"/>
                  <a:pt x="675" y="350"/>
                </a:cubicBezTo>
                <a:cubicBezTo>
                  <a:pt x="750" y="350"/>
                  <a:pt x="750" y="350"/>
                  <a:pt x="750" y="350"/>
                </a:cubicBezTo>
                <a:cubicBezTo>
                  <a:pt x="759" y="350"/>
                  <a:pt x="766" y="357"/>
                  <a:pt x="766" y="366"/>
                </a:cubicBezTo>
                <a:lnTo>
                  <a:pt x="766" y="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9" name="TextBox  - Prévention">
            <a:extLst>
              <a:ext uri="{FF2B5EF4-FFF2-40B4-BE49-F238E27FC236}">
                <a16:creationId xmlns:a16="http://schemas.microsoft.com/office/drawing/2014/main" id="{2A310E15-F407-4B6D-B2FC-A134591A2F3D}"/>
              </a:ext>
            </a:extLst>
          </p:cNvPr>
          <p:cNvSpPr txBox="1"/>
          <p:nvPr/>
        </p:nvSpPr>
        <p:spPr>
          <a:xfrm>
            <a:off x="6675659" y="5708339"/>
            <a:ext cx="160020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Financement</a:t>
            </a: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40" name="Connecteur">
            <a:extLst>
              <a:ext uri="{FF2B5EF4-FFF2-40B4-BE49-F238E27FC236}">
                <a16:creationId xmlns:a16="http://schemas.microsoft.com/office/drawing/2014/main" id="{ED8FD98B-8C48-42B8-9FF5-438F52DC1342}"/>
              </a:ext>
            </a:extLst>
          </p:cNvPr>
          <p:cNvCxnSpPr>
            <a:cxnSpLocks/>
          </p:cNvCxnSpPr>
          <p:nvPr/>
        </p:nvCxnSpPr>
        <p:spPr>
          <a:xfrm>
            <a:off x="8311456" y="2630186"/>
            <a:ext cx="648000" cy="0"/>
          </a:xfrm>
          <a:prstGeom prst="straightConnector1">
            <a:avLst/>
          </a:prstGeom>
          <a:ln w="76200">
            <a:solidFill>
              <a:srgbClr val="1E29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">
            <a:extLst>
              <a:ext uri="{FF2B5EF4-FFF2-40B4-BE49-F238E27FC236}">
                <a16:creationId xmlns:a16="http://schemas.microsoft.com/office/drawing/2014/main" id="{40F40085-C91E-4A41-9B75-E60792D93472}"/>
              </a:ext>
            </a:extLst>
          </p:cNvPr>
          <p:cNvCxnSpPr>
            <a:cxnSpLocks/>
          </p:cNvCxnSpPr>
          <p:nvPr/>
        </p:nvCxnSpPr>
        <p:spPr>
          <a:xfrm>
            <a:off x="8311456" y="5042729"/>
            <a:ext cx="648000" cy="0"/>
          </a:xfrm>
          <a:prstGeom prst="straightConnector1">
            <a:avLst/>
          </a:prstGeom>
          <a:ln w="76200">
            <a:solidFill>
              <a:srgbClr val="1E29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7">
            <a:extLst>
              <a:ext uri="{FF2B5EF4-FFF2-40B4-BE49-F238E27FC236}">
                <a16:creationId xmlns:a16="http://schemas.microsoft.com/office/drawing/2014/main" id="{1CEA6D2E-E694-4AD0-82AE-79352B989CCA}"/>
              </a:ext>
            </a:extLst>
          </p:cNvPr>
          <p:cNvSpPr txBox="1"/>
          <p:nvPr/>
        </p:nvSpPr>
        <p:spPr>
          <a:xfrm>
            <a:off x="9161855" y="2174891"/>
            <a:ext cx="1796244" cy="9319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lnSpc>
                <a:spcPct val="90000"/>
              </a:lnSpc>
              <a:defRPr sz="1600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Beaucoup </a:t>
            </a:r>
            <a:r>
              <a:rPr lang="en-US"/>
              <a:t>de connaissances</a:t>
            </a:r>
            <a:r>
              <a:rPr lang="en-US" dirty="0"/>
              <a:t> dans </a:t>
            </a:r>
            <a:r>
              <a:rPr lang="en-US"/>
              <a:t>le marché</a:t>
            </a:r>
            <a:endParaRPr lang="en-US" dirty="0"/>
          </a:p>
        </p:txBody>
      </p:sp>
      <p:sp>
        <p:nvSpPr>
          <p:cNvPr id="43" name="TextBox 47">
            <a:extLst>
              <a:ext uri="{FF2B5EF4-FFF2-40B4-BE49-F238E27FC236}">
                <a16:creationId xmlns:a16="http://schemas.microsoft.com/office/drawing/2014/main" id="{979C4F78-281E-4D05-BD3E-244BBB280F28}"/>
              </a:ext>
            </a:extLst>
          </p:cNvPr>
          <p:cNvSpPr txBox="1"/>
          <p:nvPr/>
        </p:nvSpPr>
        <p:spPr>
          <a:xfrm>
            <a:off x="9161855" y="4589709"/>
            <a:ext cx="1796244" cy="9319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lnSpc>
                <a:spcPct val="90000"/>
              </a:lnSpc>
              <a:defRPr sz="1600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err="1"/>
              <a:t>Maillon</a:t>
            </a:r>
            <a:r>
              <a:rPr lang="en-US" dirty="0"/>
              <a:t> </a:t>
            </a:r>
            <a:r>
              <a:rPr lang="en-US" dirty="0" err="1"/>
              <a:t>faible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F33DAD-DFE4-4DA3-A112-1BB4BC6392D9}"/>
              </a:ext>
            </a:extLst>
          </p:cNvPr>
          <p:cNvSpPr/>
          <p:nvPr/>
        </p:nvSpPr>
        <p:spPr>
          <a:xfrm>
            <a:off x="9044894" y="5607386"/>
            <a:ext cx="2027640" cy="49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C’est ici que nous pouvons vous aidez!</a:t>
            </a:r>
          </a:p>
        </p:txBody>
      </p:sp>
      <p:sp>
        <p:nvSpPr>
          <p:cNvPr id="44" name="Header Border Light">
            <a:extLst>
              <a:ext uri="{FF2B5EF4-FFF2-40B4-BE49-F238E27FC236}">
                <a16:creationId xmlns:a16="http://schemas.microsoft.com/office/drawing/2014/main" id="{2541FB2D-23AC-4056-9046-0996AB135900}"/>
              </a:ext>
            </a:extLst>
          </p:cNvPr>
          <p:cNvSpPr/>
          <p:nvPr/>
        </p:nvSpPr>
        <p:spPr>
          <a:xfrm>
            <a:off x="0" y="1123582"/>
            <a:ext cx="12192000" cy="36000"/>
          </a:xfrm>
          <a:prstGeom prst="rect">
            <a:avLst/>
          </a:prstGeom>
          <a:solidFill>
            <a:srgbClr val="28AEE4"/>
          </a:solidFill>
          <a:ln>
            <a:solidFill>
              <a:srgbClr val="28A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319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Background">
            <a:extLst>
              <a:ext uri="{FF2B5EF4-FFF2-40B4-BE49-F238E27FC236}">
                <a16:creationId xmlns:a16="http://schemas.microsoft.com/office/drawing/2014/main" id="{BF9D5618-1BDD-42EF-96A0-3B5356C15778}"/>
              </a:ext>
            </a:extLst>
          </p:cNvPr>
          <p:cNvGrpSpPr/>
          <p:nvPr/>
        </p:nvGrpSpPr>
        <p:grpSpPr>
          <a:xfrm>
            <a:off x="0" y="1135299"/>
            <a:ext cx="12192001" cy="5722700"/>
            <a:chOff x="0" y="1135299"/>
            <a:chExt cx="12192001" cy="5722700"/>
          </a:xfrm>
        </p:grpSpPr>
        <p:pic>
          <p:nvPicPr>
            <p:cNvPr id="20" name="Background Texture">
              <a:extLst>
                <a:ext uri="{FF2B5EF4-FFF2-40B4-BE49-F238E27FC236}">
                  <a16:creationId xmlns:a16="http://schemas.microsoft.com/office/drawing/2014/main" id="{50DE964F-2519-435C-881C-B50F5E481C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" b="32373"/>
            <a:stretch/>
          </p:blipFill>
          <p:spPr>
            <a:xfrm>
              <a:off x="0" y="1230304"/>
              <a:ext cx="12192001" cy="5627695"/>
            </a:xfrm>
            <a:prstGeom prst="rect">
              <a:avLst/>
            </a:prstGeom>
            <a:gradFill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67000"/>
                  </a:srgbClr>
                </a:gs>
              </a:gsLst>
              <a:lin ang="10800000" scaled="1"/>
            </a:gradFill>
          </p:spPr>
        </p:pic>
        <p:sp>
          <p:nvSpPr>
            <p:cNvPr id="21" name="Background Colour">
              <a:extLst>
                <a:ext uri="{FF2B5EF4-FFF2-40B4-BE49-F238E27FC236}">
                  <a16:creationId xmlns:a16="http://schemas.microsoft.com/office/drawing/2014/main" id="{249B0BAB-2826-4D73-A91E-535F43949E2A}"/>
                </a:ext>
              </a:extLst>
            </p:cNvPr>
            <p:cNvSpPr/>
            <p:nvPr/>
          </p:nvSpPr>
          <p:spPr>
            <a:xfrm>
              <a:off x="1" y="1135299"/>
              <a:ext cx="12192000" cy="5713176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alpha val="98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5" name="Footer Logo">
            <a:extLst>
              <a:ext uri="{FF2B5EF4-FFF2-40B4-BE49-F238E27FC236}">
                <a16:creationId xmlns:a16="http://schemas.microsoft.com/office/drawing/2014/main" id="{9E22791A-9806-48A5-91C6-F66F2844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110" y="6386249"/>
            <a:ext cx="359520" cy="288000"/>
          </a:xfrm>
          <a:prstGeom prst="rect">
            <a:avLst/>
          </a:prstGeom>
        </p:spPr>
      </p:pic>
      <p:sp>
        <p:nvSpPr>
          <p:cNvPr id="16" name="Footer  Border Light">
            <a:extLst>
              <a:ext uri="{FF2B5EF4-FFF2-40B4-BE49-F238E27FC236}">
                <a16:creationId xmlns:a16="http://schemas.microsoft.com/office/drawing/2014/main" id="{5672ECCE-0368-4D9B-9F8C-851FB6530530}"/>
              </a:ext>
            </a:extLst>
          </p:cNvPr>
          <p:cNvSpPr/>
          <p:nvPr/>
        </p:nvSpPr>
        <p:spPr>
          <a:xfrm>
            <a:off x="-1220" y="6139876"/>
            <a:ext cx="12192000" cy="3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D4EF0E-861C-4D21-BFE2-BE54F963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934" y="6344628"/>
            <a:ext cx="364958" cy="412944"/>
          </a:xfrm>
        </p:spPr>
        <p:txBody>
          <a:bodyPr lIns="0"/>
          <a:lstStyle/>
          <a:p>
            <a:pPr algn="l"/>
            <a:fld id="{CC24F4D2-EB85-427F-8E46-E3109538D94E}" type="slidenum">
              <a:rPr lang="fr-CA" smtClean="0">
                <a:latin typeface="Josefin Sans" pitchFamily="2" charset="0"/>
                <a:ea typeface="Josefin Sans" pitchFamily="2" charset="0"/>
              </a:rPr>
              <a:pPr algn="l"/>
              <a:t>6</a:t>
            </a:fld>
            <a:endParaRPr lang="fr-CA" dirty="0">
              <a:latin typeface="Josefin Sans" pitchFamily="2" charset="0"/>
              <a:ea typeface="Josefin Sans" pitchFamily="2" charset="0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E36F04-DF9A-4C9B-8AE7-83D97C820E0D}"/>
              </a:ext>
            </a:extLst>
          </p:cNvPr>
          <p:cNvSpPr/>
          <p:nvPr/>
        </p:nvSpPr>
        <p:spPr>
          <a:xfrm>
            <a:off x="0" y="6262813"/>
            <a:ext cx="12192000" cy="45719"/>
          </a:xfrm>
          <a:prstGeom prst="rect">
            <a:avLst/>
          </a:prstGeom>
          <a:solidFill>
            <a:srgbClr val="28AEE4"/>
          </a:solidFill>
          <a:ln>
            <a:solidFill>
              <a:srgbClr val="28A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9EC9DF4-1A88-4674-B99D-0D5E8EC5A006}"/>
              </a:ext>
            </a:extLst>
          </p:cNvPr>
          <p:cNvSpPr/>
          <p:nvPr/>
        </p:nvSpPr>
        <p:spPr>
          <a:xfrm>
            <a:off x="0" y="6170300"/>
            <a:ext cx="12192000" cy="45719"/>
          </a:xfrm>
          <a:prstGeom prst="rect">
            <a:avLst/>
          </a:prstGeom>
          <a:solidFill>
            <a:srgbClr val="1E295D"/>
          </a:solidFill>
          <a:ln>
            <a:solidFill>
              <a:srgbClr val="1E2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Border" hidden="1">
            <a:extLst>
              <a:ext uri="{FF2B5EF4-FFF2-40B4-BE49-F238E27FC236}">
                <a16:creationId xmlns:a16="http://schemas.microsoft.com/office/drawing/2014/main" id="{F57C14BA-22FF-4AC3-9E2E-30AC26C941BA}"/>
              </a:ext>
            </a:extLst>
          </p:cNvPr>
          <p:cNvSpPr/>
          <p:nvPr/>
        </p:nvSpPr>
        <p:spPr>
          <a:xfrm>
            <a:off x="145144" y="130628"/>
            <a:ext cx="11901714" cy="6589486"/>
          </a:xfrm>
          <a:prstGeom prst="rect">
            <a:avLst/>
          </a:prstGeom>
          <a:noFill/>
          <a:ln w="3175">
            <a:solidFill>
              <a:srgbClr val="1E2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Header Background">
            <a:extLst>
              <a:ext uri="{FF2B5EF4-FFF2-40B4-BE49-F238E27FC236}">
                <a16:creationId xmlns:a16="http://schemas.microsoft.com/office/drawing/2014/main" id="{A1C2E265-3287-481F-8F53-5185CA94F0F9}"/>
              </a:ext>
            </a:extLst>
          </p:cNvPr>
          <p:cNvSpPr/>
          <p:nvPr/>
        </p:nvSpPr>
        <p:spPr>
          <a:xfrm>
            <a:off x="-15395" y="0"/>
            <a:ext cx="12240000" cy="1126294"/>
          </a:xfrm>
          <a:prstGeom prst="rect">
            <a:avLst/>
          </a:prstGeom>
          <a:gradFill flip="none" rotWithShape="1">
            <a:gsLst>
              <a:gs pos="0">
                <a:srgbClr val="212121"/>
              </a:gs>
              <a:gs pos="100000">
                <a:schemeClr val="tx1">
                  <a:alpha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CB97E29F-5877-46E4-83E7-D1C10325882E}"/>
              </a:ext>
            </a:extLst>
          </p:cNvPr>
          <p:cNvSpPr txBox="1">
            <a:spLocks/>
          </p:cNvSpPr>
          <p:nvPr/>
        </p:nvSpPr>
        <p:spPr>
          <a:xfrm>
            <a:off x="792000" y="324000"/>
            <a:ext cx="10991850" cy="78564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cap="all" dirty="0">
                <a:solidFill>
                  <a:schemeClr val="bg1"/>
                </a:solidFill>
                <a:latin typeface="Josefin Sans" pitchFamily="2" charset="0"/>
                <a:ea typeface="Josefin Sans" pitchFamily="2" charset="0"/>
              </a:rPr>
              <a:t>Le marché des mutuelles en bref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E44B3039-81CF-4717-9557-2E0F17F3F419}"/>
              </a:ext>
            </a:extLst>
          </p:cNvPr>
          <p:cNvSpPr txBox="1">
            <a:spLocks/>
          </p:cNvSpPr>
          <p:nvPr/>
        </p:nvSpPr>
        <p:spPr>
          <a:xfrm>
            <a:off x="838200" y="1838690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5"/>
              </a:buBlip>
            </a:pPr>
            <a:r>
              <a:rPr lang="fr-C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104 mutuelles en 2021… Chacune ayant sa propre performance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28AEE4"/>
              </a:buClr>
              <a:buFont typeface="Calibri" panose="020F0502020204030204" pitchFamily="34" charset="0"/>
              <a:buChar char="→"/>
            </a:pPr>
            <a:r>
              <a:rPr lang="fr-CA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Privée (ex : Sobeys, Concessionnaires automobiles (CCAQ), </a:t>
            </a:r>
            <a:r>
              <a:rPr lang="fr-CA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etc</a:t>
            </a:r>
            <a:r>
              <a:rPr lang="fr-CA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,…)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28AEE4"/>
              </a:buClr>
              <a:buFont typeface="Calibri" panose="020F0502020204030204" pitchFamily="34" charset="0"/>
              <a:buChar char="→"/>
            </a:pPr>
            <a:r>
              <a:rPr lang="fr-CA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Publique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5"/>
              </a:buBlip>
            </a:pPr>
            <a:r>
              <a:rPr lang="fr-C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Aucune réglementation financière ou code de déontologie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28AEE4"/>
              </a:buClr>
              <a:buFont typeface="Calibri" panose="020F0502020204030204" pitchFamily="34" charset="0"/>
              <a:buChar char="→"/>
            </a:pPr>
            <a:r>
              <a:rPr lang="fr-CA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Autorité des marchés financiers (AMF)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28AEE4"/>
              </a:buClr>
              <a:buFont typeface="Calibri" panose="020F0502020204030204" pitchFamily="34" charset="0"/>
              <a:buChar char="→"/>
            </a:pPr>
            <a:r>
              <a:rPr lang="fr-CA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CNESST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5"/>
              </a:buBlip>
            </a:pPr>
            <a:r>
              <a:rPr lang="fr-C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Aucune formation obligatoire… Très déplorable!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28AEE4"/>
              </a:buClr>
              <a:buFont typeface="Calibri" panose="020F0502020204030204" pitchFamily="34" charset="0"/>
              <a:buChar char="→"/>
            </a:pPr>
            <a:r>
              <a:rPr lang="fr-CA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Pas même 5 minutes durant le baccalauréat en actuariat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28AEE4"/>
              </a:buClr>
              <a:buFont typeface="Calibri" panose="020F0502020204030204" pitchFamily="34" charset="0"/>
              <a:buChar char="→"/>
            </a:pPr>
            <a:r>
              <a:rPr lang="fr-CA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La maîtrise du système de tarification de la CNESST se fait de manière autodidacte</a:t>
            </a:r>
          </a:p>
        </p:txBody>
      </p:sp>
      <p:sp>
        <p:nvSpPr>
          <p:cNvPr id="22" name="Header Border Light">
            <a:extLst>
              <a:ext uri="{FF2B5EF4-FFF2-40B4-BE49-F238E27FC236}">
                <a16:creationId xmlns:a16="http://schemas.microsoft.com/office/drawing/2014/main" id="{088B74D5-9211-486A-918D-DD32DC7A2297}"/>
              </a:ext>
            </a:extLst>
          </p:cNvPr>
          <p:cNvSpPr/>
          <p:nvPr/>
        </p:nvSpPr>
        <p:spPr>
          <a:xfrm>
            <a:off x="0" y="1123582"/>
            <a:ext cx="12192000" cy="36000"/>
          </a:xfrm>
          <a:prstGeom prst="rect">
            <a:avLst/>
          </a:prstGeom>
          <a:solidFill>
            <a:srgbClr val="28AEE4"/>
          </a:solidFill>
          <a:ln>
            <a:solidFill>
              <a:srgbClr val="28A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766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Background">
            <a:extLst>
              <a:ext uri="{FF2B5EF4-FFF2-40B4-BE49-F238E27FC236}">
                <a16:creationId xmlns:a16="http://schemas.microsoft.com/office/drawing/2014/main" id="{69C0EC9F-E7BE-4690-AD5F-A99A7E881393}"/>
              </a:ext>
            </a:extLst>
          </p:cNvPr>
          <p:cNvGrpSpPr/>
          <p:nvPr/>
        </p:nvGrpSpPr>
        <p:grpSpPr>
          <a:xfrm>
            <a:off x="0" y="1135299"/>
            <a:ext cx="12192001" cy="5722700"/>
            <a:chOff x="0" y="1135299"/>
            <a:chExt cx="12192001" cy="5722700"/>
          </a:xfrm>
        </p:grpSpPr>
        <p:pic>
          <p:nvPicPr>
            <p:cNvPr id="20" name="Background Texture">
              <a:extLst>
                <a:ext uri="{FF2B5EF4-FFF2-40B4-BE49-F238E27FC236}">
                  <a16:creationId xmlns:a16="http://schemas.microsoft.com/office/drawing/2014/main" id="{2BF69413-790D-4E44-A845-FB96DFD5EB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" b="32373"/>
            <a:stretch/>
          </p:blipFill>
          <p:spPr>
            <a:xfrm>
              <a:off x="0" y="1230304"/>
              <a:ext cx="12192001" cy="5627695"/>
            </a:xfrm>
            <a:prstGeom prst="rect">
              <a:avLst/>
            </a:prstGeom>
            <a:gradFill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67000"/>
                  </a:srgbClr>
                </a:gs>
              </a:gsLst>
              <a:lin ang="10800000" scaled="1"/>
            </a:gradFill>
          </p:spPr>
        </p:pic>
        <p:sp>
          <p:nvSpPr>
            <p:cNvPr id="22" name="Background Colour">
              <a:extLst>
                <a:ext uri="{FF2B5EF4-FFF2-40B4-BE49-F238E27FC236}">
                  <a16:creationId xmlns:a16="http://schemas.microsoft.com/office/drawing/2014/main" id="{D9BAB0FB-17BB-4274-9177-C2564D070558}"/>
                </a:ext>
              </a:extLst>
            </p:cNvPr>
            <p:cNvSpPr/>
            <p:nvPr/>
          </p:nvSpPr>
          <p:spPr>
            <a:xfrm>
              <a:off x="1" y="1135299"/>
              <a:ext cx="12192000" cy="5713176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alpha val="98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5" name="Footer Logo">
            <a:extLst>
              <a:ext uri="{FF2B5EF4-FFF2-40B4-BE49-F238E27FC236}">
                <a16:creationId xmlns:a16="http://schemas.microsoft.com/office/drawing/2014/main" id="{9E22791A-9806-48A5-91C6-F66F2844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110" y="6386249"/>
            <a:ext cx="359520" cy="288000"/>
          </a:xfrm>
          <a:prstGeom prst="rect">
            <a:avLst/>
          </a:prstGeom>
        </p:spPr>
      </p:pic>
      <p:sp>
        <p:nvSpPr>
          <p:cNvPr id="16" name="Footer  Border Light">
            <a:extLst>
              <a:ext uri="{FF2B5EF4-FFF2-40B4-BE49-F238E27FC236}">
                <a16:creationId xmlns:a16="http://schemas.microsoft.com/office/drawing/2014/main" id="{5672ECCE-0368-4D9B-9F8C-851FB6530530}"/>
              </a:ext>
            </a:extLst>
          </p:cNvPr>
          <p:cNvSpPr/>
          <p:nvPr/>
        </p:nvSpPr>
        <p:spPr>
          <a:xfrm>
            <a:off x="-1220" y="6139876"/>
            <a:ext cx="12192000" cy="3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D4EF0E-861C-4D21-BFE2-BE54F963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934" y="6344628"/>
            <a:ext cx="364958" cy="412944"/>
          </a:xfrm>
        </p:spPr>
        <p:txBody>
          <a:bodyPr lIns="0"/>
          <a:lstStyle/>
          <a:p>
            <a:pPr algn="l"/>
            <a:fld id="{CC24F4D2-EB85-427F-8E46-E3109538D94E}" type="slidenum">
              <a:rPr lang="fr-CA" smtClean="0">
                <a:latin typeface="Josefin Sans" pitchFamily="2" charset="0"/>
                <a:ea typeface="Josefin Sans" pitchFamily="2" charset="0"/>
              </a:rPr>
              <a:pPr algn="l"/>
              <a:t>7</a:t>
            </a:fld>
            <a:endParaRPr lang="fr-CA" dirty="0">
              <a:latin typeface="Josefin Sans" pitchFamily="2" charset="0"/>
              <a:ea typeface="Josefin Sans" pitchFamily="2" charset="0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E36F04-DF9A-4C9B-8AE7-83D97C820E0D}"/>
              </a:ext>
            </a:extLst>
          </p:cNvPr>
          <p:cNvSpPr/>
          <p:nvPr/>
        </p:nvSpPr>
        <p:spPr>
          <a:xfrm>
            <a:off x="0" y="6262813"/>
            <a:ext cx="12192000" cy="45719"/>
          </a:xfrm>
          <a:prstGeom prst="rect">
            <a:avLst/>
          </a:prstGeom>
          <a:solidFill>
            <a:srgbClr val="28AEE4"/>
          </a:solidFill>
          <a:ln>
            <a:solidFill>
              <a:srgbClr val="28A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9EC9DF4-1A88-4674-B99D-0D5E8EC5A006}"/>
              </a:ext>
            </a:extLst>
          </p:cNvPr>
          <p:cNvSpPr/>
          <p:nvPr/>
        </p:nvSpPr>
        <p:spPr>
          <a:xfrm>
            <a:off x="0" y="6170300"/>
            <a:ext cx="12192000" cy="45719"/>
          </a:xfrm>
          <a:prstGeom prst="rect">
            <a:avLst/>
          </a:prstGeom>
          <a:solidFill>
            <a:srgbClr val="1E295D"/>
          </a:solidFill>
          <a:ln>
            <a:solidFill>
              <a:srgbClr val="1E2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Border" hidden="1">
            <a:extLst>
              <a:ext uri="{FF2B5EF4-FFF2-40B4-BE49-F238E27FC236}">
                <a16:creationId xmlns:a16="http://schemas.microsoft.com/office/drawing/2014/main" id="{F57C14BA-22FF-4AC3-9E2E-30AC26C941BA}"/>
              </a:ext>
            </a:extLst>
          </p:cNvPr>
          <p:cNvSpPr/>
          <p:nvPr/>
        </p:nvSpPr>
        <p:spPr>
          <a:xfrm>
            <a:off x="145144" y="130628"/>
            <a:ext cx="11901714" cy="6589486"/>
          </a:xfrm>
          <a:prstGeom prst="rect">
            <a:avLst/>
          </a:prstGeom>
          <a:noFill/>
          <a:ln w="3175">
            <a:solidFill>
              <a:srgbClr val="1E2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Header Background">
            <a:extLst>
              <a:ext uri="{FF2B5EF4-FFF2-40B4-BE49-F238E27FC236}">
                <a16:creationId xmlns:a16="http://schemas.microsoft.com/office/drawing/2014/main" id="{A1C2E265-3287-481F-8F53-5185CA94F0F9}"/>
              </a:ext>
            </a:extLst>
          </p:cNvPr>
          <p:cNvSpPr/>
          <p:nvPr/>
        </p:nvSpPr>
        <p:spPr>
          <a:xfrm>
            <a:off x="0" y="0"/>
            <a:ext cx="12204000" cy="1126294"/>
          </a:xfrm>
          <a:prstGeom prst="rect">
            <a:avLst/>
          </a:prstGeom>
          <a:gradFill flip="none" rotWithShape="1">
            <a:gsLst>
              <a:gs pos="0">
                <a:srgbClr val="212121"/>
              </a:gs>
              <a:gs pos="100000">
                <a:schemeClr val="tx1">
                  <a:alpha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CB97E29F-5877-46E4-83E7-D1C10325882E}"/>
              </a:ext>
            </a:extLst>
          </p:cNvPr>
          <p:cNvSpPr txBox="1">
            <a:spLocks/>
          </p:cNvSpPr>
          <p:nvPr/>
        </p:nvSpPr>
        <p:spPr>
          <a:xfrm>
            <a:off x="792000" y="324000"/>
            <a:ext cx="10991850" cy="78564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cap="all" dirty="0">
                <a:solidFill>
                  <a:schemeClr val="bg1"/>
                </a:solidFill>
                <a:latin typeface="Josefin Sans" pitchFamily="2" charset="0"/>
                <a:ea typeface="Josefin Sans" pitchFamily="2" charset="0"/>
              </a:rPr>
              <a:t>Le rôle de GCB</a:t>
            </a:r>
          </a:p>
        </p:txBody>
      </p:sp>
      <p:sp>
        <p:nvSpPr>
          <p:cNvPr id="19" name="ZoneTexte 12">
            <a:extLst>
              <a:ext uri="{FF2B5EF4-FFF2-40B4-BE49-F238E27FC236}">
                <a16:creationId xmlns:a16="http://schemas.microsoft.com/office/drawing/2014/main" id="{C7C6BFE0-B4C5-4E36-A2B0-8740C207221B}"/>
              </a:ext>
            </a:extLst>
          </p:cNvPr>
          <p:cNvSpPr txBox="1"/>
          <p:nvPr/>
        </p:nvSpPr>
        <p:spPr>
          <a:xfrm>
            <a:off x="838200" y="1854497"/>
            <a:ext cx="8745637" cy="3416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spcAft>
                <a:spcPts val="300"/>
              </a:spcAft>
              <a:buBlip>
                <a:blip r:embed="rId5"/>
              </a:buBlip>
            </a:pPr>
            <a:r>
              <a:rPr lang="fr-CA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Chien de garde qui maîtrise tous les aspects financiers du régime de tarification de la CNESST. </a:t>
            </a:r>
            <a:br>
              <a:rPr lang="fr-CA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fr-CA" sz="2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Nous travaillons POUR VOUS et non pas pour la mutuelle.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fr-CA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Blip>
                <a:blip r:embed="rId5"/>
              </a:buBlip>
            </a:pPr>
            <a:r>
              <a:rPr lang="fr-CA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Nous sommes neutres, ce qui nous intéresse le plus est la santé financière de vos dossiers de CNESST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fr-CA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Blip>
                <a:blip r:embed="rId5"/>
              </a:buBlip>
            </a:pPr>
            <a:r>
              <a:rPr lang="fr-CA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Nous aurons accès à vos données de CNESST et nous serons en mesure d’évaluer votre performance en tout temps </a:t>
            </a:r>
          </a:p>
        </p:txBody>
      </p:sp>
      <p:sp>
        <p:nvSpPr>
          <p:cNvPr id="23" name="Header Border Light">
            <a:extLst>
              <a:ext uri="{FF2B5EF4-FFF2-40B4-BE49-F238E27FC236}">
                <a16:creationId xmlns:a16="http://schemas.microsoft.com/office/drawing/2014/main" id="{FF42E40D-CEA6-47E0-89C1-38124476DB77}"/>
              </a:ext>
            </a:extLst>
          </p:cNvPr>
          <p:cNvSpPr/>
          <p:nvPr/>
        </p:nvSpPr>
        <p:spPr>
          <a:xfrm>
            <a:off x="0" y="1123582"/>
            <a:ext cx="12192000" cy="36000"/>
          </a:xfrm>
          <a:prstGeom prst="rect">
            <a:avLst/>
          </a:prstGeom>
          <a:solidFill>
            <a:srgbClr val="28AEE4"/>
          </a:solidFill>
          <a:ln>
            <a:solidFill>
              <a:srgbClr val="28A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141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ackground Image">
            <a:extLst>
              <a:ext uri="{FF2B5EF4-FFF2-40B4-BE49-F238E27FC236}">
                <a16:creationId xmlns:a16="http://schemas.microsoft.com/office/drawing/2014/main" id="{40FCD148-869B-436D-B987-88132C6F48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4"/>
          <a:stretch/>
        </p:blipFill>
        <p:spPr>
          <a:xfrm>
            <a:off x="-15395" y="1169603"/>
            <a:ext cx="12240000" cy="5677764"/>
          </a:xfrm>
          <a:prstGeom prst="rect">
            <a:avLst/>
          </a:prstGeom>
        </p:spPr>
      </p:pic>
      <p:sp>
        <p:nvSpPr>
          <p:cNvPr id="52" name="Background Tint">
            <a:extLst>
              <a:ext uri="{FF2B5EF4-FFF2-40B4-BE49-F238E27FC236}">
                <a16:creationId xmlns:a16="http://schemas.microsoft.com/office/drawing/2014/main" id="{1CFBD9C8-90A4-4A22-85E1-72D4E9BD9BD6}"/>
              </a:ext>
            </a:extLst>
          </p:cNvPr>
          <p:cNvSpPr/>
          <p:nvPr/>
        </p:nvSpPr>
        <p:spPr>
          <a:xfrm>
            <a:off x="-12000" y="10633"/>
            <a:ext cx="12240000" cy="68580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Upper Background">
            <a:extLst>
              <a:ext uri="{FF2B5EF4-FFF2-40B4-BE49-F238E27FC236}">
                <a16:creationId xmlns:a16="http://schemas.microsoft.com/office/drawing/2014/main" id="{91F8008E-32CD-416F-A8B1-8C4FBA663310}"/>
              </a:ext>
            </a:extLst>
          </p:cNvPr>
          <p:cNvSpPr/>
          <p:nvPr/>
        </p:nvSpPr>
        <p:spPr>
          <a:xfrm>
            <a:off x="-15395" y="1169603"/>
            <a:ext cx="12317265" cy="3352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ZoneTexte 15">
            <a:extLst>
              <a:ext uri="{FF2B5EF4-FFF2-40B4-BE49-F238E27FC236}">
                <a16:creationId xmlns:a16="http://schemas.microsoft.com/office/drawing/2014/main" id="{DA3DF592-1B69-4016-AFAE-D115872D71F6}"/>
              </a:ext>
            </a:extLst>
          </p:cNvPr>
          <p:cNvSpPr txBox="1"/>
          <p:nvPr/>
        </p:nvSpPr>
        <p:spPr>
          <a:xfrm>
            <a:off x="9804714" y="641334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400" cap="all" dirty="0">
                <a:solidFill>
                  <a:srgbClr val="FFFFFF"/>
                </a:solidFill>
                <a:latin typeface="Josefin Sans" pitchFamily="2" charset="0"/>
              </a:rPr>
              <a:t>gcbardier.com</a:t>
            </a:r>
          </a:p>
        </p:txBody>
      </p:sp>
      <p:sp>
        <p:nvSpPr>
          <p:cNvPr id="26" name="ZoneTexte 24">
            <a:extLst>
              <a:ext uri="{FF2B5EF4-FFF2-40B4-BE49-F238E27FC236}">
                <a16:creationId xmlns:a16="http://schemas.microsoft.com/office/drawing/2014/main" id="{4C1B5305-8313-45F8-8BF1-93D4DC86C500}"/>
              </a:ext>
            </a:extLst>
          </p:cNvPr>
          <p:cNvSpPr txBox="1"/>
          <p:nvPr/>
        </p:nvSpPr>
        <p:spPr>
          <a:xfrm>
            <a:off x="2285511" y="2213764"/>
            <a:ext cx="4213184" cy="75341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fr-CA" sz="2000" b="1" cap="all" dirty="0">
                <a:solidFill>
                  <a:srgbClr val="1E295D"/>
                </a:solidFill>
                <a:latin typeface="Josefi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Benoit </a:t>
            </a:r>
            <a:r>
              <a:rPr lang="fr-CA" sz="2000" b="1" cap="all" dirty="0" err="1">
                <a:solidFill>
                  <a:srgbClr val="1E295D"/>
                </a:solidFill>
                <a:latin typeface="Josefi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Bardier</a:t>
            </a:r>
            <a:r>
              <a:rPr lang="fr-CA" sz="2000" b="1" cap="all" dirty="0">
                <a:solidFill>
                  <a:srgbClr val="1E295D"/>
                </a:solidFill>
                <a:latin typeface="Josefi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CA" sz="14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ASA</a:t>
            </a:r>
            <a:endParaRPr lang="fr-CA" sz="1600" dirty="0">
              <a:solidFill>
                <a:schemeClr val="bg1">
                  <a:lumMod val="50000"/>
                </a:schemeClr>
              </a:solidFill>
              <a:latin typeface="Josefin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fr-FR" sz="1600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Président</a:t>
            </a:r>
          </a:p>
          <a:p>
            <a:pPr>
              <a:lnSpc>
                <a:spcPct val="110000"/>
              </a:lnSpc>
            </a:pPr>
            <a:endParaRPr lang="fr-FR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7B07706-223D-4C19-B165-0A3C4E0FA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3" b="97379" l="887" r="98050">
                        <a14:foregroundMark x1="38121" y1="33793" x2="40248" y2="12828"/>
                        <a14:foregroundMark x1="40248" y1="12828" x2="50887" y2="4966"/>
                        <a14:foregroundMark x1="50887" y1="4966" x2="67199" y2="11172"/>
                        <a14:foregroundMark x1="71760" y1="24138" x2="71809" y2="24276"/>
                        <a14:foregroundMark x1="71663" y1="23862" x2="71760" y2="24138"/>
                        <a14:foregroundMark x1="67199" y1="11172" x2="71663" y2="23862"/>
                        <a14:foregroundMark x1="67247" y1="43035" x2="67027" y2="43938"/>
                        <a14:foregroundMark x1="71708" y1="24690" x2="69740" y2="32781"/>
                        <a14:foregroundMark x1="71775" y1="24414" x2="71708" y2="24690"/>
                        <a14:foregroundMark x1="71809" y1="24276" x2="71775" y2="24414"/>
                        <a14:foregroundMark x1="70757" y1="45991" x2="88830" y2="52000"/>
                        <a14:foregroundMark x1="88830" y1="52000" x2="98936" y2="63172"/>
                        <a14:foregroundMark x1="98936" y1="63172" x2="98404" y2="93103"/>
                        <a14:foregroundMark x1="98404" y1="93103" x2="4787" y2="99724"/>
                        <a14:foregroundMark x1="1031" y1="75683" x2="881" y2="74718"/>
                        <a14:foregroundMark x1="4787" y1="99724" x2="1136" y2="76353"/>
                        <a14:foregroundMark x1="2919" y1="71448" x2="12234" y2="56276"/>
                        <a14:foregroundMark x1="1649" y1="73517" x2="1987" y2="72966"/>
                        <a14:foregroundMark x1="1056" y1="74483" x2="1649" y2="73517"/>
                        <a14:foregroundMark x1="12234" y1="56276" x2="33865" y2="51034"/>
                        <a14:foregroundMark x1="33865" y1="51034" x2="42199" y2="45103"/>
                        <a14:foregroundMark x1="42199" y1="45103" x2="39716" y2="34759"/>
                        <a14:foregroundMark x1="39716" y1="34759" x2="38652" y2="33793"/>
                        <a14:foregroundMark x1="55496" y1="16828" x2="50532" y2="29793"/>
                        <a14:foregroundMark x1="50532" y1="29793" x2="63298" y2="27862"/>
                        <a14:foregroundMark x1="63298" y1="27862" x2="50177" y2="23448"/>
                        <a14:foregroundMark x1="50177" y1="23448" x2="47872" y2="45379"/>
                        <a14:foregroundMark x1="47872" y1="45379" x2="51418" y2="60000"/>
                        <a14:foregroundMark x1="51418" y1="60000" x2="46099" y2="81517"/>
                        <a14:foregroundMark x1="46099" y1="81517" x2="46631" y2="69517"/>
                        <a14:foregroundMark x1="46631" y1="69517" x2="51950" y2="98069"/>
                        <a14:foregroundMark x1="51950" y1="98069" x2="25532" y2="95586"/>
                        <a14:foregroundMark x1="25532" y1="95586" x2="14184" y2="90621"/>
                        <a14:foregroundMark x1="14184" y1="90621" x2="66667" y2="95448"/>
                        <a14:foregroundMark x1="66667" y1="95448" x2="95390" y2="66621"/>
                        <a14:foregroundMark x1="95390" y1="66621" x2="93440" y2="88414"/>
                        <a14:foregroundMark x1="93440" y1="88414" x2="92021" y2="67310"/>
                        <a14:foregroundMark x1="92021" y1="67310" x2="85106" y2="89793"/>
                        <a14:foregroundMark x1="85106" y1="89793" x2="14539" y2="97517"/>
                        <a14:foregroundMark x1="14539" y1="97517" x2="83333" y2="90759"/>
                        <a14:foregroundMark x1="83333" y1="90759" x2="98227" y2="67862"/>
                        <a14:foregroundMark x1="98227" y1="67862" x2="93617" y2="56414"/>
                        <a14:foregroundMark x1="93617" y1="56414" x2="82092" y2="68276"/>
                        <a14:foregroundMark x1="62411" y1="46759" x2="62057" y2="53655"/>
                        <a14:foregroundMark x1="18085" y1="85517" x2="21631" y2="85655"/>
                        <a14:foregroundMark x1="14539" y1="97379" x2="57092" y2="96690"/>
                        <a14:foregroundMark x1="57092" y1="96690" x2="42553" y2="91586"/>
                        <a14:foregroundMark x1="42553" y1="91586" x2="90248" y2="96966"/>
                        <a14:foregroundMark x1="90248" y1="96966" x2="98227" y2="79172"/>
                        <a14:foregroundMark x1="98227" y1="79172" x2="98050" y2="61103"/>
                        <a14:foregroundMark x1="98050" y1="61103" x2="94681" y2="52966"/>
                        <a14:foregroundMark x1="55496" y1="90069" x2="55496" y2="90069"/>
                        <a14:foregroundMark x1="55496" y1="90069" x2="55496" y2="90069"/>
                        <a14:foregroundMark x1="53014" y1="97517" x2="53014" y2="97517"/>
                        <a14:foregroundMark x1="53014" y1="97517" x2="53014" y2="97517"/>
                        <a14:foregroundMark x1="15426" y1="84828" x2="15426" y2="84828"/>
                        <a14:foregroundMark x1="15426" y1="84828" x2="15426" y2="84828"/>
                        <a14:foregroundMark x1="46809" y1="5103" x2="59574" y2="6621"/>
                        <a14:foregroundMark x1="69504" y1="32414" x2="69681" y2="32414"/>
                        <a14:foregroundMark x1="70035" y1="32414" x2="70390" y2="32414"/>
                        <a14:foregroundMark x1="70390" y1="32414" x2="70745" y2="26483"/>
                        <a14:foregroundMark x1="71277" y1="26207" x2="70567" y2="32276"/>
                        <a14:foregroundMark x1="71631" y1="27448" x2="71631" y2="27448"/>
                        <a14:foregroundMark x1="71631" y1="27448" x2="71631" y2="27448"/>
                        <a14:foregroundMark x1="71631" y1="25793" x2="71099" y2="26621"/>
                        <a14:foregroundMark x1="71631" y1="25103" x2="71454" y2="27724"/>
                        <a14:foregroundMark x1="71809" y1="26207" x2="72163" y2="27586"/>
                        <a14:foregroundMark x1="71986" y1="26345" x2="71454" y2="32000"/>
                        <a14:foregroundMark x1="71631" y1="28414" x2="69681" y2="34483"/>
                        <a14:foregroundMark x1="69504" y1="33931" x2="67376" y2="38207"/>
                        <a14:foregroundMark x1="66135" y1="43862" x2="70745" y2="48828"/>
                        <a14:backgroundMark x1="72872" y1="23172" x2="72518" y2="22345"/>
                        <a14:backgroundMark x1="71809" y1="24138" x2="71809" y2="24138"/>
                        <a14:backgroundMark x1="72163" y1="24138" x2="72163" y2="24138"/>
                        <a14:backgroundMark x1="71809" y1="24690" x2="71809" y2="24690"/>
                        <a14:backgroundMark x1="71809" y1="24690" x2="71809" y2="24690"/>
                        <a14:backgroundMark x1="72163" y1="23862" x2="72163" y2="23862"/>
                        <a14:backgroundMark x1="72340" y1="23862" x2="72340" y2="23862"/>
                        <a14:backgroundMark x1="71986" y1="24414" x2="71986" y2="24414"/>
                        <a14:backgroundMark x1="71986" y1="24414" x2="71986" y2="24414"/>
                        <a14:backgroundMark x1="69666" y1="38865" x2="69149" y2="43172"/>
                        <a14:backgroundMark x1="1064" y1="72138" x2="11879" y2="55724"/>
                        <a14:backgroundMark x1="1064" y1="73517" x2="1064" y2="73517"/>
                        <a14:backgroundMark x1="1064" y1="73517" x2="1064" y2="73517"/>
                        <a14:backgroundMark x1="709" y1="75310" x2="709" y2="74897"/>
                        <a14:backgroundMark x1="709" y1="74483" x2="709" y2="74483"/>
                        <a14:backgroundMark x1="887" y1="73517" x2="887" y2="73517"/>
                        <a14:backgroundMark x1="887" y1="73517" x2="887" y2="73517"/>
                        <a14:backgroundMark x1="1773" y1="72966" x2="1773" y2="72966"/>
                        <a14:backgroundMark x1="1950" y1="72552" x2="2128" y2="71862"/>
                        <a14:backgroundMark x1="2482" y1="71448" x2="2482" y2="71448"/>
                        <a14:backgroundMark x1="3191" y1="70621" x2="3369" y2="702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58" y="2113175"/>
            <a:ext cx="1226390" cy="1440000"/>
          </a:xfrm>
          <a:prstGeom prst="rect">
            <a:avLst/>
          </a:prstGeom>
          <a:solidFill>
            <a:srgbClr val="EEEEEE"/>
          </a:solidFill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4F2EDFBF-5C35-4050-8018-C8CCF3007984}"/>
              </a:ext>
            </a:extLst>
          </p:cNvPr>
          <p:cNvSpPr txBox="1"/>
          <p:nvPr/>
        </p:nvSpPr>
        <p:spPr>
          <a:xfrm>
            <a:off x="2510868" y="2932221"/>
            <a:ext cx="1894593" cy="264807"/>
          </a:xfrm>
          <a:prstGeom prst="rect">
            <a:avLst/>
          </a:prstGeom>
          <a:noFill/>
        </p:spPr>
        <p:txBody>
          <a:bodyPr wrap="square" lIns="0" tIns="36000" rIns="0" bIns="3600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1200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bbardier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@gcbardier.com</a:t>
            </a:r>
            <a:endParaRPr lang="fr-CA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A3CAC73-4C7C-48B0-AE5D-61104C5C019F}"/>
              </a:ext>
            </a:extLst>
          </p:cNvPr>
          <p:cNvSpPr txBox="1"/>
          <p:nvPr/>
        </p:nvSpPr>
        <p:spPr>
          <a:xfrm>
            <a:off x="2514850" y="3219302"/>
            <a:ext cx="1209935" cy="264807"/>
          </a:xfrm>
          <a:prstGeom prst="rect">
            <a:avLst/>
          </a:prstGeom>
          <a:noFill/>
        </p:spPr>
        <p:txBody>
          <a:bodyPr wrap="square" lIns="0" tIns="3600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CA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514.701.6944</a:t>
            </a:r>
            <a:endParaRPr lang="fr-CA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Icon - Phone">
            <a:extLst>
              <a:ext uri="{FF2B5EF4-FFF2-40B4-BE49-F238E27FC236}">
                <a16:creationId xmlns:a16="http://schemas.microsoft.com/office/drawing/2014/main" id="{EC82B7F9-AF49-469C-9ED3-729364721A0E}"/>
              </a:ext>
            </a:extLst>
          </p:cNvPr>
          <p:cNvSpPr>
            <a:spLocks noChangeAspect="1" noEditPoints="1"/>
          </p:cNvSpPr>
          <p:nvPr/>
        </p:nvSpPr>
        <p:spPr bwMode="auto">
          <a:xfrm rot="720000">
            <a:off x="2295655" y="3266243"/>
            <a:ext cx="144000" cy="162209"/>
          </a:xfrm>
          <a:custGeom>
            <a:avLst/>
            <a:gdLst>
              <a:gd name="T0" fmla="*/ 517 w 520"/>
              <a:gd name="T1" fmla="*/ 460 h 586"/>
              <a:gd name="T2" fmla="*/ 494 w 520"/>
              <a:gd name="T3" fmla="*/ 440 h 586"/>
              <a:gd name="T4" fmla="*/ 409 w 520"/>
              <a:gd name="T5" fmla="*/ 380 h 586"/>
              <a:gd name="T6" fmla="*/ 377 w 520"/>
              <a:gd name="T7" fmla="*/ 381 h 586"/>
              <a:gd name="T8" fmla="*/ 325 w 520"/>
              <a:gd name="T9" fmla="*/ 426 h 586"/>
              <a:gd name="T10" fmla="*/ 295 w 520"/>
              <a:gd name="T11" fmla="*/ 424 h 586"/>
              <a:gd name="T12" fmla="*/ 198 w 520"/>
              <a:gd name="T13" fmla="*/ 338 h 586"/>
              <a:gd name="T14" fmla="*/ 139 w 520"/>
              <a:gd name="T15" fmla="*/ 232 h 586"/>
              <a:gd name="T16" fmla="*/ 149 w 520"/>
              <a:gd name="T17" fmla="*/ 205 h 586"/>
              <a:gd name="T18" fmla="*/ 174 w 520"/>
              <a:gd name="T19" fmla="*/ 185 h 586"/>
              <a:gd name="T20" fmla="*/ 191 w 520"/>
              <a:gd name="T21" fmla="*/ 165 h 586"/>
              <a:gd name="T22" fmla="*/ 194 w 520"/>
              <a:gd name="T23" fmla="*/ 142 h 586"/>
              <a:gd name="T24" fmla="*/ 170 w 520"/>
              <a:gd name="T25" fmla="*/ 34 h 586"/>
              <a:gd name="T26" fmla="*/ 144 w 520"/>
              <a:gd name="T27" fmla="*/ 3 h 586"/>
              <a:gd name="T28" fmla="*/ 121 w 520"/>
              <a:gd name="T29" fmla="*/ 1 h 586"/>
              <a:gd name="T30" fmla="*/ 79 w 520"/>
              <a:gd name="T31" fmla="*/ 11 h 586"/>
              <a:gd name="T32" fmla="*/ 11 w 520"/>
              <a:gd name="T33" fmla="*/ 115 h 586"/>
              <a:gd name="T34" fmla="*/ 42 w 520"/>
              <a:gd name="T35" fmla="*/ 264 h 586"/>
              <a:gd name="T36" fmla="*/ 238 w 520"/>
              <a:gd name="T37" fmla="*/ 508 h 586"/>
              <a:gd name="T38" fmla="*/ 395 w 520"/>
              <a:gd name="T39" fmla="*/ 571 h 586"/>
              <a:gd name="T40" fmla="*/ 498 w 520"/>
              <a:gd name="T41" fmla="*/ 523 h 586"/>
              <a:gd name="T42" fmla="*/ 517 w 520"/>
              <a:gd name="T43" fmla="*/ 460 h 586"/>
              <a:gd name="T44" fmla="*/ 517 w 520"/>
              <a:gd name="T45" fmla="*/ 460 h 586"/>
              <a:gd name="T46" fmla="*/ 517 w 520"/>
              <a:gd name="T47" fmla="*/ 46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20" h="586">
                <a:moveTo>
                  <a:pt x="517" y="460"/>
                </a:moveTo>
                <a:cubicBezTo>
                  <a:pt x="515" y="454"/>
                  <a:pt x="506" y="449"/>
                  <a:pt x="494" y="440"/>
                </a:cubicBezTo>
                <a:cubicBezTo>
                  <a:pt x="482" y="431"/>
                  <a:pt x="421" y="386"/>
                  <a:pt x="409" y="380"/>
                </a:cubicBezTo>
                <a:cubicBezTo>
                  <a:pt x="397" y="373"/>
                  <a:pt x="389" y="369"/>
                  <a:pt x="377" y="381"/>
                </a:cubicBezTo>
                <a:cubicBezTo>
                  <a:pt x="366" y="393"/>
                  <a:pt x="335" y="419"/>
                  <a:pt x="325" y="426"/>
                </a:cubicBezTo>
                <a:cubicBezTo>
                  <a:pt x="316" y="434"/>
                  <a:pt x="307" y="434"/>
                  <a:pt x="295" y="424"/>
                </a:cubicBezTo>
                <a:cubicBezTo>
                  <a:pt x="283" y="415"/>
                  <a:pt x="241" y="393"/>
                  <a:pt x="198" y="338"/>
                </a:cubicBezTo>
                <a:cubicBezTo>
                  <a:pt x="164" y="296"/>
                  <a:pt x="144" y="247"/>
                  <a:pt x="139" y="232"/>
                </a:cubicBezTo>
                <a:cubicBezTo>
                  <a:pt x="133" y="217"/>
                  <a:pt x="141" y="211"/>
                  <a:pt x="149" y="205"/>
                </a:cubicBezTo>
                <a:cubicBezTo>
                  <a:pt x="157" y="200"/>
                  <a:pt x="166" y="192"/>
                  <a:pt x="174" y="185"/>
                </a:cubicBezTo>
                <a:cubicBezTo>
                  <a:pt x="182" y="179"/>
                  <a:pt x="185" y="173"/>
                  <a:pt x="191" y="165"/>
                </a:cubicBezTo>
                <a:cubicBezTo>
                  <a:pt x="198" y="157"/>
                  <a:pt x="197" y="149"/>
                  <a:pt x="194" y="142"/>
                </a:cubicBezTo>
                <a:cubicBezTo>
                  <a:pt x="192" y="134"/>
                  <a:pt x="177" y="63"/>
                  <a:pt x="170" y="34"/>
                </a:cubicBezTo>
                <a:cubicBezTo>
                  <a:pt x="164" y="5"/>
                  <a:pt x="152" y="4"/>
                  <a:pt x="144" y="3"/>
                </a:cubicBezTo>
                <a:cubicBezTo>
                  <a:pt x="136" y="2"/>
                  <a:pt x="121" y="1"/>
                  <a:pt x="121" y="1"/>
                </a:cubicBezTo>
                <a:cubicBezTo>
                  <a:pt x="121" y="1"/>
                  <a:pt x="94" y="0"/>
                  <a:pt x="79" y="11"/>
                </a:cubicBezTo>
                <a:cubicBezTo>
                  <a:pt x="64" y="22"/>
                  <a:pt x="23" y="49"/>
                  <a:pt x="11" y="115"/>
                </a:cubicBezTo>
                <a:cubicBezTo>
                  <a:pt x="0" y="181"/>
                  <a:pt x="37" y="254"/>
                  <a:pt x="42" y="264"/>
                </a:cubicBezTo>
                <a:cubicBezTo>
                  <a:pt x="47" y="274"/>
                  <a:pt x="110" y="430"/>
                  <a:pt x="238" y="508"/>
                </a:cubicBezTo>
                <a:cubicBezTo>
                  <a:pt x="367" y="586"/>
                  <a:pt x="370" y="568"/>
                  <a:pt x="395" y="571"/>
                </a:cubicBezTo>
                <a:cubicBezTo>
                  <a:pt x="420" y="573"/>
                  <a:pt x="481" y="552"/>
                  <a:pt x="498" y="523"/>
                </a:cubicBezTo>
                <a:cubicBezTo>
                  <a:pt x="515" y="493"/>
                  <a:pt x="520" y="466"/>
                  <a:pt x="517" y="460"/>
                </a:cubicBezTo>
                <a:close/>
                <a:moveTo>
                  <a:pt x="517" y="460"/>
                </a:moveTo>
                <a:cubicBezTo>
                  <a:pt x="517" y="460"/>
                  <a:pt x="517" y="460"/>
                  <a:pt x="517" y="460"/>
                </a:cubicBezTo>
              </a:path>
            </a:pathLst>
          </a:custGeom>
          <a:solidFill>
            <a:srgbClr val="28AE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6" name="Icon  - Email">
            <a:extLst>
              <a:ext uri="{FF2B5EF4-FFF2-40B4-BE49-F238E27FC236}">
                <a16:creationId xmlns:a16="http://schemas.microsoft.com/office/drawing/2014/main" id="{B7A61EB4-8E6D-484F-A4DC-BFC76D458E85}"/>
              </a:ext>
            </a:extLst>
          </p:cNvPr>
          <p:cNvSpPr>
            <a:spLocks noChangeAspect="1"/>
          </p:cNvSpPr>
          <p:nvPr/>
        </p:nvSpPr>
        <p:spPr bwMode="auto">
          <a:xfrm>
            <a:off x="2285511" y="3018936"/>
            <a:ext cx="154480" cy="108000"/>
          </a:xfrm>
          <a:custGeom>
            <a:avLst/>
            <a:gdLst>
              <a:gd name="connsiteX0" fmla="*/ 63580 w 179388"/>
              <a:gd name="connsiteY0" fmla="*/ 69850 h 125413"/>
              <a:gd name="connsiteX1" fmla="*/ 71240 w 179388"/>
              <a:gd name="connsiteY1" fmla="*/ 77550 h 125413"/>
              <a:gd name="connsiteX2" fmla="*/ 108148 w 179388"/>
              <a:gd name="connsiteY2" fmla="*/ 77550 h 125413"/>
              <a:gd name="connsiteX3" fmla="*/ 115808 w 179388"/>
              <a:gd name="connsiteY3" fmla="*/ 69850 h 125413"/>
              <a:gd name="connsiteX4" fmla="*/ 169863 w 179388"/>
              <a:gd name="connsiteY4" fmla="*/ 123838 h 125413"/>
              <a:gd name="connsiteX5" fmla="*/ 163161 w 179388"/>
              <a:gd name="connsiteY5" fmla="*/ 125413 h 125413"/>
              <a:gd name="connsiteX6" fmla="*/ 16227 w 179388"/>
              <a:gd name="connsiteY6" fmla="*/ 125413 h 125413"/>
              <a:gd name="connsiteX7" fmla="*/ 9525 w 179388"/>
              <a:gd name="connsiteY7" fmla="*/ 123838 h 125413"/>
              <a:gd name="connsiteX8" fmla="*/ 63580 w 179388"/>
              <a:gd name="connsiteY8" fmla="*/ 69850 h 125413"/>
              <a:gd name="connsiteX9" fmla="*/ 177823 w 179388"/>
              <a:gd name="connsiteY9" fmla="*/ 9525 h 125413"/>
              <a:gd name="connsiteX10" fmla="*/ 179388 w 179388"/>
              <a:gd name="connsiteY10" fmla="*/ 16162 h 125413"/>
              <a:gd name="connsiteX11" fmla="*/ 179388 w 179388"/>
              <a:gd name="connsiteY11" fmla="*/ 109251 h 125413"/>
              <a:gd name="connsiteX12" fmla="*/ 177823 w 179388"/>
              <a:gd name="connsiteY12" fmla="*/ 115888 h 125413"/>
              <a:gd name="connsiteX13" fmla="*/ 123825 w 179388"/>
              <a:gd name="connsiteY13" fmla="*/ 62707 h 125413"/>
              <a:gd name="connsiteX14" fmla="*/ 177823 w 179388"/>
              <a:gd name="connsiteY14" fmla="*/ 9525 h 125413"/>
              <a:gd name="connsiteX15" fmla="*/ 1565 w 179388"/>
              <a:gd name="connsiteY15" fmla="*/ 9525 h 125413"/>
              <a:gd name="connsiteX16" fmla="*/ 55563 w 179388"/>
              <a:gd name="connsiteY16" fmla="*/ 62707 h 125413"/>
              <a:gd name="connsiteX17" fmla="*/ 1565 w 179388"/>
              <a:gd name="connsiteY17" fmla="*/ 115888 h 125413"/>
              <a:gd name="connsiteX18" fmla="*/ 0 w 179388"/>
              <a:gd name="connsiteY18" fmla="*/ 109251 h 125413"/>
              <a:gd name="connsiteX19" fmla="*/ 0 w 179388"/>
              <a:gd name="connsiteY19" fmla="*/ 16162 h 125413"/>
              <a:gd name="connsiteX20" fmla="*/ 1565 w 179388"/>
              <a:gd name="connsiteY20" fmla="*/ 9525 h 125413"/>
              <a:gd name="connsiteX21" fmla="*/ 16227 w 179388"/>
              <a:gd name="connsiteY21" fmla="*/ 0 h 125413"/>
              <a:gd name="connsiteX22" fmla="*/ 163161 w 179388"/>
              <a:gd name="connsiteY22" fmla="*/ 0 h 125413"/>
              <a:gd name="connsiteX23" fmla="*/ 169863 w 179388"/>
              <a:gd name="connsiteY23" fmla="*/ 1562 h 125413"/>
              <a:gd name="connsiteX24" fmla="*/ 100749 w 179388"/>
              <a:gd name="connsiteY24" fmla="*/ 70125 h 125413"/>
              <a:gd name="connsiteX25" fmla="*/ 78639 w 179388"/>
              <a:gd name="connsiteY25" fmla="*/ 70125 h 125413"/>
              <a:gd name="connsiteX26" fmla="*/ 9525 w 179388"/>
              <a:gd name="connsiteY26" fmla="*/ 1562 h 125413"/>
              <a:gd name="connsiteX27" fmla="*/ 16227 w 179388"/>
              <a:gd name="connsiteY27" fmla="*/ 0 h 12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388" h="125413">
                <a:moveTo>
                  <a:pt x="63580" y="69850"/>
                </a:moveTo>
                <a:cubicBezTo>
                  <a:pt x="63580" y="69850"/>
                  <a:pt x="63580" y="69850"/>
                  <a:pt x="71240" y="77550"/>
                </a:cubicBezTo>
                <a:cubicBezTo>
                  <a:pt x="81425" y="87788"/>
                  <a:pt x="97963" y="87788"/>
                  <a:pt x="108148" y="77550"/>
                </a:cubicBezTo>
                <a:cubicBezTo>
                  <a:pt x="108148" y="77550"/>
                  <a:pt x="108148" y="77550"/>
                  <a:pt x="115808" y="69850"/>
                </a:cubicBezTo>
                <a:lnTo>
                  <a:pt x="169863" y="123838"/>
                </a:lnTo>
                <a:cubicBezTo>
                  <a:pt x="167861" y="124801"/>
                  <a:pt x="165598" y="125413"/>
                  <a:pt x="163161" y="125413"/>
                </a:cubicBezTo>
                <a:cubicBezTo>
                  <a:pt x="163161" y="125413"/>
                  <a:pt x="163161" y="125413"/>
                  <a:pt x="16227" y="125413"/>
                </a:cubicBezTo>
                <a:cubicBezTo>
                  <a:pt x="13790" y="125413"/>
                  <a:pt x="11527" y="124801"/>
                  <a:pt x="9525" y="123838"/>
                </a:cubicBezTo>
                <a:cubicBezTo>
                  <a:pt x="9525" y="123838"/>
                  <a:pt x="9525" y="123838"/>
                  <a:pt x="63580" y="69850"/>
                </a:cubicBezTo>
                <a:close/>
                <a:moveTo>
                  <a:pt x="177823" y="9525"/>
                </a:moveTo>
                <a:cubicBezTo>
                  <a:pt x="178779" y="11508"/>
                  <a:pt x="179388" y="13749"/>
                  <a:pt x="179388" y="16162"/>
                </a:cubicBezTo>
                <a:cubicBezTo>
                  <a:pt x="179388" y="16162"/>
                  <a:pt x="179388" y="16162"/>
                  <a:pt x="179388" y="109251"/>
                </a:cubicBezTo>
                <a:cubicBezTo>
                  <a:pt x="179388" y="111665"/>
                  <a:pt x="178779" y="113906"/>
                  <a:pt x="177823" y="115888"/>
                </a:cubicBezTo>
                <a:cubicBezTo>
                  <a:pt x="177823" y="115888"/>
                  <a:pt x="177823" y="115888"/>
                  <a:pt x="123825" y="62707"/>
                </a:cubicBezTo>
                <a:cubicBezTo>
                  <a:pt x="123825" y="62707"/>
                  <a:pt x="123825" y="62707"/>
                  <a:pt x="177823" y="9525"/>
                </a:cubicBezTo>
                <a:close/>
                <a:moveTo>
                  <a:pt x="1565" y="9525"/>
                </a:moveTo>
                <a:lnTo>
                  <a:pt x="55563" y="62707"/>
                </a:lnTo>
                <a:cubicBezTo>
                  <a:pt x="55563" y="62707"/>
                  <a:pt x="55563" y="62707"/>
                  <a:pt x="1565" y="115888"/>
                </a:cubicBezTo>
                <a:cubicBezTo>
                  <a:pt x="609" y="113906"/>
                  <a:pt x="0" y="111665"/>
                  <a:pt x="0" y="109251"/>
                </a:cubicBezTo>
                <a:cubicBezTo>
                  <a:pt x="0" y="109251"/>
                  <a:pt x="0" y="109251"/>
                  <a:pt x="0" y="16162"/>
                </a:cubicBezTo>
                <a:cubicBezTo>
                  <a:pt x="0" y="13749"/>
                  <a:pt x="609" y="11508"/>
                  <a:pt x="1565" y="9525"/>
                </a:cubicBezTo>
                <a:close/>
                <a:moveTo>
                  <a:pt x="16227" y="0"/>
                </a:moveTo>
                <a:cubicBezTo>
                  <a:pt x="16227" y="0"/>
                  <a:pt x="16227" y="0"/>
                  <a:pt x="163161" y="0"/>
                </a:cubicBezTo>
                <a:cubicBezTo>
                  <a:pt x="165598" y="0"/>
                  <a:pt x="167861" y="607"/>
                  <a:pt x="169863" y="1562"/>
                </a:cubicBezTo>
                <a:cubicBezTo>
                  <a:pt x="169863" y="1562"/>
                  <a:pt x="169863" y="1562"/>
                  <a:pt x="100749" y="70125"/>
                </a:cubicBezTo>
                <a:cubicBezTo>
                  <a:pt x="94655" y="76200"/>
                  <a:pt x="84732" y="76200"/>
                  <a:pt x="78639" y="70125"/>
                </a:cubicBezTo>
                <a:cubicBezTo>
                  <a:pt x="78639" y="70125"/>
                  <a:pt x="78639" y="70125"/>
                  <a:pt x="9525" y="1562"/>
                </a:cubicBezTo>
                <a:cubicBezTo>
                  <a:pt x="11527" y="607"/>
                  <a:pt x="13790" y="0"/>
                  <a:pt x="16227" y="0"/>
                </a:cubicBezTo>
                <a:close/>
              </a:path>
            </a:pathLst>
          </a:custGeom>
          <a:solidFill>
            <a:srgbClr val="28AE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24" name="Image 18">
            <a:extLst>
              <a:ext uri="{FF2B5EF4-FFF2-40B4-BE49-F238E27FC236}">
                <a16:creationId xmlns:a16="http://schemas.microsoft.com/office/drawing/2014/main" id="{CC32602A-8E8A-41E7-8284-CC700CBB26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7" b="95629" l="1325" r="96689">
                        <a14:foregroundMark x1="36921" y1="9669" x2="58775" y2="6093"/>
                        <a14:foregroundMark x1="58775" y1="6093" x2="65894" y2="9404"/>
                        <a14:foregroundMark x1="51325" y1="27020" x2="51325" y2="27020"/>
                        <a14:foregroundMark x1="64238" y1="26623" x2="64238" y2="26623"/>
                        <a14:foregroundMark x1="36921" y1="59073" x2="19205" y2="76821"/>
                        <a14:foregroundMark x1="19205" y1="76821" x2="34437" y2="73510"/>
                        <a14:foregroundMark x1="34437" y1="73510" x2="49338" y2="78543"/>
                        <a14:foregroundMark x1="49338" y1="78543" x2="75993" y2="73245"/>
                        <a14:foregroundMark x1="75993" y1="73245" x2="89238" y2="85695"/>
                        <a14:foregroundMark x1="89238" y1="85695" x2="30960" y2="80530"/>
                        <a14:foregroundMark x1="30960" y1="80530" x2="15894" y2="74702"/>
                        <a14:foregroundMark x1="15894" y1="74702" x2="18046" y2="63179"/>
                        <a14:foregroundMark x1="18046" y1="63179" x2="33444" y2="56424"/>
                        <a14:foregroundMark x1="33444" y1="56424" x2="57781" y2="71391"/>
                        <a14:foregroundMark x1="57781" y1="71391" x2="69536" y2="60397"/>
                        <a14:foregroundMark x1="69536" y1="60397" x2="71854" y2="77483"/>
                        <a14:foregroundMark x1="71854" y1="77483" x2="70033" y2="86887"/>
                        <a14:foregroundMark x1="7947" y1="82252" x2="7781" y2="83311"/>
                        <a14:foregroundMark x1="7781" y1="83709" x2="9106" y2="85828"/>
                        <a14:foregroundMark x1="20530" y1="86887" x2="35596" y2="86490"/>
                        <a14:foregroundMark x1="44536" y1="86093" x2="57781" y2="85960"/>
                        <a14:foregroundMark x1="57781" y1="85960" x2="57781" y2="85960"/>
                        <a14:foregroundMark x1="59437" y1="85960" x2="75166" y2="85960"/>
                        <a14:foregroundMark x1="81457" y1="85960" x2="81457" y2="85960"/>
                        <a14:foregroundMark x1="14073" y1="65033" x2="993" y2="76821"/>
                        <a14:foregroundMark x1="993" y1="76821" x2="4305" y2="91258"/>
                        <a14:foregroundMark x1="4305" y1="91258" x2="43874" y2="92053"/>
                        <a14:foregroundMark x1="43874" y1="92053" x2="84768" y2="90993"/>
                        <a14:foregroundMark x1="84768" y1="90993" x2="89735" y2="72980"/>
                        <a14:foregroundMark x1="89735" y1="72980" x2="85430" y2="60265"/>
                        <a14:foregroundMark x1="85430" y1="60265" x2="38907" y2="59868"/>
                        <a14:foregroundMark x1="38907" y1="59868" x2="5960" y2="75762"/>
                        <a14:foregroundMark x1="5960" y1="75762" x2="46523" y2="68477"/>
                        <a14:foregroundMark x1="46523" y1="68477" x2="25662" y2="81457"/>
                        <a14:foregroundMark x1="25662" y1="81457" x2="49503" y2="79205"/>
                        <a14:foregroundMark x1="49503" y1="79205" x2="78477" y2="84901"/>
                        <a14:foregroundMark x1="78477" y1="84901" x2="84437" y2="72053"/>
                        <a14:foregroundMark x1="84437" y1="72053" x2="58609" y2="69404"/>
                        <a14:foregroundMark x1="58609" y1="69404" x2="14238" y2="79603"/>
                        <a14:foregroundMark x1="14238" y1="79603" x2="27152" y2="87682"/>
                        <a14:foregroundMark x1="27152" y1="87682" x2="89404" y2="86755"/>
                        <a14:foregroundMark x1="89404" y1="86755" x2="77980" y2="81192"/>
                        <a14:foregroundMark x1="1325" y1="70066" x2="3808" y2="70066"/>
                        <a14:foregroundMark x1="3642" y1="70066" x2="3642" y2="70066"/>
                        <a14:foregroundMark x1="3642" y1="74172" x2="3146" y2="74702"/>
                        <a14:foregroundMark x1="8444" y1="86490" x2="8940" y2="87020"/>
                        <a14:foregroundMark x1="12583" y1="89272" x2="12583" y2="89272"/>
                        <a14:foregroundMark x1="14073" y1="89272" x2="15397" y2="89536"/>
                        <a14:foregroundMark x1="18377" y1="89669" x2="22351" y2="90066"/>
                        <a14:foregroundMark x1="25828" y1="90066" x2="28642" y2="90596"/>
                        <a14:foregroundMark x1="33775" y1="90728" x2="39901" y2="90728"/>
                        <a14:foregroundMark x1="1821" y1="91656" x2="1821" y2="91656"/>
                        <a14:foregroundMark x1="1821" y1="91656" x2="2483" y2="91921"/>
                        <a14:foregroundMark x1="7285" y1="91921" x2="7285" y2="91921"/>
                        <a14:foregroundMark x1="92715" y1="86093" x2="92715" y2="86093"/>
                        <a14:foregroundMark x1="92715" y1="85166" x2="93046" y2="82649"/>
                        <a14:foregroundMark x1="93377" y1="78146" x2="93046" y2="77086"/>
                        <a14:foregroundMark x1="92550" y1="75762" x2="92550" y2="75762"/>
                        <a14:foregroundMark x1="93212" y1="88874" x2="93212" y2="88874"/>
                        <a14:foregroundMark x1="93377" y1="89139" x2="93874" y2="89669"/>
                        <a14:foregroundMark x1="93709" y1="91523" x2="93709" y2="91523"/>
                        <a14:foregroundMark x1="93709" y1="91656" x2="93709" y2="91656"/>
                        <a14:foregroundMark x1="96854" y1="91656" x2="96854" y2="91656"/>
                        <a14:foregroundMark x1="96854" y1="91656" x2="96854" y2="91656"/>
                        <a14:foregroundMark x1="54967" y1="2649" x2="54967" y2="2649"/>
                        <a14:foregroundMark x1="54967" y1="2649" x2="54967" y2="2649"/>
                        <a14:foregroundMark x1="90894" y1="88874" x2="56291" y2="93907"/>
                        <a14:foregroundMark x1="56291" y1="93907" x2="70861" y2="95762"/>
                        <a14:foregroundMark x1="70861" y1="95762" x2="92219" y2="94570"/>
                        <a14:foregroundMark x1="92219" y1="94570" x2="66225" y2="91523"/>
                        <a14:foregroundMark x1="66225" y1="91523" x2="84603" y2="95629"/>
                        <a14:foregroundMark x1="84603" y1="95629" x2="92550" y2="9245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1271"/>
          <a:stretch/>
        </p:blipFill>
        <p:spPr>
          <a:xfrm>
            <a:off x="6682407" y="2216596"/>
            <a:ext cx="1232448" cy="1404239"/>
          </a:xfrm>
          <a:prstGeom prst="rect">
            <a:avLst/>
          </a:prstGeom>
          <a:solidFill>
            <a:srgbClr val="EEEEEE"/>
          </a:solidFill>
        </p:spPr>
      </p:pic>
      <p:sp>
        <p:nvSpPr>
          <p:cNvPr id="27" name="ZoneTexte 25">
            <a:extLst>
              <a:ext uri="{FF2B5EF4-FFF2-40B4-BE49-F238E27FC236}">
                <a16:creationId xmlns:a16="http://schemas.microsoft.com/office/drawing/2014/main" id="{BB29D39B-BA22-4AF2-9B6C-DEE913D6FC0E}"/>
              </a:ext>
            </a:extLst>
          </p:cNvPr>
          <p:cNvSpPr txBox="1"/>
          <p:nvPr/>
        </p:nvSpPr>
        <p:spPr>
          <a:xfrm>
            <a:off x="8175919" y="2240771"/>
            <a:ext cx="3350192" cy="68704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CA" sz="2000" b="1" cap="all" dirty="0">
                <a:solidFill>
                  <a:srgbClr val="1E295D"/>
                </a:solidFill>
                <a:latin typeface="Josefi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Sébastien </a:t>
            </a:r>
            <a:r>
              <a:rPr lang="fr-CA" sz="2000" b="1" cap="all" dirty="0" err="1">
                <a:solidFill>
                  <a:srgbClr val="1E295D"/>
                </a:solidFill>
                <a:latin typeface="Josefi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Sénécha</a:t>
            </a:r>
            <a:r>
              <a:rPr lang="fr-CA" sz="2000" b="1" cap="all" dirty="0">
                <a:solidFill>
                  <a:srgbClr val="1E295D"/>
                </a:solidFill>
                <a:latin typeface="Josefi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fr-CA" sz="1400" dirty="0">
              <a:solidFill>
                <a:schemeClr val="bg1">
                  <a:lumMod val="50000"/>
                </a:schemeClr>
              </a:solidFill>
              <a:latin typeface="Josefin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1600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Vice-Président, Actuariat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AD9568F-019A-4964-955A-DDFE84643A81}"/>
              </a:ext>
            </a:extLst>
          </p:cNvPr>
          <p:cNvSpPr txBox="1"/>
          <p:nvPr/>
        </p:nvSpPr>
        <p:spPr>
          <a:xfrm>
            <a:off x="8401275" y="3012384"/>
            <a:ext cx="1934836" cy="264807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1200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ssenechal@gcbardier.com</a:t>
            </a:r>
            <a:endParaRPr lang="fr-CA" sz="1200" dirty="0">
              <a:latin typeface="Open Sans 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0B329B9-8FCF-489D-BF75-C5BF9EB3D16C}"/>
              </a:ext>
            </a:extLst>
          </p:cNvPr>
          <p:cNvSpPr txBox="1"/>
          <p:nvPr/>
        </p:nvSpPr>
        <p:spPr>
          <a:xfrm>
            <a:off x="8415462" y="3314212"/>
            <a:ext cx="1209935" cy="264807"/>
          </a:xfrm>
          <a:prstGeom prst="rect">
            <a:avLst/>
          </a:prstGeom>
          <a:noFill/>
        </p:spPr>
        <p:txBody>
          <a:bodyPr wrap="square" lIns="0" tIns="3600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CA" sz="1200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514.709.6944</a:t>
            </a:r>
            <a:endParaRPr lang="fr-CA" sz="1200" dirty="0">
              <a:latin typeface="Open Sans 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Icon - Phone">
            <a:extLst>
              <a:ext uri="{FF2B5EF4-FFF2-40B4-BE49-F238E27FC236}">
                <a16:creationId xmlns:a16="http://schemas.microsoft.com/office/drawing/2014/main" id="{95F31506-172A-4289-B5A6-2775A1CDC08C}"/>
              </a:ext>
            </a:extLst>
          </p:cNvPr>
          <p:cNvSpPr>
            <a:spLocks noChangeAspect="1" noEditPoints="1"/>
          </p:cNvSpPr>
          <p:nvPr/>
        </p:nvSpPr>
        <p:spPr bwMode="auto">
          <a:xfrm rot="720000">
            <a:off x="8206900" y="3365651"/>
            <a:ext cx="144000" cy="162209"/>
          </a:xfrm>
          <a:custGeom>
            <a:avLst/>
            <a:gdLst>
              <a:gd name="T0" fmla="*/ 517 w 520"/>
              <a:gd name="T1" fmla="*/ 460 h 586"/>
              <a:gd name="T2" fmla="*/ 494 w 520"/>
              <a:gd name="T3" fmla="*/ 440 h 586"/>
              <a:gd name="T4" fmla="*/ 409 w 520"/>
              <a:gd name="T5" fmla="*/ 380 h 586"/>
              <a:gd name="T6" fmla="*/ 377 w 520"/>
              <a:gd name="T7" fmla="*/ 381 h 586"/>
              <a:gd name="T8" fmla="*/ 325 w 520"/>
              <a:gd name="T9" fmla="*/ 426 h 586"/>
              <a:gd name="T10" fmla="*/ 295 w 520"/>
              <a:gd name="T11" fmla="*/ 424 h 586"/>
              <a:gd name="T12" fmla="*/ 198 w 520"/>
              <a:gd name="T13" fmla="*/ 338 h 586"/>
              <a:gd name="T14" fmla="*/ 139 w 520"/>
              <a:gd name="T15" fmla="*/ 232 h 586"/>
              <a:gd name="T16" fmla="*/ 149 w 520"/>
              <a:gd name="T17" fmla="*/ 205 h 586"/>
              <a:gd name="T18" fmla="*/ 174 w 520"/>
              <a:gd name="T19" fmla="*/ 185 h 586"/>
              <a:gd name="T20" fmla="*/ 191 w 520"/>
              <a:gd name="T21" fmla="*/ 165 h 586"/>
              <a:gd name="T22" fmla="*/ 194 w 520"/>
              <a:gd name="T23" fmla="*/ 142 h 586"/>
              <a:gd name="T24" fmla="*/ 170 w 520"/>
              <a:gd name="T25" fmla="*/ 34 h 586"/>
              <a:gd name="T26" fmla="*/ 144 w 520"/>
              <a:gd name="T27" fmla="*/ 3 h 586"/>
              <a:gd name="T28" fmla="*/ 121 w 520"/>
              <a:gd name="T29" fmla="*/ 1 h 586"/>
              <a:gd name="T30" fmla="*/ 79 w 520"/>
              <a:gd name="T31" fmla="*/ 11 h 586"/>
              <a:gd name="T32" fmla="*/ 11 w 520"/>
              <a:gd name="T33" fmla="*/ 115 h 586"/>
              <a:gd name="T34" fmla="*/ 42 w 520"/>
              <a:gd name="T35" fmla="*/ 264 h 586"/>
              <a:gd name="T36" fmla="*/ 238 w 520"/>
              <a:gd name="T37" fmla="*/ 508 h 586"/>
              <a:gd name="T38" fmla="*/ 395 w 520"/>
              <a:gd name="T39" fmla="*/ 571 h 586"/>
              <a:gd name="T40" fmla="*/ 498 w 520"/>
              <a:gd name="T41" fmla="*/ 523 h 586"/>
              <a:gd name="T42" fmla="*/ 517 w 520"/>
              <a:gd name="T43" fmla="*/ 460 h 586"/>
              <a:gd name="T44" fmla="*/ 517 w 520"/>
              <a:gd name="T45" fmla="*/ 460 h 586"/>
              <a:gd name="T46" fmla="*/ 517 w 520"/>
              <a:gd name="T47" fmla="*/ 46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20" h="586">
                <a:moveTo>
                  <a:pt x="517" y="460"/>
                </a:moveTo>
                <a:cubicBezTo>
                  <a:pt x="515" y="454"/>
                  <a:pt x="506" y="449"/>
                  <a:pt x="494" y="440"/>
                </a:cubicBezTo>
                <a:cubicBezTo>
                  <a:pt x="482" y="431"/>
                  <a:pt x="421" y="386"/>
                  <a:pt x="409" y="380"/>
                </a:cubicBezTo>
                <a:cubicBezTo>
                  <a:pt x="397" y="373"/>
                  <a:pt x="389" y="369"/>
                  <a:pt x="377" y="381"/>
                </a:cubicBezTo>
                <a:cubicBezTo>
                  <a:pt x="366" y="393"/>
                  <a:pt x="335" y="419"/>
                  <a:pt x="325" y="426"/>
                </a:cubicBezTo>
                <a:cubicBezTo>
                  <a:pt x="316" y="434"/>
                  <a:pt x="307" y="434"/>
                  <a:pt x="295" y="424"/>
                </a:cubicBezTo>
                <a:cubicBezTo>
                  <a:pt x="283" y="415"/>
                  <a:pt x="241" y="393"/>
                  <a:pt x="198" y="338"/>
                </a:cubicBezTo>
                <a:cubicBezTo>
                  <a:pt x="164" y="296"/>
                  <a:pt x="144" y="247"/>
                  <a:pt x="139" y="232"/>
                </a:cubicBezTo>
                <a:cubicBezTo>
                  <a:pt x="133" y="217"/>
                  <a:pt x="141" y="211"/>
                  <a:pt x="149" y="205"/>
                </a:cubicBezTo>
                <a:cubicBezTo>
                  <a:pt x="157" y="200"/>
                  <a:pt x="166" y="192"/>
                  <a:pt x="174" y="185"/>
                </a:cubicBezTo>
                <a:cubicBezTo>
                  <a:pt x="182" y="179"/>
                  <a:pt x="185" y="173"/>
                  <a:pt x="191" y="165"/>
                </a:cubicBezTo>
                <a:cubicBezTo>
                  <a:pt x="198" y="157"/>
                  <a:pt x="197" y="149"/>
                  <a:pt x="194" y="142"/>
                </a:cubicBezTo>
                <a:cubicBezTo>
                  <a:pt x="192" y="134"/>
                  <a:pt x="177" y="63"/>
                  <a:pt x="170" y="34"/>
                </a:cubicBezTo>
                <a:cubicBezTo>
                  <a:pt x="164" y="5"/>
                  <a:pt x="152" y="4"/>
                  <a:pt x="144" y="3"/>
                </a:cubicBezTo>
                <a:cubicBezTo>
                  <a:pt x="136" y="2"/>
                  <a:pt x="121" y="1"/>
                  <a:pt x="121" y="1"/>
                </a:cubicBezTo>
                <a:cubicBezTo>
                  <a:pt x="121" y="1"/>
                  <a:pt x="94" y="0"/>
                  <a:pt x="79" y="11"/>
                </a:cubicBezTo>
                <a:cubicBezTo>
                  <a:pt x="64" y="22"/>
                  <a:pt x="23" y="49"/>
                  <a:pt x="11" y="115"/>
                </a:cubicBezTo>
                <a:cubicBezTo>
                  <a:pt x="0" y="181"/>
                  <a:pt x="37" y="254"/>
                  <a:pt x="42" y="264"/>
                </a:cubicBezTo>
                <a:cubicBezTo>
                  <a:pt x="47" y="274"/>
                  <a:pt x="110" y="430"/>
                  <a:pt x="238" y="508"/>
                </a:cubicBezTo>
                <a:cubicBezTo>
                  <a:pt x="367" y="586"/>
                  <a:pt x="370" y="568"/>
                  <a:pt x="395" y="571"/>
                </a:cubicBezTo>
                <a:cubicBezTo>
                  <a:pt x="420" y="573"/>
                  <a:pt x="481" y="552"/>
                  <a:pt x="498" y="523"/>
                </a:cubicBezTo>
                <a:cubicBezTo>
                  <a:pt x="515" y="493"/>
                  <a:pt x="520" y="466"/>
                  <a:pt x="517" y="460"/>
                </a:cubicBezTo>
                <a:close/>
                <a:moveTo>
                  <a:pt x="517" y="460"/>
                </a:moveTo>
                <a:cubicBezTo>
                  <a:pt x="517" y="460"/>
                  <a:pt x="517" y="460"/>
                  <a:pt x="517" y="460"/>
                </a:cubicBezTo>
              </a:path>
            </a:pathLst>
          </a:custGeom>
          <a:solidFill>
            <a:srgbClr val="28AE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7" name="Icon  - Email">
            <a:extLst>
              <a:ext uri="{FF2B5EF4-FFF2-40B4-BE49-F238E27FC236}">
                <a16:creationId xmlns:a16="http://schemas.microsoft.com/office/drawing/2014/main" id="{0C92FD8C-11DE-4CBA-A8DC-52E89EB60555}"/>
              </a:ext>
            </a:extLst>
          </p:cNvPr>
          <p:cNvSpPr>
            <a:spLocks noChangeAspect="1"/>
          </p:cNvSpPr>
          <p:nvPr/>
        </p:nvSpPr>
        <p:spPr bwMode="auto">
          <a:xfrm>
            <a:off x="8175918" y="3107160"/>
            <a:ext cx="154480" cy="108000"/>
          </a:xfrm>
          <a:custGeom>
            <a:avLst/>
            <a:gdLst>
              <a:gd name="connsiteX0" fmla="*/ 63580 w 179388"/>
              <a:gd name="connsiteY0" fmla="*/ 69850 h 125413"/>
              <a:gd name="connsiteX1" fmla="*/ 71240 w 179388"/>
              <a:gd name="connsiteY1" fmla="*/ 77550 h 125413"/>
              <a:gd name="connsiteX2" fmla="*/ 108148 w 179388"/>
              <a:gd name="connsiteY2" fmla="*/ 77550 h 125413"/>
              <a:gd name="connsiteX3" fmla="*/ 115808 w 179388"/>
              <a:gd name="connsiteY3" fmla="*/ 69850 h 125413"/>
              <a:gd name="connsiteX4" fmla="*/ 169863 w 179388"/>
              <a:gd name="connsiteY4" fmla="*/ 123838 h 125413"/>
              <a:gd name="connsiteX5" fmla="*/ 163161 w 179388"/>
              <a:gd name="connsiteY5" fmla="*/ 125413 h 125413"/>
              <a:gd name="connsiteX6" fmla="*/ 16227 w 179388"/>
              <a:gd name="connsiteY6" fmla="*/ 125413 h 125413"/>
              <a:gd name="connsiteX7" fmla="*/ 9525 w 179388"/>
              <a:gd name="connsiteY7" fmla="*/ 123838 h 125413"/>
              <a:gd name="connsiteX8" fmla="*/ 63580 w 179388"/>
              <a:gd name="connsiteY8" fmla="*/ 69850 h 125413"/>
              <a:gd name="connsiteX9" fmla="*/ 177823 w 179388"/>
              <a:gd name="connsiteY9" fmla="*/ 9525 h 125413"/>
              <a:gd name="connsiteX10" fmla="*/ 179388 w 179388"/>
              <a:gd name="connsiteY10" fmla="*/ 16162 h 125413"/>
              <a:gd name="connsiteX11" fmla="*/ 179388 w 179388"/>
              <a:gd name="connsiteY11" fmla="*/ 109251 h 125413"/>
              <a:gd name="connsiteX12" fmla="*/ 177823 w 179388"/>
              <a:gd name="connsiteY12" fmla="*/ 115888 h 125413"/>
              <a:gd name="connsiteX13" fmla="*/ 123825 w 179388"/>
              <a:gd name="connsiteY13" fmla="*/ 62707 h 125413"/>
              <a:gd name="connsiteX14" fmla="*/ 177823 w 179388"/>
              <a:gd name="connsiteY14" fmla="*/ 9525 h 125413"/>
              <a:gd name="connsiteX15" fmla="*/ 1565 w 179388"/>
              <a:gd name="connsiteY15" fmla="*/ 9525 h 125413"/>
              <a:gd name="connsiteX16" fmla="*/ 55563 w 179388"/>
              <a:gd name="connsiteY16" fmla="*/ 62707 h 125413"/>
              <a:gd name="connsiteX17" fmla="*/ 1565 w 179388"/>
              <a:gd name="connsiteY17" fmla="*/ 115888 h 125413"/>
              <a:gd name="connsiteX18" fmla="*/ 0 w 179388"/>
              <a:gd name="connsiteY18" fmla="*/ 109251 h 125413"/>
              <a:gd name="connsiteX19" fmla="*/ 0 w 179388"/>
              <a:gd name="connsiteY19" fmla="*/ 16162 h 125413"/>
              <a:gd name="connsiteX20" fmla="*/ 1565 w 179388"/>
              <a:gd name="connsiteY20" fmla="*/ 9525 h 125413"/>
              <a:gd name="connsiteX21" fmla="*/ 16227 w 179388"/>
              <a:gd name="connsiteY21" fmla="*/ 0 h 125413"/>
              <a:gd name="connsiteX22" fmla="*/ 163161 w 179388"/>
              <a:gd name="connsiteY22" fmla="*/ 0 h 125413"/>
              <a:gd name="connsiteX23" fmla="*/ 169863 w 179388"/>
              <a:gd name="connsiteY23" fmla="*/ 1562 h 125413"/>
              <a:gd name="connsiteX24" fmla="*/ 100749 w 179388"/>
              <a:gd name="connsiteY24" fmla="*/ 70125 h 125413"/>
              <a:gd name="connsiteX25" fmla="*/ 78639 w 179388"/>
              <a:gd name="connsiteY25" fmla="*/ 70125 h 125413"/>
              <a:gd name="connsiteX26" fmla="*/ 9525 w 179388"/>
              <a:gd name="connsiteY26" fmla="*/ 1562 h 125413"/>
              <a:gd name="connsiteX27" fmla="*/ 16227 w 179388"/>
              <a:gd name="connsiteY27" fmla="*/ 0 h 12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388" h="125413">
                <a:moveTo>
                  <a:pt x="63580" y="69850"/>
                </a:moveTo>
                <a:cubicBezTo>
                  <a:pt x="63580" y="69850"/>
                  <a:pt x="63580" y="69850"/>
                  <a:pt x="71240" y="77550"/>
                </a:cubicBezTo>
                <a:cubicBezTo>
                  <a:pt x="81425" y="87788"/>
                  <a:pt x="97963" y="87788"/>
                  <a:pt x="108148" y="77550"/>
                </a:cubicBezTo>
                <a:cubicBezTo>
                  <a:pt x="108148" y="77550"/>
                  <a:pt x="108148" y="77550"/>
                  <a:pt x="115808" y="69850"/>
                </a:cubicBezTo>
                <a:lnTo>
                  <a:pt x="169863" y="123838"/>
                </a:lnTo>
                <a:cubicBezTo>
                  <a:pt x="167861" y="124801"/>
                  <a:pt x="165598" y="125413"/>
                  <a:pt x="163161" y="125413"/>
                </a:cubicBezTo>
                <a:cubicBezTo>
                  <a:pt x="163161" y="125413"/>
                  <a:pt x="163161" y="125413"/>
                  <a:pt x="16227" y="125413"/>
                </a:cubicBezTo>
                <a:cubicBezTo>
                  <a:pt x="13790" y="125413"/>
                  <a:pt x="11527" y="124801"/>
                  <a:pt x="9525" y="123838"/>
                </a:cubicBezTo>
                <a:cubicBezTo>
                  <a:pt x="9525" y="123838"/>
                  <a:pt x="9525" y="123838"/>
                  <a:pt x="63580" y="69850"/>
                </a:cubicBezTo>
                <a:close/>
                <a:moveTo>
                  <a:pt x="177823" y="9525"/>
                </a:moveTo>
                <a:cubicBezTo>
                  <a:pt x="178779" y="11508"/>
                  <a:pt x="179388" y="13749"/>
                  <a:pt x="179388" y="16162"/>
                </a:cubicBezTo>
                <a:cubicBezTo>
                  <a:pt x="179388" y="16162"/>
                  <a:pt x="179388" y="16162"/>
                  <a:pt x="179388" y="109251"/>
                </a:cubicBezTo>
                <a:cubicBezTo>
                  <a:pt x="179388" y="111665"/>
                  <a:pt x="178779" y="113906"/>
                  <a:pt x="177823" y="115888"/>
                </a:cubicBezTo>
                <a:cubicBezTo>
                  <a:pt x="177823" y="115888"/>
                  <a:pt x="177823" y="115888"/>
                  <a:pt x="123825" y="62707"/>
                </a:cubicBezTo>
                <a:cubicBezTo>
                  <a:pt x="123825" y="62707"/>
                  <a:pt x="123825" y="62707"/>
                  <a:pt x="177823" y="9525"/>
                </a:cubicBezTo>
                <a:close/>
                <a:moveTo>
                  <a:pt x="1565" y="9525"/>
                </a:moveTo>
                <a:lnTo>
                  <a:pt x="55563" y="62707"/>
                </a:lnTo>
                <a:cubicBezTo>
                  <a:pt x="55563" y="62707"/>
                  <a:pt x="55563" y="62707"/>
                  <a:pt x="1565" y="115888"/>
                </a:cubicBezTo>
                <a:cubicBezTo>
                  <a:pt x="609" y="113906"/>
                  <a:pt x="0" y="111665"/>
                  <a:pt x="0" y="109251"/>
                </a:cubicBezTo>
                <a:cubicBezTo>
                  <a:pt x="0" y="109251"/>
                  <a:pt x="0" y="109251"/>
                  <a:pt x="0" y="16162"/>
                </a:cubicBezTo>
                <a:cubicBezTo>
                  <a:pt x="0" y="13749"/>
                  <a:pt x="609" y="11508"/>
                  <a:pt x="1565" y="9525"/>
                </a:cubicBezTo>
                <a:close/>
                <a:moveTo>
                  <a:pt x="16227" y="0"/>
                </a:moveTo>
                <a:cubicBezTo>
                  <a:pt x="16227" y="0"/>
                  <a:pt x="16227" y="0"/>
                  <a:pt x="163161" y="0"/>
                </a:cubicBezTo>
                <a:cubicBezTo>
                  <a:pt x="165598" y="0"/>
                  <a:pt x="167861" y="607"/>
                  <a:pt x="169863" y="1562"/>
                </a:cubicBezTo>
                <a:cubicBezTo>
                  <a:pt x="169863" y="1562"/>
                  <a:pt x="169863" y="1562"/>
                  <a:pt x="100749" y="70125"/>
                </a:cubicBezTo>
                <a:cubicBezTo>
                  <a:pt x="94655" y="76200"/>
                  <a:pt x="84732" y="76200"/>
                  <a:pt x="78639" y="70125"/>
                </a:cubicBezTo>
                <a:cubicBezTo>
                  <a:pt x="78639" y="70125"/>
                  <a:pt x="78639" y="70125"/>
                  <a:pt x="9525" y="1562"/>
                </a:cubicBezTo>
                <a:cubicBezTo>
                  <a:pt x="11527" y="607"/>
                  <a:pt x="13790" y="0"/>
                  <a:pt x="16227" y="0"/>
                </a:cubicBezTo>
                <a:close/>
              </a:path>
            </a:pathLst>
          </a:custGeom>
          <a:solidFill>
            <a:srgbClr val="28AE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42" name="Header Border Light">
            <a:extLst>
              <a:ext uri="{FF2B5EF4-FFF2-40B4-BE49-F238E27FC236}">
                <a16:creationId xmlns:a16="http://schemas.microsoft.com/office/drawing/2014/main" id="{5C3FAFD7-B79F-4D49-9D64-81841CB63862}"/>
              </a:ext>
            </a:extLst>
          </p:cNvPr>
          <p:cNvSpPr/>
          <p:nvPr/>
        </p:nvSpPr>
        <p:spPr>
          <a:xfrm>
            <a:off x="0" y="1123582"/>
            <a:ext cx="12192000" cy="36000"/>
          </a:xfrm>
          <a:prstGeom prst="rect">
            <a:avLst/>
          </a:prstGeom>
          <a:solidFill>
            <a:srgbClr val="28AEE4"/>
          </a:solidFill>
          <a:ln>
            <a:solidFill>
              <a:srgbClr val="28A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ZoneTexte 17">
            <a:extLst>
              <a:ext uri="{FF2B5EF4-FFF2-40B4-BE49-F238E27FC236}">
                <a16:creationId xmlns:a16="http://schemas.microsoft.com/office/drawing/2014/main" id="{9DC04EF4-E183-47D4-9CFB-3C28F1661163}"/>
              </a:ext>
            </a:extLst>
          </p:cNvPr>
          <p:cNvSpPr txBox="1"/>
          <p:nvPr/>
        </p:nvSpPr>
        <p:spPr>
          <a:xfrm>
            <a:off x="0" y="6106907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cap="all" dirty="0">
                <a:solidFill>
                  <a:schemeClr val="bg1"/>
                </a:solidFill>
                <a:effectLst>
                  <a:glow rad="127000">
                    <a:schemeClr val="tx1">
                      <a:alpha val="40000"/>
                    </a:schemeClr>
                  </a:glow>
                </a:effectLst>
                <a:latin typeface="Josefin Sans" pitchFamily="2" charset="0"/>
                <a:ea typeface="Josefin Sans" pitchFamily="2" charset="0"/>
              </a:rPr>
              <a:t>Expertise tarification CNESST         Évaluation mutuelle de prévention          Régime rétrospectif </a:t>
            </a:r>
          </a:p>
        </p:txBody>
      </p:sp>
      <p:pic>
        <p:nvPicPr>
          <p:cNvPr id="50" name="Shape Background">
            <a:extLst>
              <a:ext uri="{FF2B5EF4-FFF2-40B4-BE49-F238E27FC236}">
                <a16:creationId xmlns:a16="http://schemas.microsoft.com/office/drawing/2014/main" id="{9BDE063A-F9CD-4AD7-824E-9F213D6C967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46346" y="4511576"/>
            <a:ext cx="12289867" cy="1260000"/>
          </a:xfrm>
          <a:prstGeom prst="rect">
            <a:avLst/>
          </a:prstGeom>
        </p:spPr>
      </p:pic>
      <p:sp>
        <p:nvSpPr>
          <p:cNvPr id="12" name="Header Background">
            <a:extLst>
              <a:ext uri="{FF2B5EF4-FFF2-40B4-BE49-F238E27FC236}">
                <a16:creationId xmlns:a16="http://schemas.microsoft.com/office/drawing/2014/main" id="{A1C2E265-3287-481F-8F53-5185CA94F0F9}"/>
              </a:ext>
            </a:extLst>
          </p:cNvPr>
          <p:cNvSpPr/>
          <p:nvPr/>
        </p:nvSpPr>
        <p:spPr>
          <a:xfrm>
            <a:off x="0" y="0"/>
            <a:ext cx="12204000" cy="1126294"/>
          </a:xfrm>
          <a:prstGeom prst="rect">
            <a:avLst/>
          </a:prstGeom>
          <a:gradFill flip="none" rotWithShape="1">
            <a:gsLst>
              <a:gs pos="0">
                <a:srgbClr val="212121"/>
              </a:gs>
              <a:gs pos="100000">
                <a:schemeClr val="tx1">
                  <a:alpha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CB97E29F-5877-46E4-83E7-D1C10325882E}"/>
              </a:ext>
            </a:extLst>
          </p:cNvPr>
          <p:cNvSpPr txBox="1">
            <a:spLocks/>
          </p:cNvSpPr>
          <p:nvPr/>
        </p:nvSpPr>
        <p:spPr>
          <a:xfrm>
            <a:off x="792000" y="324000"/>
            <a:ext cx="7337847" cy="78564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cap="all" dirty="0">
                <a:solidFill>
                  <a:schemeClr val="bg1"/>
                </a:solidFill>
                <a:latin typeface="Josefin Sans" pitchFamily="2" charset="0"/>
                <a:ea typeface="Josefin Sans" pitchFamily="2" charset="0"/>
              </a:rPr>
              <a:t>Notre équipe DE DIRECTION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0B0793-45CC-4F7F-A9E4-F2356343612B}"/>
              </a:ext>
            </a:extLst>
          </p:cNvPr>
          <p:cNvSpPr/>
          <p:nvPr/>
        </p:nvSpPr>
        <p:spPr>
          <a:xfrm>
            <a:off x="4492120" y="6207813"/>
            <a:ext cx="72000" cy="108000"/>
          </a:xfrm>
          <a:prstGeom prst="rect">
            <a:avLst/>
          </a:prstGeom>
          <a:solidFill>
            <a:srgbClr val="28A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943EEFD-7F73-444E-BDA8-FD9DC10E775E}"/>
              </a:ext>
            </a:extLst>
          </p:cNvPr>
          <p:cNvSpPr/>
          <p:nvPr/>
        </p:nvSpPr>
        <p:spPr>
          <a:xfrm>
            <a:off x="8535485" y="6198380"/>
            <a:ext cx="72000" cy="108000"/>
          </a:xfrm>
          <a:prstGeom prst="rect">
            <a:avLst/>
          </a:prstGeom>
          <a:solidFill>
            <a:srgbClr val="28A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9498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421</Words>
  <Application>Microsoft Office PowerPoint</Application>
  <PresentationFormat>Widescreen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Josefin Sans</vt:lpstr>
      <vt:lpstr>Open Sans</vt:lpstr>
      <vt:lpstr>Open Sans </vt:lpstr>
      <vt:lpstr>Open Sans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Bardier</dc:creator>
  <cp:lastModifiedBy>Brad Someone or other</cp:lastModifiedBy>
  <cp:revision>144</cp:revision>
  <cp:lastPrinted>2017-09-15T04:01:38Z</cp:lastPrinted>
  <dcterms:created xsi:type="dcterms:W3CDTF">2017-09-09T01:35:55Z</dcterms:created>
  <dcterms:modified xsi:type="dcterms:W3CDTF">2021-11-15T15:13:16Z</dcterms:modified>
</cp:coreProperties>
</file>