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Roboto Medium" panose="02000000000000000000" pitchFamily="2"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Someone or other" initials="BSoo" lastIdx="1" clrIdx="0">
    <p:extLst>
      <p:ext uri="{19B8F6BF-5375-455C-9EA6-DF929625EA0E}">
        <p15:presenceInfo xmlns:p15="http://schemas.microsoft.com/office/powerpoint/2012/main" userId="3b955a54e122c5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3709"/>
    <a:srgbClr val="09430C"/>
    <a:srgbClr val="052907"/>
    <a:srgbClr val="548235"/>
    <a:srgbClr val="154D1E"/>
    <a:srgbClr val="FAFAFA"/>
    <a:srgbClr val="F0F0F0"/>
    <a:srgbClr val="ECECEC"/>
    <a:srgbClr val="EAEAEA"/>
    <a:srgbClr val="0B5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44" y="3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EE5C-2CAC-4109-B993-4D9908B93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D4BF18C-EFB3-4AF1-BBAF-44FC58FFB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89CF405-92B4-4070-BDE1-72CC1D65CE65}"/>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5" name="Footer Placeholder 4">
            <a:extLst>
              <a:ext uri="{FF2B5EF4-FFF2-40B4-BE49-F238E27FC236}">
                <a16:creationId xmlns:a16="http://schemas.microsoft.com/office/drawing/2014/main" id="{057657EB-9FE7-4453-BC74-A23E69D9D9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FA7DC3-F749-4350-99BD-A704E18D5CE0}"/>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28253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C2C6-11FA-4CE7-8E18-F7428E62F17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C773A26-3B9F-4AB7-AF46-03A8CE15A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AC6FEF-831D-46A2-811F-FD3806D7D476}"/>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5" name="Footer Placeholder 4">
            <a:extLst>
              <a:ext uri="{FF2B5EF4-FFF2-40B4-BE49-F238E27FC236}">
                <a16:creationId xmlns:a16="http://schemas.microsoft.com/office/drawing/2014/main" id="{EED9CE46-E470-4978-B351-7EAC0B9FF3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DFC5FA-0AB4-4B4F-AAD0-F5419C157873}"/>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73749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177AC-94F9-4F98-97EB-E4AE72519B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BD69693-1DC5-40F9-BC99-C8A2E8E437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F9D163-7370-4452-969C-06CBB62A7994}"/>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5" name="Footer Placeholder 4">
            <a:extLst>
              <a:ext uri="{FF2B5EF4-FFF2-40B4-BE49-F238E27FC236}">
                <a16:creationId xmlns:a16="http://schemas.microsoft.com/office/drawing/2014/main" id="{645C3724-946E-442C-BC4A-E308FA507D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9F188F-1E74-4F4A-9E02-E9A631FA533D}"/>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29069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EB9FCF-E1A9-4610-940E-0270F7AA254A}"/>
              </a:ext>
            </a:extLst>
          </p:cNvPr>
          <p:cNvSpPr/>
          <p:nvPr userDrawn="1"/>
        </p:nvSpPr>
        <p:spPr>
          <a:xfrm>
            <a:off x="0" y="0"/>
            <a:ext cx="12192000" cy="1080000"/>
          </a:xfrm>
          <a:prstGeom prst="rect">
            <a:avLst/>
          </a:prstGeom>
          <a:gradFill flip="none" rotWithShape="1">
            <a:gsLst>
              <a:gs pos="0">
                <a:srgbClr val="0B550F"/>
              </a:gs>
              <a:gs pos="100000">
                <a:srgbClr val="073709"/>
              </a:gs>
            </a:gsLst>
            <a:lin ang="10800000" scaled="1"/>
            <a:tileRect/>
          </a:gradFill>
          <a:ln>
            <a:noFill/>
          </a:ln>
          <a:effectLst>
            <a:innerShdw blurRad="76200" dist="254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AB25165-3136-4D70-B4AC-1D3EFBE415DA}"/>
              </a:ext>
            </a:extLst>
          </p:cNvPr>
          <p:cNvSpPr>
            <a:spLocks noGrp="1"/>
          </p:cNvSpPr>
          <p:nvPr>
            <p:ph type="title"/>
          </p:nvPr>
        </p:nvSpPr>
        <p:spPr>
          <a:xfrm>
            <a:off x="720000" y="216000"/>
            <a:ext cx="10935479" cy="773210"/>
          </a:xfrm>
        </p:spPr>
        <p:txBody>
          <a:bodyPr>
            <a:normAutofit/>
          </a:bodyPr>
          <a:lstStyle>
            <a:lvl1pPr>
              <a:defRPr sz="3200" b="0" cap="none" baseline="0">
                <a:solidFill>
                  <a:schemeClr val="bg1"/>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78051D1-B6A6-458B-9EB8-131049B3D294}"/>
              </a:ext>
            </a:extLst>
          </p:cNvPr>
          <p:cNvSpPr>
            <a:spLocks noGrp="1"/>
          </p:cNvSpPr>
          <p:nvPr>
            <p:ph idx="1"/>
          </p:nvPr>
        </p:nvSpPr>
        <p:spPr>
          <a:xfrm>
            <a:off x="643811" y="1825625"/>
            <a:ext cx="10935479"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9F73AF2A-DA9F-4640-A0D8-0FC345D4A6C5}"/>
              </a:ext>
            </a:extLst>
          </p:cNvPr>
          <p:cNvSpPr>
            <a:spLocks noGrp="1"/>
          </p:cNvSpPr>
          <p:nvPr>
            <p:ph type="sldNum" sz="quarter" idx="12"/>
          </p:nvPr>
        </p:nvSpPr>
        <p:spPr>
          <a:xfrm>
            <a:off x="474308" y="6359784"/>
            <a:ext cx="326572" cy="365125"/>
          </a:xfrm>
          <a:solidFill>
            <a:srgbClr val="224D31"/>
          </a:solidFill>
          <a:ln>
            <a:noFill/>
          </a:ln>
        </p:spPr>
        <p:txBody>
          <a:bodyPr lIns="36000" rIns="36000"/>
          <a:lstStyle>
            <a:lvl1pPr algn="ctr">
              <a:defRPr>
                <a:solidFill>
                  <a:schemeClr val="bg1"/>
                </a:solidFill>
                <a:latin typeface="Roboto" panose="02000000000000000000" pitchFamily="2" charset="0"/>
                <a:ea typeface="Roboto" panose="02000000000000000000" pitchFamily="2" charset="0"/>
              </a:defRPr>
            </a:lvl1pPr>
          </a:lstStyle>
          <a:p>
            <a:fld id="{F3DA8B3A-C4B8-4FD9-8A72-3E2093E6C4DB}" type="slidenum">
              <a:rPr lang="en-AU" smtClean="0"/>
              <a:pPr/>
              <a:t>‹#›</a:t>
            </a:fld>
            <a:endParaRPr lang="en-AU" dirty="0"/>
          </a:p>
        </p:txBody>
      </p:sp>
      <p:cxnSp>
        <p:nvCxnSpPr>
          <p:cNvPr id="11" name="Horizontal Divider">
            <a:extLst>
              <a:ext uri="{FF2B5EF4-FFF2-40B4-BE49-F238E27FC236}">
                <a16:creationId xmlns:a16="http://schemas.microsoft.com/office/drawing/2014/main" id="{9CEE98DB-42FC-4191-85D9-4B73C839CFCB}"/>
              </a:ext>
            </a:extLst>
          </p:cNvPr>
          <p:cNvCxnSpPr/>
          <p:nvPr userDrawn="1"/>
        </p:nvCxnSpPr>
        <p:spPr>
          <a:xfrm flipH="1">
            <a:off x="0" y="6176963"/>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Wine Glass" hidden="1">
            <a:extLst>
              <a:ext uri="{FF2B5EF4-FFF2-40B4-BE49-F238E27FC236}">
                <a16:creationId xmlns:a16="http://schemas.microsoft.com/office/drawing/2014/main" id="{54DD7073-DBD2-4E30-A743-7908F0A4DF11}"/>
              </a:ext>
            </a:extLst>
          </p:cNvPr>
          <p:cNvSpPr/>
          <p:nvPr userDrawn="1"/>
        </p:nvSpPr>
        <p:spPr>
          <a:xfrm>
            <a:off x="10407939" y="6451288"/>
            <a:ext cx="139930" cy="139148"/>
          </a:xfrm>
          <a:custGeom>
            <a:avLst/>
            <a:gdLst>
              <a:gd name="connsiteX0" fmla="*/ 0 w 468000"/>
              <a:gd name="connsiteY0" fmla="*/ 0 h 666888"/>
              <a:gd name="connsiteX1" fmla="*/ 468000 w 468000"/>
              <a:gd name="connsiteY1" fmla="*/ 0 h 666888"/>
              <a:gd name="connsiteX2" fmla="*/ 281160 w 468000"/>
              <a:gd name="connsiteY2" fmla="*/ 282933 h 666888"/>
              <a:gd name="connsiteX3" fmla="*/ 256860 w 468000"/>
              <a:gd name="connsiteY3" fmla="*/ 286625 h 666888"/>
              <a:gd name="connsiteX4" fmla="*/ 256860 w 468000"/>
              <a:gd name="connsiteY4" fmla="*/ 598155 h 666888"/>
              <a:gd name="connsiteX5" fmla="*/ 288266 w 468000"/>
              <a:gd name="connsiteY5" fmla="*/ 602031 h 666888"/>
              <a:gd name="connsiteX6" fmla="*/ 373413 w 468000"/>
              <a:gd name="connsiteY6" fmla="*/ 666888 h 666888"/>
              <a:gd name="connsiteX7" fmla="*/ 94587 w 468000"/>
              <a:gd name="connsiteY7" fmla="*/ 666888 h 666888"/>
              <a:gd name="connsiteX8" fmla="*/ 179734 w 468000"/>
              <a:gd name="connsiteY8" fmla="*/ 602031 h 666888"/>
              <a:gd name="connsiteX9" fmla="*/ 211141 w 468000"/>
              <a:gd name="connsiteY9" fmla="*/ 598155 h 666888"/>
              <a:gd name="connsiteX10" fmla="*/ 211141 w 468000"/>
              <a:gd name="connsiteY10" fmla="*/ 286625 h 666888"/>
              <a:gd name="connsiteX11" fmla="*/ 186841 w 468000"/>
              <a:gd name="connsiteY11" fmla="*/ 282933 h 666888"/>
              <a:gd name="connsiteX12" fmla="*/ 0 w 468000"/>
              <a:gd name="connsiteY12" fmla="*/ 0 h 6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8000" h="666888">
                <a:moveTo>
                  <a:pt x="0" y="0"/>
                </a:moveTo>
                <a:lnTo>
                  <a:pt x="468000" y="0"/>
                </a:lnTo>
                <a:cubicBezTo>
                  <a:pt x="468000" y="113080"/>
                  <a:pt x="387790" y="250376"/>
                  <a:pt x="281160" y="282933"/>
                </a:cubicBezTo>
                <a:lnTo>
                  <a:pt x="256860" y="286625"/>
                </a:lnTo>
                <a:lnTo>
                  <a:pt x="256860" y="598155"/>
                </a:lnTo>
                <a:lnTo>
                  <a:pt x="288266" y="602031"/>
                </a:lnTo>
                <a:cubicBezTo>
                  <a:pt x="338304" y="614685"/>
                  <a:pt x="373413" y="642980"/>
                  <a:pt x="373413" y="666888"/>
                </a:cubicBezTo>
                <a:lnTo>
                  <a:pt x="94587" y="666888"/>
                </a:lnTo>
                <a:cubicBezTo>
                  <a:pt x="94587" y="642980"/>
                  <a:pt x="129697" y="614685"/>
                  <a:pt x="179734" y="602031"/>
                </a:cubicBezTo>
                <a:lnTo>
                  <a:pt x="211141" y="598155"/>
                </a:lnTo>
                <a:lnTo>
                  <a:pt x="211141" y="286625"/>
                </a:lnTo>
                <a:lnTo>
                  <a:pt x="186841" y="282933"/>
                </a:lnTo>
                <a:cubicBezTo>
                  <a:pt x="80210" y="250376"/>
                  <a:pt x="0" y="113080"/>
                  <a:pt x="0" y="0"/>
                </a:cubicBezTo>
                <a:close/>
              </a:path>
            </a:pathLst>
          </a:custGeom>
          <a:solidFill>
            <a:srgbClr val="306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aseline="0" dirty="0"/>
          </a:p>
        </p:txBody>
      </p:sp>
      <p:sp>
        <p:nvSpPr>
          <p:cNvPr id="21" name="Title Decoration">
            <a:extLst>
              <a:ext uri="{FF2B5EF4-FFF2-40B4-BE49-F238E27FC236}">
                <a16:creationId xmlns:a16="http://schemas.microsoft.com/office/drawing/2014/main" id="{B3F05638-8102-4EFC-88B1-F9D6EA33E8BA}"/>
              </a:ext>
            </a:extLst>
          </p:cNvPr>
          <p:cNvSpPr/>
          <p:nvPr userDrawn="1"/>
        </p:nvSpPr>
        <p:spPr>
          <a:xfrm>
            <a:off x="-1" y="377692"/>
            <a:ext cx="180000" cy="36972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Banner Image" descr="A picture containing green, laser, light, sitting&#10;&#10;Description automatically generated">
            <a:extLst>
              <a:ext uri="{FF2B5EF4-FFF2-40B4-BE49-F238E27FC236}">
                <a16:creationId xmlns:a16="http://schemas.microsoft.com/office/drawing/2014/main" id="{B634966E-5793-4DF2-B0D0-B6F42329B3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2838" y="0"/>
            <a:ext cx="4799162" cy="1082796"/>
          </a:xfrm>
          <a:prstGeom prst="rect">
            <a:avLst/>
          </a:prstGeom>
        </p:spPr>
      </p:pic>
      <p:pic>
        <p:nvPicPr>
          <p:cNvPr id="13" name="Picture 12">
            <a:extLst>
              <a:ext uri="{FF2B5EF4-FFF2-40B4-BE49-F238E27FC236}">
                <a16:creationId xmlns:a16="http://schemas.microsoft.com/office/drawing/2014/main" id="{19BE2095-C895-43F7-BEC3-FA368061CB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8465" y="6378465"/>
            <a:ext cx="1073015" cy="299535"/>
          </a:xfrm>
          <a:prstGeom prst="rect">
            <a:avLst/>
          </a:prstGeom>
        </p:spPr>
      </p:pic>
    </p:spTree>
    <p:extLst>
      <p:ext uri="{BB962C8B-B14F-4D97-AF65-F5344CB8AC3E}">
        <p14:creationId xmlns:p14="http://schemas.microsoft.com/office/powerpoint/2010/main" val="218277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8CD9-5D3C-4100-ADCF-8D3A3A57CC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51C47DF-8F34-47F2-AC13-BCEF6760D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124BE3-6E7A-4A01-95B8-BCA447037971}"/>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5" name="Footer Placeholder 4">
            <a:extLst>
              <a:ext uri="{FF2B5EF4-FFF2-40B4-BE49-F238E27FC236}">
                <a16:creationId xmlns:a16="http://schemas.microsoft.com/office/drawing/2014/main" id="{FB94DA37-1B10-472A-AF95-AD75BAC0CB6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DC14ED-C3A3-4065-9F46-4183A426F297}"/>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05391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09A0-457A-47D6-95F2-FE37D96DD6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30CFEF-9E17-409B-A741-0509B63AE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264A60D-C59B-44D9-9BDF-CFFE872D9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9A716A-0DDC-4816-8F87-930F1E8C33A2}"/>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6" name="Footer Placeholder 5">
            <a:extLst>
              <a:ext uri="{FF2B5EF4-FFF2-40B4-BE49-F238E27FC236}">
                <a16:creationId xmlns:a16="http://schemas.microsoft.com/office/drawing/2014/main" id="{22156756-1806-4F84-AA67-7402EDFB74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C6F0061-6658-4446-85F3-7559F1D021AD}"/>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84912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AE99-6DD8-4F53-A557-03DAF80467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04B4106-7ABF-4017-89F1-A7EC9A700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5122D-2E50-4453-82B4-FCD53E300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1FD9BCE-8BA3-41D9-9ED7-46AF41865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63D8D-77CE-4A99-B7FE-88CA85480B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1FBF0C8-BE75-4B54-A136-6788BFA001EF}"/>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8" name="Footer Placeholder 7">
            <a:extLst>
              <a:ext uri="{FF2B5EF4-FFF2-40B4-BE49-F238E27FC236}">
                <a16:creationId xmlns:a16="http://schemas.microsoft.com/office/drawing/2014/main" id="{85AF94DA-3D9E-4846-934D-F8288E5E8B3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7C92209-A092-498D-AC65-2AAD7CEBA6CF}"/>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38437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7E61-C678-4DCE-A72E-108BAD9DC85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347B558-283A-4F8D-B9B4-90B86212C150}"/>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4" name="Footer Placeholder 3">
            <a:extLst>
              <a:ext uri="{FF2B5EF4-FFF2-40B4-BE49-F238E27FC236}">
                <a16:creationId xmlns:a16="http://schemas.microsoft.com/office/drawing/2014/main" id="{4083C6FF-2E8E-47F8-BAAC-16D58922F52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C03CB18-E231-4A16-8A8C-6ED2FDCFD0D6}"/>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43009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10E74-8EF0-4006-98CE-CE1D6D3516EF}"/>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3" name="Footer Placeholder 2">
            <a:extLst>
              <a:ext uri="{FF2B5EF4-FFF2-40B4-BE49-F238E27FC236}">
                <a16:creationId xmlns:a16="http://schemas.microsoft.com/office/drawing/2014/main" id="{5B5E9C21-7D63-4444-95F1-8E544BE588D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5A31BF-6492-4DCA-AC70-CD620E2A56C9}"/>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98677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E229-3B63-4C88-AA2A-34422BD56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3B911D9-1A3F-4ADC-8BFD-4129B993E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5FE0BA2-D1F4-44E6-A8BD-57E7688E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C3590-7976-45D3-AB4D-520D3B2B1807}"/>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6" name="Footer Placeholder 5">
            <a:extLst>
              <a:ext uri="{FF2B5EF4-FFF2-40B4-BE49-F238E27FC236}">
                <a16:creationId xmlns:a16="http://schemas.microsoft.com/office/drawing/2014/main" id="{40205ECB-A32A-40B9-B776-F35ECE177AD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A88984F-7F7F-4D0D-BAF8-61CCD273D94B}"/>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66630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4FA2-738A-4AD3-98DD-E4BAF4C34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86A90F9-FE3B-43EA-A08B-5154B46ED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B901A05-FD15-452F-A90C-E3586DF31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0933F-51BE-4DE7-B996-6BD4D1911900}"/>
              </a:ext>
            </a:extLst>
          </p:cNvPr>
          <p:cNvSpPr>
            <a:spLocks noGrp="1"/>
          </p:cNvSpPr>
          <p:nvPr>
            <p:ph type="dt" sz="half" idx="10"/>
          </p:nvPr>
        </p:nvSpPr>
        <p:spPr/>
        <p:txBody>
          <a:bodyPr/>
          <a:lstStyle/>
          <a:p>
            <a:fld id="{992B3297-DBC0-46E9-B4F2-DB8AA0336955}" type="datetimeFigureOut">
              <a:rPr lang="en-AU" smtClean="0"/>
              <a:t>23/12/2019</a:t>
            </a:fld>
            <a:endParaRPr lang="en-AU"/>
          </a:p>
        </p:txBody>
      </p:sp>
      <p:sp>
        <p:nvSpPr>
          <p:cNvPr id="6" name="Footer Placeholder 5">
            <a:extLst>
              <a:ext uri="{FF2B5EF4-FFF2-40B4-BE49-F238E27FC236}">
                <a16:creationId xmlns:a16="http://schemas.microsoft.com/office/drawing/2014/main" id="{32D2F2F4-E520-4DBF-9C56-E56300803D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0BB71D-A576-4A9D-A111-576D39331B12}"/>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89092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615B6-7815-458F-BCA4-100EC52EE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19E8DC1-4642-43A0-B9D6-062EEA0B3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544766-788C-4112-98F5-DF8C719C7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B3297-DBC0-46E9-B4F2-DB8AA0336955}" type="datetimeFigureOut">
              <a:rPr lang="en-AU" smtClean="0"/>
              <a:t>23/12/2019</a:t>
            </a:fld>
            <a:endParaRPr lang="en-AU"/>
          </a:p>
        </p:txBody>
      </p:sp>
      <p:sp>
        <p:nvSpPr>
          <p:cNvPr id="5" name="Footer Placeholder 4">
            <a:extLst>
              <a:ext uri="{FF2B5EF4-FFF2-40B4-BE49-F238E27FC236}">
                <a16:creationId xmlns:a16="http://schemas.microsoft.com/office/drawing/2014/main" id="{47BC0FF6-10B3-44A8-9FAC-DC1E9E054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A06F3DD-0454-4AC1-929E-58C32985D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A8B3A-C4B8-4FD9-8A72-3E2093E6C4DB}" type="slidenum">
              <a:rPr lang="en-AU" smtClean="0"/>
              <a:t>‹#›</a:t>
            </a:fld>
            <a:endParaRPr lang="en-AU"/>
          </a:p>
        </p:txBody>
      </p:sp>
    </p:spTree>
    <p:extLst>
      <p:ext uri="{BB962C8B-B14F-4D97-AF65-F5344CB8AC3E}">
        <p14:creationId xmlns:p14="http://schemas.microsoft.com/office/powerpoint/2010/main" val="200689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xels.com/photo/clouds-countryside-cropland-crops-442116/"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www.pexels.com/photo/pathway-under-clouds-and-blue-sky-1277181/" TargetMode="External"/><Relationship Id="rId4" Type="http://schemas.openxmlformats.org/officeDocument/2006/relationships/hyperlink" Target="https://www.pexels.com/photo/blank-business-composition-computer-37307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F5BC79-6611-4632-9AAB-D95ED3A2EFB2}"/>
              </a:ext>
            </a:extLst>
          </p:cNvPr>
          <p:cNvSpPr/>
          <p:nvPr/>
        </p:nvSpPr>
        <p:spPr>
          <a:xfrm>
            <a:off x="0" y="0"/>
            <a:ext cx="12192000" cy="5138958"/>
          </a:xfrm>
          <a:prstGeom prst="rect">
            <a:avLst/>
          </a:prstGeom>
          <a:gradFill flip="none" rotWithShape="1">
            <a:gsLst>
              <a:gs pos="0">
                <a:srgbClr val="224D31"/>
              </a:gs>
              <a:gs pos="100000">
                <a:srgbClr val="224D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5070FB27-293D-48E2-B529-70622AF52D05}"/>
              </a:ext>
            </a:extLst>
          </p:cNvPr>
          <p:cNvSpPr/>
          <p:nvPr/>
        </p:nvSpPr>
        <p:spPr>
          <a:xfrm>
            <a:off x="0" y="3429000"/>
            <a:ext cx="6634877" cy="3429000"/>
          </a:xfrm>
          <a:custGeom>
            <a:avLst/>
            <a:gdLst>
              <a:gd name="connsiteX0" fmla="*/ 0 w 6634877"/>
              <a:gd name="connsiteY0" fmla="*/ 0 h 3429000"/>
              <a:gd name="connsiteX1" fmla="*/ 3501683 w 6634877"/>
              <a:gd name="connsiteY1" fmla="*/ 0 h 3429000"/>
              <a:gd name="connsiteX2" fmla="*/ 3521122 w 6634877"/>
              <a:gd name="connsiteY2" fmla="*/ 0 h 3429000"/>
              <a:gd name="connsiteX3" fmla="*/ 3521122 w 6634877"/>
              <a:gd name="connsiteY3" fmla="*/ 21274 h 3429000"/>
              <a:gd name="connsiteX4" fmla="*/ 6634877 w 6634877"/>
              <a:gd name="connsiteY4" fmla="*/ 3429000 h 3429000"/>
              <a:gd name="connsiteX5" fmla="*/ 3521122 w 6634877"/>
              <a:gd name="connsiteY5" fmla="*/ 3429000 h 3429000"/>
              <a:gd name="connsiteX6" fmla="*/ 3501683 w 6634877"/>
              <a:gd name="connsiteY6" fmla="*/ 3429000 h 3429000"/>
              <a:gd name="connsiteX7" fmla="*/ 0 w 6634877"/>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4877" h="3429000">
                <a:moveTo>
                  <a:pt x="0" y="0"/>
                </a:moveTo>
                <a:lnTo>
                  <a:pt x="3501683" y="0"/>
                </a:lnTo>
                <a:lnTo>
                  <a:pt x="3521122" y="0"/>
                </a:lnTo>
                <a:lnTo>
                  <a:pt x="3521122" y="21274"/>
                </a:lnTo>
                <a:lnTo>
                  <a:pt x="6634877" y="3429000"/>
                </a:lnTo>
                <a:lnTo>
                  <a:pt x="3521122" y="3429000"/>
                </a:lnTo>
                <a:lnTo>
                  <a:pt x="3501683" y="3429000"/>
                </a:lnTo>
                <a:lnTo>
                  <a:pt x="0" y="3429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hoto" descr="A large green field&#10;&#10;Description automatically generated">
            <a:extLst>
              <a:ext uri="{FF2B5EF4-FFF2-40B4-BE49-F238E27FC236}">
                <a16:creationId xmlns:a16="http://schemas.microsoft.com/office/drawing/2014/main" id="{7FDA83D4-4FE4-42CF-9143-6C02A15B9D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869741" y="0"/>
            <a:ext cx="10319719" cy="6857999"/>
          </a:xfrm>
          <a:prstGeom prst="rect">
            <a:avLst/>
          </a:prstGeom>
        </p:spPr>
      </p:pic>
      <p:sp>
        <p:nvSpPr>
          <p:cNvPr id="8" name="Rectangle 7" hidden="1">
            <a:extLst>
              <a:ext uri="{FF2B5EF4-FFF2-40B4-BE49-F238E27FC236}">
                <a16:creationId xmlns:a16="http://schemas.microsoft.com/office/drawing/2014/main" id="{BBB300F8-A9FA-4CAF-BD40-53EF72D9E8E3}"/>
              </a:ext>
            </a:extLst>
          </p:cNvPr>
          <p:cNvSpPr/>
          <p:nvPr/>
        </p:nvSpPr>
        <p:spPr>
          <a:xfrm>
            <a:off x="0" y="0"/>
            <a:ext cx="12192000" cy="7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B4287140-9E3A-482A-8967-5DA77174D52B}"/>
              </a:ext>
            </a:extLst>
          </p:cNvPr>
          <p:cNvGrpSpPr/>
          <p:nvPr/>
        </p:nvGrpSpPr>
        <p:grpSpPr>
          <a:xfrm>
            <a:off x="-1" y="-3"/>
            <a:ext cx="6223380" cy="6879268"/>
            <a:chOff x="-1" y="-3"/>
            <a:chExt cx="6507128" cy="6879268"/>
          </a:xfrm>
        </p:grpSpPr>
        <p:sp>
          <p:nvSpPr>
            <p:cNvPr id="18" name="Freeform: Shape 17">
              <a:extLst>
                <a:ext uri="{FF2B5EF4-FFF2-40B4-BE49-F238E27FC236}">
                  <a16:creationId xmlns:a16="http://schemas.microsoft.com/office/drawing/2014/main" id="{4B9ACA04-651B-447E-9FFD-CEEB97E7A11E}"/>
                </a:ext>
              </a:extLst>
            </p:cNvPr>
            <p:cNvSpPr/>
            <p:nvPr/>
          </p:nvSpPr>
          <p:spPr>
            <a:xfrm>
              <a:off x="0" y="-3"/>
              <a:ext cx="6507126" cy="6879267"/>
            </a:xfrm>
            <a:custGeom>
              <a:avLst/>
              <a:gdLst>
                <a:gd name="connsiteX0" fmla="*/ 0 w 5581934"/>
                <a:gd name="connsiteY0" fmla="*/ 0 h 6858001"/>
                <a:gd name="connsiteX1" fmla="*/ 2920622 w 5581934"/>
                <a:gd name="connsiteY1" fmla="*/ 0 h 6858001"/>
                <a:gd name="connsiteX2" fmla="*/ 5581934 w 5581934"/>
                <a:gd name="connsiteY2" fmla="*/ 0 h 6858001"/>
                <a:gd name="connsiteX3" fmla="*/ 2920622 w 5581934"/>
                <a:gd name="connsiteY3" fmla="*/ 6858001 h 6858001"/>
                <a:gd name="connsiteX4" fmla="*/ 0 w 5581934"/>
                <a:gd name="connsiteY4" fmla="*/ 6858001 h 6858001"/>
                <a:gd name="connsiteX0" fmla="*/ 0 w 5581934"/>
                <a:gd name="connsiteY0" fmla="*/ 0 h 6858001"/>
                <a:gd name="connsiteX1" fmla="*/ 2920622 w 5581934"/>
                <a:gd name="connsiteY1" fmla="*/ 0 h 6858001"/>
                <a:gd name="connsiteX2" fmla="*/ 5581934 w 5581934"/>
                <a:gd name="connsiteY2" fmla="*/ 0 h 6858001"/>
                <a:gd name="connsiteX3" fmla="*/ 4259313 w 5581934"/>
                <a:gd name="connsiteY3" fmla="*/ 6858001 h 6858001"/>
                <a:gd name="connsiteX4" fmla="*/ 0 w 5581934"/>
                <a:gd name="connsiteY4" fmla="*/ 6858001 h 6858001"/>
                <a:gd name="connsiteX5" fmla="*/ 0 w 5581934"/>
                <a:gd name="connsiteY5" fmla="*/ 0 h 6858001"/>
                <a:gd name="connsiteX0" fmla="*/ 0 w 5581934"/>
                <a:gd name="connsiteY0" fmla="*/ 0 h 6879267"/>
                <a:gd name="connsiteX1" fmla="*/ 2920622 w 5581934"/>
                <a:gd name="connsiteY1" fmla="*/ 0 h 6879267"/>
                <a:gd name="connsiteX2" fmla="*/ 5581934 w 5581934"/>
                <a:gd name="connsiteY2" fmla="*/ 0 h 6879267"/>
                <a:gd name="connsiteX3" fmla="*/ 3885360 w 5581934"/>
                <a:gd name="connsiteY3" fmla="*/ 6879267 h 6879267"/>
                <a:gd name="connsiteX4" fmla="*/ 0 w 5581934"/>
                <a:gd name="connsiteY4" fmla="*/ 6858001 h 6879267"/>
                <a:gd name="connsiteX5" fmla="*/ 0 w 5581934"/>
                <a:gd name="connsiteY5" fmla="*/ 0 h 687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1934" h="6879267">
                  <a:moveTo>
                    <a:pt x="0" y="0"/>
                  </a:moveTo>
                  <a:lnTo>
                    <a:pt x="2920622" y="0"/>
                  </a:lnTo>
                  <a:lnTo>
                    <a:pt x="5581934" y="0"/>
                  </a:lnTo>
                  <a:lnTo>
                    <a:pt x="3885360" y="6879267"/>
                  </a:lnTo>
                  <a:lnTo>
                    <a:pt x="0" y="6858001"/>
                  </a:lnTo>
                  <a:lnTo>
                    <a:pt x="0" y="0"/>
                  </a:lnTo>
                  <a:close/>
                </a:path>
              </a:pathLst>
            </a:custGeom>
            <a:gradFill flip="none" rotWithShape="1">
              <a:gsLst>
                <a:gs pos="66000">
                  <a:schemeClr val="bg1"/>
                </a:gs>
                <a:gs pos="100000">
                  <a:schemeClr val="bg2"/>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sosceles Triangle 19">
              <a:extLst>
                <a:ext uri="{FF2B5EF4-FFF2-40B4-BE49-F238E27FC236}">
                  <a16:creationId xmlns:a16="http://schemas.microsoft.com/office/drawing/2014/main" id="{DD8C9D86-0E4A-4288-9ED1-9A890A3CA3EC}"/>
                </a:ext>
              </a:extLst>
            </p:cNvPr>
            <p:cNvSpPr/>
            <p:nvPr/>
          </p:nvSpPr>
          <p:spPr>
            <a:xfrm flipV="1">
              <a:off x="2562447" y="-1"/>
              <a:ext cx="3944680" cy="1562491"/>
            </a:xfrm>
            <a:prstGeom prst="triangle">
              <a:avLst>
                <a:gd name="adj" fmla="val 89219"/>
              </a:avLst>
            </a:prstGeom>
            <a:gradFill flip="none" rotWithShape="1">
              <a:gsLst>
                <a:gs pos="17000">
                  <a:srgbClr val="6CA644"/>
                </a:gs>
                <a:gs pos="95000">
                  <a:srgbClr val="224D3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sosceles Triangle 20">
              <a:extLst>
                <a:ext uri="{FF2B5EF4-FFF2-40B4-BE49-F238E27FC236}">
                  <a16:creationId xmlns:a16="http://schemas.microsoft.com/office/drawing/2014/main" id="{4CAE4B84-64AB-4B05-AE09-5BE2BA5C760A}"/>
                </a:ext>
              </a:extLst>
            </p:cNvPr>
            <p:cNvSpPr/>
            <p:nvPr/>
          </p:nvSpPr>
          <p:spPr>
            <a:xfrm>
              <a:off x="-1" y="6517758"/>
              <a:ext cx="4540103" cy="361507"/>
            </a:xfrm>
            <a:prstGeom prst="triangle">
              <a:avLst>
                <a:gd name="adj" fmla="val 56032"/>
              </a:avLst>
            </a:prstGeom>
            <a:gradFill flip="none" rotWithShape="1">
              <a:gsLst>
                <a:gs pos="0">
                  <a:srgbClr val="6CA644"/>
                </a:gs>
                <a:gs pos="85000">
                  <a:srgbClr val="224D3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ubtitle 2">
            <a:extLst>
              <a:ext uri="{FF2B5EF4-FFF2-40B4-BE49-F238E27FC236}">
                <a16:creationId xmlns:a16="http://schemas.microsoft.com/office/drawing/2014/main" id="{D3D508CF-C6D7-4FC9-AC08-F78AB3AA0ED0}"/>
              </a:ext>
            </a:extLst>
          </p:cNvPr>
          <p:cNvSpPr>
            <a:spLocks noGrp="1"/>
          </p:cNvSpPr>
          <p:nvPr>
            <p:ph type="subTitle" idx="1"/>
          </p:nvPr>
        </p:nvSpPr>
        <p:spPr>
          <a:xfrm>
            <a:off x="635253" y="5025688"/>
            <a:ext cx="4732363" cy="990600"/>
          </a:xfrm>
        </p:spPr>
        <p:txBody>
          <a:bodyPr lIns="0">
            <a:noAutofit/>
          </a:bodyPr>
          <a:lstStyle/>
          <a:p>
            <a:pPr algn="l">
              <a:lnSpc>
                <a:spcPct val="100000"/>
              </a:lnSpc>
              <a:spcBef>
                <a:spcPts val="0"/>
              </a:spcBef>
            </a:pPr>
            <a:r>
              <a:rPr lang="en-US" sz="2000" b="1" dirty="0">
                <a:solidFill>
                  <a:srgbClr val="224D31"/>
                </a:solidFill>
              </a:rPr>
              <a:t>BPWI Ltd.</a:t>
            </a:r>
          </a:p>
          <a:p>
            <a:pPr algn="l">
              <a:lnSpc>
                <a:spcPct val="100000"/>
              </a:lnSpc>
              <a:spcBef>
                <a:spcPts val="0"/>
              </a:spcBef>
            </a:pPr>
            <a:r>
              <a:rPr lang="en-US" sz="2000" dirty="0">
                <a:solidFill>
                  <a:schemeClr val="accent6">
                    <a:lumMod val="75000"/>
                  </a:schemeClr>
                </a:solidFill>
              </a:rPr>
              <a:t>London  |  December 2019</a:t>
            </a:r>
          </a:p>
        </p:txBody>
      </p:sp>
      <p:sp>
        <p:nvSpPr>
          <p:cNvPr id="15" name="Title">
            <a:extLst>
              <a:ext uri="{FF2B5EF4-FFF2-40B4-BE49-F238E27FC236}">
                <a16:creationId xmlns:a16="http://schemas.microsoft.com/office/drawing/2014/main" id="{1B6C262E-0037-4A18-A70B-8544DA453F83}"/>
              </a:ext>
            </a:extLst>
          </p:cNvPr>
          <p:cNvSpPr/>
          <p:nvPr/>
        </p:nvSpPr>
        <p:spPr>
          <a:xfrm>
            <a:off x="635253" y="1978897"/>
            <a:ext cx="4069384" cy="2086725"/>
          </a:xfrm>
          <a:prstGeom prst="rect">
            <a:avLst/>
          </a:prstGeom>
        </p:spPr>
        <p:txBody>
          <a:bodyPr wrap="none" lIns="0">
            <a:spAutoFit/>
          </a:bodyPr>
          <a:lstStyle/>
          <a:p>
            <a:pPr>
              <a:lnSpc>
                <a:spcPct val="90000"/>
              </a:lnSpc>
            </a:pPr>
            <a:r>
              <a:rPr lang="en-US" sz="4400" dirty="0">
                <a:solidFill>
                  <a:srgbClr val="7F7C83"/>
                </a:solidFill>
                <a:latin typeface="Roboto" panose="02000000000000000000" pitchFamily="2" charset="0"/>
                <a:ea typeface="Roboto" panose="02000000000000000000" pitchFamily="2" charset="0"/>
              </a:rPr>
              <a:t>WINE</a:t>
            </a:r>
            <a:r>
              <a:rPr lang="en-US" sz="4800" dirty="0">
                <a:solidFill>
                  <a:srgbClr val="224D31"/>
                </a:solidFill>
                <a:latin typeface="Roboto" panose="02000000000000000000" pitchFamily="2" charset="0"/>
                <a:ea typeface="Roboto" panose="02000000000000000000" pitchFamily="2" charset="0"/>
              </a:rPr>
              <a:t> </a:t>
            </a:r>
          </a:p>
          <a:p>
            <a:pPr>
              <a:lnSpc>
                <a:spcPct val="90000"/>
              </a:lnSpc>
            </a:pPr>
            <a:r>
              <a:rPr lang="en-US" sz="4800" b="1" dirty="0">
                <a:solidFill>
                  <a:srgbClr val="224D31"/>
                </a:solidFill>
                <a:latin typeface="Roboto" panose="02000000000000000000" pitchFamily="2" charset="0"/>
                <a:ea typeface="Roboto" panose="02000000000000000000" pitchFamily="2" charset="0"/>
              </a:rPr>
              <a:t>INVESTMENT </a:t>
            </a:r>
          </a:p>
          <a:p>
            <a:pPr>
              <a:lnSpc>
                <a:spcPct val="90000"/>
              </a:lnSpc>
            </a:pPr>
            <a:r>
              <a:rPr lang="en-US" sz="4800" b="1" dirty="0">
                <a:solidFill>
                  <a:srgbClr val="548235"/>
                </a:solidFill>
                <a:latin typeface="Roboto" panose="02000000000000000000" pitchFamily="2" charset="0"/>
                <a:ea typeface="Roboto" panose="02000000000000000000" pitchFamily="2" charset="0"/>
              </a:rPr>
              <a:t>PROPOSAL</a:t>
            </a:r>
            <a:endParaRPr lang="en-AU" sz="4800" b="1" dirty="0">
              <a:solidFill>
                <a:srgbClr val="548235"/>
              </a:solidFill>
              <a:latin typeface="Roboto" panose="02000000000000000000" pitchFamily="2" charset="0"/>
              <a:ea typeface="Roboto" panose="02000000000000000000" pitchFamily="2" charset="0"/>
            </a:endParaRPr>
          </a:p>
        </p:txBody>
      </p:sp>
      <p:sp>
        <p:nvSpPr>
          <p:cNvPr id="22" name="Isosceles Triangle 21" hidden="1">
            <a:extLst>
              <a:ext uri="{FF2B5EF4-FFF2-40B4-BE49-F238E27FC236}">
                <a16:creationId xmlns:a16="http://schemas.microsoft.com/office/drawing/2014/main" id="{927E1B43-0EBD-4E4D-8ED4-EEFB695B3AB1}"/>
              </a:ext>
            </a:extLst>
          </p:cNvPr>
          <p:cNvSpPr/>
          <p:nvPr/>
        </p:nvSpPr>
        <p:spPr>
          <a:xfrm flipV="1">
            <a:off x="1598425" y="3540"/>
            <a:ext cx="4922876" cy="1562491"/>
          </a:xfrm>
          <a:prstGeom prst="triangle">
            <a:avLst>
              <a:gd name="adj" fmla="val 91375"/>
            </a:avLst>
          </a:prstGeom>
          <a:gradFill flip="none" rotWithShape="1">
            <a:gsLst>
              <a:gs pos="0">
                <a:srgbClr val="6CA644"/>
              </a:gs>
              <a:gs pos="100000">
                <a:srgbClr val="224D3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a:extLst>
              <a:ext uri="{FF2B5EF4-FFF2-40B4-BE49-F238E27FC236}">
                <a16:creationId xmlns:a16="http://schemas.microsoft.com/office/drawing/2014/main" id="{C84FF2E1-F5E6-4204-BE1A-3B9A3EED4C8D}"/>
              </a:ext>
            </a:extLst>
          </p:cNvPr>
          <p:cNvCxnSpPr/>
          <p:nvPr/>
        </p:nvCxnSpPr>
        <p:spPr>
          <a:xfrm>
            <a:off x="688418" y="4242386"/>
            <a:ext cx="3490176" cy="0"/>
          </a:xfrm>
          <a:prstGeom prst="line">
            <a:avLst/>
          </a:prstGeom>
          <a:ln w="19050">
            <a:solidFill>
              <a:srgbClr val="9D9A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1906300-E822-4859-B16E-589B20776C3F}"/>
              </a:ext>
            </a:extLst>
          </p:cNvPr>
          <p:cNvGrpSpPr/>
          <p:nvPr/>
        </p:nvGrpSpPr>
        <p:grpSpPr>
          <a:xfrm>
            <a:off x="-1682496" y="1080000"/>
            <a:ext cx="6610337" cy="5094789"/>
            <a:chOff x="0" y="1084338"/>
            <a:chExt cx="6610337" cy="5094789"/>
          </a:xfrm>
        </p:grpSpPr>
        <p:sp>
          <p:nvSpPr>
            <p:cNvPr id="12" name="Background Fade">
              <a:extLst>
                <a:ext uri="{FF2B5EF4-FFF2-40B4-BE49-F238E27FC236}">
                  <a16:creationId xmlns:a16="http://schemas.microsoft.com/office/drawing/2014/main" id="{9CBA3EAB-565B-478A-89D2-11CB5F65D64A}"/>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Vertical Divider">
              <a:extLst>
                <a:ext uri="{FF2B5EF4-FFF2-40B4-BE49-F238E27FC236}">
                  <a16:creationId xmlns:a16="http://schemas.microsoft.com/office/drawing/2014/main" id="{85B561F4-16FF-46F9-9522-221B6F794A96}"/>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Description">
            <a:extLst>
              <a:ext uri="{FF2B5EF4-FFF2-40B4-BE49-F238E27FC236}">
                <a16:creationId xmlns:a16="http://schemas.microsoft.com/office/drawing/2014/main" id="{57E4BF69-4F26-460C-9E67-691BE350C02C}"/>
              </a:ext>
            </a:extLst>
          </p:cNvPr>
          <p:cNvSpPr/>
          <p:nvPr/>
        </p:nvSpPr>
        <p:spPr>
          <a:xfrm>
            <a:off x="720002" y="1662800"/>
            <a:ext cx="3660607" cy="2795637"/>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Buying Opportunities exist for a wine with comparable critic points across vintages – with younger vintages presenting value opportunities</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The advent of Liv-Ex (and other exchanges) allows Member Companies to make transparent and data driven trading decisions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14" name="Years Since Production">
            <a:extLst>
              <a:ext uri="{FF2B5EF4-FFF2-40B4-BE49-F238E27FC236}">
                <a16:creationId xmlns:a16="http://schemas.microsoft.com/office/drawing/2014/main" id="{CA691372-538F-436E-8702-6D4A9F60F77B}"/>
              </a:ext>
            </a:extLst>
          </p:cNvPr>
          <p:cNvSpPr/>
          <p:nvPr/>
        </p:nvSpPr>
        <p:spPr>
          <a:xfrm>
            <a:off x="7421534" y="5740586"/>
            <a:ext cx="2488010" cy="246221"/>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POINTS AWARDED BY ROBERT PARKER</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pic>
        <p:nvPicPr>
          <p:cNvPr id="6" name="Chart" descr="A screenshot of a cell phone&#10;&#10;Description automatically generated">
            <a:extLst>
              <a:ext uri="{FF2B5EF4-FFF2-40B4-BE49-F238E27FC236}">
                <a16:creationId xmlns:a16="http://schemas.microsoft.com/office/drawing/2014/main" id="{A88B9C0C-A03F-4DF2-8DE6-0646890482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47920" y="1737154"/>
            <a:ext cx="5824071" cy="4056597"/>
          </a:xfrm>
          <a:prstGeom prst="rect">
            <a:avLst/>
          </a:prstGeom>
        </p:spPr>
      </p:pic>
      <p:sp>
        <p:nvSpPr>
          <p:cNvPr id="10" name="Prices for Chateau Lynch Bages">
            <a:extLst>
              <a:ext uri="{FF2B5EF4-FFF2-40B4-BE49-F238E27FC236}">
                <a16:creationId xmlns:a16="http://schemas.microsoft.com/office/drawing/2014/main" id="{81CF78FE-CDD5-4801-9272-BCCA959AB1DD}"/>
              </a:ext>
            </a:extLst>
          </p:cNvPr>
          <p:cNvSpPr/>
          <p:nvPr/>
        </p:nvSpPr>
        <p:spPr>
          <a:xfrm>
            <a:off x="7592316" y="1440000"/>
            <a:ext cx="2764633"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Prices for Chateau Lynch </a:t>
            </a:r>
            <a:r>
              <a:rPr lang="en-GB" sz="1400" b="1" dirty="0" err="1">
                <a:solidFill>
                  <a:schemeClr val="accent6">
                    <a:lumMod val="75000"/>
                  </a:schemeClr>
                </a:solidFill>
                <a:latin typeface="Roboto" panose="02000000000000000000" pitchFamily="2" charset="0"/>
                <a:ea typeface="Roboto" panose="02000000000000000000" pitchFamily="2" charset="0"/>
              </a:rPr>
              <a:t>Bages</a:t>
            </a:r>
            <a:endParaRPr lang="en-GB" sz="1400" b="1" dirty="0">
              <a:solidFill>
                <a:schemeClr val="accent6">
                  <a:lumMod val="75000"/>
                </a:schemeClr>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Identifying Value Opportunities</a:t>
            </a:r>
            <a:endParaRPr lang="en-AU" dirty="0"/>
          </a:p>
        </p:txBody>
      </p:sp>
      <p:sp>
        <p:nvSpPr>
          <p:cNvPr id="13" name="Price">
            <a:extLst>
              <a:ext uri="{FF2B5EF4-FFF2-40B4-BE49-F238E27FC236}">
                <a16:creationId xmlns:a16="http://schemas.microsoft.com/office/drawing/2014/main" id="{B0167C54-E586-40B0-941D-A4DEC25E320D}"/>
              </a:ext>
            </a:extLst>
          </p:cNvPr>
          <p:cNvSpPr/>
          <p:nvPr/>
        </p:nvSpPr>
        <p:spPr>
          <a:xfrm>
            <a:off x="5241852" y="1684064"/>
            <a:ext cx="854140" cy="246221"/>
          </a:xfrm>
          <a:prstGeom prst="rect">
            <a:avLst/>
          </a:prstGeom>
        </p:spPr>
        <p:txBody>
          <a:bodyPr wrap="square">
            <a:spAutoFit/>
          </a:bodyPr>
          <a:lstStyle/>
          <a:p>
            <a:pPr algn="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MID PRICE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62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6F9F3D-10AC-4589-AFAF-EE6853CFE0A7}"/>
              </a:ext>
            </a:extLst>
          </p:cNvPr>
          <p:cNvGrpSpPr/>
          <p:nvPr/>
        </p:nvGrpSpPr>
        <p:grpSpPr>
          <a:xfrm>
            <a:off x="-1691640" y="1080000"/>
            <a:ext cx="6610337" cy="5094789"/>
            <a:chOff x="0" y="1084338"/>
            <a:chExt cx="6610337" cy="5094789"/>
          </a:xfrm>
        </p:grpSpPr>
        <p:sp>
          <p:nvSpPr>
            <p:cNvPr id="11" name="Background Fade">
              <a:extLst>
                <a:ext uri="{FF2B5EF4-FFF2-40B4-BE49-F238E27FC236}">
                  <a16:creationId xmlns:a16="http://schemas.microsoft.com/office/drawing/2014/main" id="{C7EC1C13-000A-4903-89E4-6863BD4C6336}"/>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8C741AB5-525B-4B88-A782-6967FC7184C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pic>
        <p:nvPicPr>
          <p:cNvPr id="4" name="Chart" descr="A screenshot of a cell phone&#10;&#10;Description automatically generated">
            <a:extLst>
              <a:ext uri="{FF2B5EF4-FFF2-40B4-BE49-F238E27FC236}">
                <a16:creationId xmlns:a16="http://schemas.microsoft.com/office/drawing/2014/main" id="{034477BD-65DD-4A24-A67E-5DD8C224C7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8266" y="1821734"/>
            <a:ext cx="6413229" cy="4046133"/>
          </a:xfrm>
          <a:prstGeom prst="rect">
            <a:avLst/>
          </a:prstGeom>
        </p:spPr>
      </p:pic>
      <p:sp>
        <p:nvSpPr>
          <p:cNvPr id="5" name="Description">
            <a:extLst>
              <a:ext uri="{FF2B5EF4-FFF2-40B4-BE49-F238E27FC236}">
                <a16:creationId xmlns:a16="http://schemas.microsoft.com/office/drawing/2014/main" id="{57E4BF69-4F26-460C-9E67-691BE350C02C}"/>
              </a:ext>
            </a:extLst>
          </p:cNvPr>
          <p:cNvSpPr/>
          <p:nvPr/>
        </p:nvSpPr>
        <p:spPr>
          <a:xfrm>
            <a:off x="720002" y="1903434"/>
            <a:ext cx="3660607" cy="3595856"/>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For a particular wine, a ‘glass ceiling’ exists for how expensive it can or may become.</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Understanding this provides valuable guidance on timing to sell and/or the remaining opportunity when buying.</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Cross referencing wine critic scores, Value Gaps and ‘Price Ceilings’ provide valuable data driven support in making investment decisions.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10" name="Prices for Chateau Lynch Bages">
            <a:extLst>
              <a:ext uri="{FF2B5EF4-FFF2-40B4-BE49-F238E27FC236}">
                <a16:creationId xmlns:a16="http://schemas.microsoft.com/office/drawing/2014/main" id="{81CF78FE-CDD5-4801-9272-BCCA959AB1DD}"/>
              </a:ext>
            </a:extLst>
          </p:cNvPr>
          <p:cNvSpPr/>
          <p:nvPr/>
        </p:nvSpPr>
        <p:spPr>
          <a:xfrm>
            <a:off x="7222564" y="1440000"/>
            <a:ext cx="2764633"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Wine Price Ceiling</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Identifying Value Opportunities</a:t>
            </a:r>
            <a:endParaRPr lang="en-AU" dirty="0"/>
          </a:p>
        </p:txBody>
      </p:sp>
      <p:sp>
        <p:nvSpPr>
          <p:cNvPr id="13" name="Price">
            <a:extLst>
              <a:ext uri="{FF2B5EF4-FFF2-40B4-BE49-F238E27FC236}">
                <a16:creationId xmlns:a16="http://schemas.microsoft.com/office/drawing/2014/main" id="{B0167C54-E586-40B0-941D-A4DEC25E320D}"/>
              </a:ext>
            </a:extLst>
          </p:cNvPr>
          <p:cNvSpPr/>
          <p:nvPr/>
        </p:nvSpPr>
        <p:spPr>
          <a:xfrm>
            <a:off x="5029204" y="1875453"/>
            <a:ext cx="854140" cy="246221"/>
          </a:xfrm>
          <a:prstGeom prst="rect">
            <a:avLst/>
          </a:prstGeom>
        </p:spPr>
        <p:txBody>
          <a:bodyPr wrap="square">
            <a:spAutoFit/>
          </a:bodyPr>
          <a:lstStyle/>
          <a:p>
            <a:pPr algn="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PRICE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412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Fade">
            <a:extLst>
              <a:ext uri="{FF2B5EF4-FFF2-40B4-BE49-F238E27FC236}">
                <a16:creationId xmlns:a16="http://schemas.microsoft.com/office/drawing/2014/main" id="{D835D9FD-A5A0-4632-8B0D-F129B029A550}"/>
              </a:ext>
            </a:extLst>
          </p:cNvPr>
          <p:cNvSpPr/>
          <p:nvPr/>
        </p:nvSpPr>
        <p:spPr>
          <a:xfrm>
            <a:off x="1247891"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Vertical Divider">
            <a:extLst>
              <a:ext uri="{FF2B5EF4-FFF2-40B4-BE49-F238E27FC236}">
                <a16:creationId xmlns:a16="http://schemas.microsoft.com/office/drawing/2014/main" id="{DB42B2CA-25CD-4E05-AEDE-D12BFD155CAA}"/>
              </a:ext>
            </a:extLst>
          </p:cNvPr>
          <p:cNvCxnSpPr/>
          <p:nvPr/>
        </p:nvCxnSpPr>
        <p:spPr>
          <a:xfrm>
            <a:off x="7853891" y="1080000"/>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sp>
        <p:nvSpPr>
          <p:cNvPr id="5" name="Description">
            <a:extLst>
              <a:ext uri="{FF2B5EF4-FFF2-40B4-BE49-F238E27FC236}">
                <a16:creationId xmlns:a16="http://schemas.microsoft.com/office/drawing/2014/main" id="{57E4BF69-4F26-460C-9E67-691BE350C02C}"/>
              </a:ext>
            </a:extLst>
          </p:cNvPr>
          <p:cNvSpPr/>
          <p:nvPr/>
        </p:nvSpPr>
        <p:spPr>
          <a:xfrm>
            <a:off x="589371" y="1473283"/>
            <a:ext cx="5630956" cy="4224875"/>
          </a:xfrm>
          <a:prstGeom prst="rect">
            <a:avLst/>
          </a:prstGeom>
        </p:spPr>
        <p:txBody>
          <a:bodyPr wrap="square">
            <a:spAutoFit/>
          </a:bodyPr>
          <a:lstStyle/>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only buy reputable and highly sought-after vintages of wines that have excelled themselves in that vintage and which have been properly stored.</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All wines will have been highly rated by the consolidated opinion of globally renowned wine critics and the wines will already have an international reputation.</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are always looking for wines which are undervalued according to the Wine Price Ratio and Price Value Gap philosophy.</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won’t buy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-Primeur, split cases or any wines without fully documented provenance.</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intend to use all available data and our collective experience to invest in wines on an upward trend.</a:t>
            </a:r>
          </a:p>
        </p:txBody>
      </p:sp>
      <p:pic>
        <p:nvPicPr>
          <p:cNvPr id="6" name="Photo of Wine" descr="A bottle of wine&#10;&#10;Description automatically generated">
            <a:extLst>
              <a:ext uri="{FF2B5EF4-FFF2-40B4-BE49-F238E27FC236}">
                <a16:creationId xmlns:a16="http://schemas.microsoft.com/office/drawing/2014/main" id="{AA97157D-AFF2-47E9-AED2-9A890CC0DB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52991" y="1473283"/>
            <a:ext cx="3435073" cy="4337388"/>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Our Investment Parameters</a:t>
            </a:r>
            <a:endParaRPr lang="en-AU" dirty="0"/>
          </a:p>
        </p:txBody>
      </p:sp>
    </p:spTree>
    <p:extLst>
      <p:ext uri="{BB962C8B-B14F-4D97-AF65-F5344CB8AC3E}">
        <p14:creationId xmlns:p14="http://schemas.microsoft.com/office/powerpoint/2010/main" val="109123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D97FD18A-92A2-4487-8640-93D100307AB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66258" y="1940627"/>
            <a:ext cx="6257212" cy="390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close up of a map&#10;&#10;Description automatically generated">
            <a:extLst>
              <a:ext uri="{FF2B5EF4-FFF2-40B4-BE49-F238E27FC236}">
                <a16:creationId xmlns:a16="http://schemas.microsoft.com/office/drawing/2014/main" id="{4592D87F-9929-4298-872E-B5CA5CACB0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4226" y="1948093"/>
            <a:ext cx="6302762" cy="4007501"/>
          </a:xfrm>
          <a:prstGeom prst="rect">
            <a:avLst/>
          </a:prstGeom>
        </p:spPr>
      </p:pic>
      <p:grpSp>
        <p:nvGrpSpPr>
          <p:cNvPr id="21" name="Background">
            <a:extLst>
              <a:ext uri="{FF2B5EF4-FFF2-40B4-BE49-F238E27FC236}">
                <a16:creationId xmlns:a16="http://schemas.microsoft.com/office/drawing/2014/main" id="{4A40219D-45AB-4AC0-B6C1-1D813A77557F}"/>
              </a:ext>
            </a:extLst>
          </p:cNvPr>
          <p:cNvGrpSpPr/>
          <p:nvPr/>
        </p:nvGrpSpPr>
        <p:grpSpPr>
          <a:xfrm>
            <a:off x="-1399032" y="1080000"/>
            <a:ext cx="6610337" cy="5094789"/>
            <a:chOff x="0" y="1084338"/>
            <a:chExt cx="6610337" cy="5094789"/>
          </a:xfrm>
        </p:grpSpPr>
        <p:sp>
          <p:nvSpPr>
            <p:cNvPr id="22" name="Background Fade">
              <a:extLst>
                <a:ext uri="{FF2B5EF4-FFF2-40B4-BE49-F238E27FC236}">
                  <a16:creationId xmlns:a16="http://schemas.microsoft.com/office/drawing/2014/main" id="{A6A8295C-AF22-4327-B4CF-6A7A35FF56C1}"/>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Vertical Divider">
              <a:extLst>
                <a:ext uri="{FF2B5EF4-FFF2-40B4-BE49-F238E27FC236}">
                  <a16:creationId xmlns:a16="http://schemas.microsoft.com/office/drawing/2014/main" id="{84C06F87-1C96-4BBB-A0BF-F192CCEC75E3}"/>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Description">
            <a:extLst>
              <a:ext uri="{FF2B5EF4-FFF2-40B4-BE49-F238E27FC236}">
                <a16:creationId xmlns:a16="http://schemas.microsoft.com/office/drawing/2014/main" id="{57E4BF69-4F26-460C-9E67-691BE350C02C}"/>
              </a:ext>
            </a:extLst>
          </p:cNvPr>
          <p:cNvSpPr/>
          <p:nvPr/>
        </p:nvSpPr>
        <p:spPr>
          <a:xfrm>
            <a:off x="707970" y="1650762"/>
            <a:ext cx="4122537" cy="4242187"/>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As members of London International Vintners Exchange (www.liv-ex.com)  the Company will be able to buy large volumes of wine at inter-merchant prices (B2B prices) whilst remaining anonymous.</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By purchasing at B2B rates the Company has the opportunity to internalise all or part of the average 10%  merchant margin levied on both purchases and sales.</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Trading with this enhanced margin is a key financial benefit that accrues in full to the shareholders.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10" name="Prices for Chateau Lynch Bages">
            <a:extLst>
              <a:ext uri="{FF2B5EF4-FFF2-40B4-BE49-F238E27FC236}">
                <a16:creationId xmlns:a16="http://schemas.microsoft.com/office/drawing/2014/main" id="{81CF78FE-CDD5-4801-9272-BCCA959AB1DD}"/>
              </a:ext>
            </a:extLst>
          </p:cNvPr>
          <p:cNvSpPr/>
          <p:nvPr/>
        </p:nvSpPr>
        <p:spPr>
          <a:xfrm>
            <a:off x="6292684" y="1440000"/>
            <a:ext cx="4632607"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Return On Investment – Private Client vs. Merchant</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Enhanced Margins to Investors</a:t>
            </a:r>
            <a:endParaRPr lang="en-AU" dirty="0"/>
          </a:p>
        </p:txBody>
      </p:sp>
      <p:sp>
        <p:nvSpPr>
          <p:cNvPr id="13" name="Price">
            <a:extLst>
              <a:ext uri="{FF2B5EF4-FFF2-40B4-BE49-F238E27FC236}">
                <a16:creationId xmlns:a16="http://schemas.microsoft.com/office/drawing/2014/main" id="{B0167C54-E586-40B0-941D-A4DEC25E320D}"/>
              </a:ext>
            </a:extLst>
          </p:cNvPr>
          <p:cNvSpPr/>
          <p:nvPr/>
        </p:nvSpPr>
        <p:spPr>
          <a:xfrm>
            <a:off x="5571664" y="1940627"/>
            <a:ext cx="854140" cy="246221"/>
          </a:xfrm>
          <a:prstGeom prst="rect">
            <a:avLst/>
          </a:prstGeom>
        </p:spPr>
        <p:txBody>
          <a:bodyPr wrap="square">
            <a:spAutoFit/>
          </a:bodyPr>
          <a:lstStyle/>
          <a:p>
            <a:pPr algn="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PRICE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
        <p:nvSpPr>
          <p:cNvPr id="11" name="Years Since Production">
            <a:extLst>
              <a:ext uri="{FF2B5EF4-FFF2-40B4-BE49-F238E27FC236}">
                <a16:creationId xmlns:a16="http://schemas.microsoft.com/office/drawing/2014/main" id="{EEF99EDC-2119-41DE-9CA2-6B931972BC67}"/>
              </a:ext>
            </a:extLst>
          </p:cNvPr>
          <p:cNvSpPr/>
          <p:nvPr/>
        </p:nvSpPr>
        <p:spPr>
          <a:xfrm>
            <a:off x="10548602" y="5818813"/>
            <a:ext cx="539121" cy="253916"/>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TIME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
        <p:nvSpPr>
          <p:cNvPr id="3" name="Oval B">
            <a:extLst>
              <a:ext uri="{FF2B5EF4-FFF2-40B4-BE49-F238E27FC236}">
                <a16:creationId xmlns:a16="http://schemas.microsoft.com/office/drawing/2014/main" id="{F16AAE41-9385-412B-8D3C-0370261DC12E}"/>
              </a:ext>
            </a:extLst>
          </p:cNvPr>
          <p:cNvSpPr/>
          <p:nvPr/>
        </p:nvSpPr>
        <p:spPr>
          <a:xfrm>
            <a:off x="7178216" y="1928675"/>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A</a:t>
            </a:r>
            <a:endParaRPr lang="en-AU" sz="1400" b="1" dirty="0">
              <a:latin typeface="Roboto" panose="02000000000000000000" pitchFamily="2" charset="0"/>
              <a:ea typeface="Roboto" panose="02000000000000000000" pitchFamily="2" charset="0"/>
            </a:endParaRPr>
          </a:p>
        </p:txBody>
      </p:sp>
      <p:sp>
        <p:nvSpPr>
          <p:cNvPr id="12" name="Oval A">
            <a:extLst>
              <a:ext uri="{FF2B5EF4-FFF2-40B4-BE49-F238E27FC236}">
                <a16:creationId xmlns:a16="http://schemas.microsoft.com/office/drawing/2014/main" id="{CAEE13C0-9176-42DD-843E-84E586077234}"/>
              </a:ext>
            </a:extLst>
          </p:cNvPr>
          <p:cNvSpPr/>
          <p:nvPr/>
        </p:nvSpPr>
        <p:spPr>
          <a:xfrm>
            <a:off x="9772564" y="1928675"/>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B</a:t>
            </a:r>
            <a:endParaRPr lang="en-AU" sz="1400" b="1" dirty="0">
              <a:latin typeface="Roboto" panose="02000000000000000000" pitchFamily="2" charset="0"/>
              <a:ea typeface="Roboto" panose="02000000000000000000" pitchFamily="2" charset="0"/>
            </a:endParaRPr>
          </a:p>
        </p:txBody>
      </p:sp>
      <p:sp>
        <p:nvSpPr>
          <p:cNvPr id="14" name="Oval B">
            <a:extLst>
              <a:ext uri="{FF2B5EF4-FFF2-40B4-BE49-F238E27FC236}">
                <a16:creationId xmlns:a16="http://schemas.microsoft.com/office/drawing/2014/main" id="{906EB515-B18B-43CC-8740-FB6F155E93AE}"/>
              </a:ext>
            </a:extLst>
          </p:cNvPr>
          <p:cNvSpPr/>
          <p:nvPr/>
        </p:nvSpPr>
        <p:spPr>
          <a:xfrm>
            <a:off x="7172240" y="5659881"/>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A</a:t>
            </a:r>
            <a:endParaRPr lang="en-AU" sz="1400" b="1" dirty="0">
              <a:latin typeface="Roboto" panose="02000000000000000000" pitchFamily="2" charset="0"/>
              <a:ea typeface="Roboto" panose="02000000000000000000" pitchFamily="2" charset="0"/>
            </a:endParaRPr>
          </a:p>
        </p:txBody>
      </p:sp>
      <p:sp>
        <p:nvSpPr>
          <p:cNvPr id="16" name="Oval A">
            <a:extLst>
              <a:ext uri="{FF2B5EF4-FFF2-40B4-BE49-F238E27FC236}">
                <a16:creationId xmlns:a16="http://schemas.microsoft.com/office/drawing/2014/main" id="{31BEABA0-4BA6-4D65-BFE5-8DF550769986}"/>
              </a:ext>
            </a:extLst>
          </p:cNvPr>
          <p:cNvSpPr/>
          <p:nvPr/>
        </p:nvSpPr>
        <p:spPr>
          <a:xfrm>
            <a:off x="9776113" y="5659881"/>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B</a:t>
            </a:r>
            <a:endParaRPr lang="en-AU" sz="1400" b="1" dirty="0">
              <a:latin typeface="Roboto" panose="02000000000000000000" pitchFamily="2" charset="0"/>
              <a:ea typeface="Roboto" panose="02000000000000000000" pitchFamily="2" charset="0"/>
            </a:endParaRPr>
          </a:p>
        </p:txBody>
      </p:sp>
      <p:sp>
        <p:nvSpPr>
          <p:cNvPr id="20" name="Oval Left">
            <a:extLst>
              <a:ext uri="{FF2B5EF4-FFF2-40B4-BE49-F238E27FC236}">
                <a16:creationId xmlns:a16="http://schemas.microsoft.com/office/drawing/2014/main" id="{37E95389-2B07-4AA8-A841-10CC50DDEC3E}"/>
              </a:ext>
            </a:extLst>
          </p:cNvPr>
          <p:cNvSpPr/>
          <p:nvPr/>
        </p:nvSpPr>
        <p:spPr>
          <a:xfrm>
            <a:off x="6438606" y="4511081"/>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
        <p:nvSpPr>
          <p:cNvPr id="19" name="Oval Left">
            <a:extLst>
              <a:ext uri="{FF2B5EF4-FFF2-40B4-BE49-F238E27FC236}">
                <a16:creationId xmlns:a16="http://schemas.microsoft.com/office/drawing/2014/main" id="{F479E7C1-0F8B-4FED-A799-5ED2BA7CD2D6}"/>
              </a:ext>
            </a:extLst>
          </p:cNvPr>
          <p:cNvSpPr/>
          <p:nvPr/>
        </p:nvSpPr>
        <p:spPr>
          <a:xfrm>
            <a:off x="6438606" y="4107668"/>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
        <p:nvSpPr>
          <p:cNvPr id="18" name="Oval Left">
            <a:extLst>
              <a:ext uri="{FF2B5EF4-FFF2-40B4-BE49-F238E27FC236}">
                <a16:creationId xmlns:a16="http://schemas.microsoft.com/office/drawing/2014/main" id="{2BF4A65C-DDBC-4417-8FAA-231F6663D9AA}"/>
              </a:ext>
            </a:extLst>
          </p:cNvPr>
          <p:cNvSpPr/>
          <p:nvPr/>
        </p:nvSpPr>
        <p:spPr>
          <a:xfrm>
            <a:off x="6438606" y="3096354"/>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
        <p:nvSpPr>
          <p:cNvPr id="17" name="Oval Left">
            <a:extLst>
              <a:ext uri="{FF2B5EF4-FFF2-40B4-BE49-F238E27FC236}">
                <a16:creationId xmlns:a16="http://schemas.microsoft.com/office/drawing/2014/main" id="{47952D0C-E94E-475C-8E8A-E0FE0F76617B}"/>
              </a:ext>
            </a:extLst>
          </p:cNvPr>
          <p:cNvSpPr/>
          <p:nvPr/>
        </p:nvSpPr>
        <p:spPr>
          <a:xfrm>
            <a:off x="6435057" y="2553055"/>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2856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scription">
            <a:extLst>
              <a:ext uri="{FF2B5EF4-FFF2-40B4-BE49-F238E27FC236}">
                <a16:creationId xmlns:a16="http://schemas.microsoft.com/office/drawing/2014/main" id="{57E4BF69-4F26-460C-9E67-691BE350C02C}"/>
              </a:ext>
            </a:extLst>
          </p:cNvPr>
          <p:cNvSpPr/>
          <p:nvPr/>
        </p:nvSpPr>
        <p:spPr>
          <a:xfrm>
            <a:off x="589371" y="1621506"/>
            <a:ext cx="4692492" cy="4147930"/>
          </a:xfrm>
          <a:prstGeom prst="rect">
            <a:avLst/>
          </a:prstGeom>
        </p:spPr>
        <p:txBody>
          <a:bodyPr wrap="square">
            <a:spAutoFit/>
          </a:bodyPr>
          <a:lstStyle/>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Establish an LLP with capital of £ 5,000,000.00.</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Recommended minimum participation of £100,000.00.</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Implement a Partnership Agreement to protect the Invested Capital.</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Liquidate the Partnership after 5 (or 7) years and distribute funds.</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Appoint BPWI Ltd as Management and Investment Company.</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Annual fees of 2.20% of the initial share  capital.</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12.5% of positive increase in the NAV on liquidation</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Our Proposal</a:t>
            </a:r>
            <a:endParaRPr lang="en-AU" dirty="0"/>
          </a:p>
        </p:txBody>
      </p:sp>
      <p:pic>
        <p:nvPicPr>
          <p:cNvPr id="7" name="Picture 6">
            <a:extLst>
              <a:ext uri="{FF2B5EF4-FFF2-40B4-BE49-F238E27FC236}">
                <a16:creationId xmlns:a16="http://schemas.microsoft.com/office/drawing/2014/main" id="{2044AF5D-DB17-4EFF-A4F1-DBAE55E9B6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54466" y="1628271"/>
            <a:ext cx="5001005" cy="2503016"/>
          </a:xfrm>
          <a:prstGeom prst="rect">
            <a:avLst/>
          </a:prstGeom>
        </p:spPr>
      </p:pic>
      <p:sp>
        <p:nvSpPr>
          <p:cNvPr id="3" name="Rectangle 2">
            <a:extLst>
              <a:ext uri="{FF2B5EF4-FFF2-40B4-BE49-F238E27FC236}">
                <a16:creationId xmlns:a16="http://schemas.microsoft.com/office/drawing/2014/main" id="{2976F420-C13E-487D-A573-84A2C5CFB677}"/>
              </a:ext>
            </a:extLst>
          </p:cNvPr>
          <p:cNvSpPr/>
          <p:nvPr/>
        </p:nvSpPr>
        <p:spPr>
          <a:xfrm>
            <a:off x="6569242" y="4509287"/>
            <a:ext cx="5086227" cy="1300997"/>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Fees to be ‘paused’ if Net Asset Value drops below 95.00% of original Share Capital</a:t>
            </a:r>
          </a:p>
          <a:p>
            <a:pPr marL="637200" lvl="1"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Re-instated when Net Asset Value goes above 96.00% of original Share Capital</a:t>
            </a:r>
          </a:p>
        </p:txBody>
      </p:sp>
      <p:grpSp>
        <p:nvGrpSpPr>
          <p:cNvPr id="9" name="Group 8">
            <a:extLst>
              <a:ext uri="{FF2B5EF4-FFF2-40B4-BE49-F238E27FC236}">
                <a16:creationId xmlns:a16="http://schemas.microsoft.com/office/drawing/2014/main" id="{9A23DA0B-E62D-408A-AEFD-CDE20802D562}"/>
              </a:ext>
            </a:extLst>
          </p:cNvPr>
          <p:cNvGrpSpPr/>
          <p:nvPr/>
        </p:nvGrpSpPr>
        <p:grpSpPr>
          <a:xfrm>
            <a:off x="-548640" y="1080000"/>
            <a:ext cx="6610337" cy="5094789"/>
            <a:chOff x="0" y="1084338"/>
            <a:chExt cx="6610337" cy="5094789"/>
          </a:xfrm>
        </p:grpSpPr>
        <p:sp>
          <p:nvSpPr>
            <p:cNvPr id="10" name="Background Fade">
              <a:extLst>
                <a:ext uri="{FF2B5EF4-FFF2-40B4-BE49-F238E27FC236}">
                  <a16:creationId xmlns:a16="http://schemas.microsoft.com/office/drawing/2014/main" id="{209BBB33-35B6-448B-9D47-371433B8DC34}"/>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Vertical Divider">
              <a:extLst>
                <a:ext uri="{FF2B5EF4-FFF2-40B4-BE49-F238E27FC236}">
                  <a16:creationId xmlns:a16="http://schemas.microsoft.com/office/drawing/2014/main" id="{D666CD60-1CC3-4F80-9134-5FC6FECA3C4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77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cover">
            <a:extLst>
              <a:ext uri="{FF2B5EF4-FFF2-40B4-BE49-F238E27FC236}">
                <a16:creationId xmlns:a16="http://schemas.microsoft.com/office/drawing/2014/main" id="{0A27EAB9-0581-4EA2-A441-8732B82953C2}"/>
              </a:ext>
            </a:extLst>
          </p:cNvPr>
          <p:cNvSpPr/>
          <p:nvPr/>
        </p:nvSpPr>
        <p:spPr>
          <a:xfrm>
            <a:off x="1" y="6178163"/>
            <a:ext cx="12192000" cy="679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57E4BF69-4F26-460C-9E67-691BE350C02C}"/>
              </a:ext>
            </a:extLst>
          </p:cNvPr>
          <p:cNvSpPr/>
          <p:nvPr/>
        </p:nvSpPr>
        <p:spPr>
          <a:xfrm>
            <a:off x="720003" y="1472210"/>
            <a:ext cx="2919038" cy="3535583"/>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‘Buy and Hold’ means that you must trust and rely entirely on your own, or your merchants judgement.</a:t>
            </a:r>
          </a:p>
          <a:p>
            <a:pPr marL="180000" indent="-180000" algn="just">
              <a:lnSpc>
                <a:spcPct val="125000"/>
              </a:lnSpc>
              <a:spcAft>
                <a:spcPts val="1200"/>
              </a:spcAft>
              <a:buClr>
                <a:srgbClr val="306E46"/>
              </a:buClr>
              <a:buFont typeface="Wingdings" panose="05000000000000000000" pitchFamily="2" charset="2"/>
              <a:buChar char="§"/>
            </a:pPr>
            <a:r>
              <a:rPr lang="en-AU" sz="1200" b="1" dirty="0">
                <a:solidFill>
                  <a:schemeClr val="accent6">
                    <a:lumMod val="75000"/>
                  </a:schemeClr>
                </a:solidFill>
                <a:latin typeface="Roboto" panose="02000000000000000000" pitchFamily="2" charset="0"/>
                <a:ea typeface="Roboto" panose="02000000000000000000" pitchFamily="2" charset="0"/>
              </a:rPr>
              <a:t>A collective portfolio of £2m + allows for broad diversification  of  content.</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‘Buy &amp; Hold’ decisions are most often not entirely independent as all Merchants seek to manage their own portfolio positions.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Other investment opportunities provide professional and independent advice, but result in lower returns as a result of higher costs.</a:t>
            </a:r>
          </a:p>
        </p:txBody>
      </p:sp>
      <p:graphicFrame>
        <p:nvGraphicFramePr>
          <p:cNvPr id="11" name="Table">
            <a:extLst>
              <a:ext uri="{FF2B5EF4-FFF2-40B4-BE49-F238E27FC236}">
                <a16:creationId xmlns:a16="http://schemas.microsoft.com/office/drawing/2014/main" id="{46D6304A-8587-45A2-8523-0AA150BCACC0}"/>
              </a:ext>
            </a:extLst>
          </p:cNvPr>
          <p:cNvGraphicFramePr>
            <a:graphicFrameLocks noGrp="1"/>
          </p:cNvGraphicFramePr>
          <p:nvPr>
            <p:extLst>
              <p:ext uri="{D42A27DB-BD31-4B8C-83A1-F6EECF244321}">
                <p14:modId xmlns:p14="http://schemas.microsoft.com/office/powerpoint/2010/main" val="3096912552"/>
              </p:ext>
            </p:extLst>
          </p:nvPr>
        </p:nvGraphicFramePr>
        <p:xfrm>
          <a:off x="4587903" y="1144996"/>
          <a:ext cx="7070676" cy="5547740"/>
        </p:xfrm>
        <a:graphic>
          <a:graphicData uri="http://schemas.openxmlformats.org/drawingml/2006/table">
            <a:tbl>
              <a:tblPr firstRow="1" bandRow="1">
                <a:tableStyleId>{5C22544A-7EE6-4342-B048-85BDC9FD1C3A}</a:tableStyleId>
              </a:tblPr>
              <a:tblGrid>
                <a:gridCol w="2250219">
                  <a:extLst>
                    <a:ext uri="{9D8B030D-6E8A-4147-A177-3AD203B41FA5}">
                      <a16:colId xmlns:a16="http://schemas.microsoft.com/office/drawing/2014/main" val="2441144703"/>
                    </a:ext>
                  </a:extLst>
                </a:gridCol>
                <a:gridCol w="1176793">
                  <a:extLst>
                    <a:ext uri="{9D8B030D-6E8A-4147-A177-3AD203B41FA5}">
                      <a16:colId xmlns:a16="http://schemas.microsoft.com/office/drawing/2014/main" val="603752737"/>
                    </a:ext>
                  </a:extLst>
                </a:gridCol>
                <a:gridCol w="116681">
                  <a:extLst>
                    <a:ext uri="{9D8B030D-6E8A-4147-A177-3AD203B41FA5}">
                      <a16:colId xmlns:a16="http://schemas.microsoft.com/office/drawing/2014/main" val="275770481"/>
                    </a:ext>
                  </a:extLst>
                </a:gridCol>
                <a:gridCol w="1175661">
                  <a:extLst>
                    <a:ext uri="{9D8B030D-6E8A-4147-A177-3AD203B41FA5}">
                      <a16:colId xmlns:a16="http://schemas.microsoft.com/office/drawing/2014/main" val="3478928582"/>
                    </a:ext>
                  </a:extLst>
                </a:gridCol>
                <a:gridCol w="1175661">
                  <a:extLst>
                    <a:ext uri="{9D8B030D-6E8A-4147-A177-3AD203B41FA5}">
                      <a16:colId xmlns:a16="http://schemas.microsoft.com/office/drawing/2014/main" val="94584434"/>
                    </a:ext>
                  </a:extLst>
                </a:gridCol>
                <a:gridCol w="1175661">
                  <a:extLst>
                    <a:ext uri="{9D8B030D-6E8A-4147-A177-3AD203B41FA5}">
                      <a16:colId xmlns:a16="http://schemas.microsoft.com/office/drawing/2014/main" val="3370213986"/>
                    </a:ext>
                  </a:extLst>
                </a:gridCol>
              </a:tblGrid>
              <a:tr h="339300">
                <a:tc gridSpan="2">
                  <a:txBody>
                    <a:bodyPr/>
                    <a:lstStyle/>
                    <a:p>
                      <a:pPr algn="ctr"/>
                      <a:r>
                        <a:rPr lang="en-AU" sz="1000" dirty="0">
                          <a:solidFill>
                            <a:srgbClr val="548235"/>
                          </a:solidFill>
                          <a:latin typeface="Roboto" panose="02000000000000000000" pitchFamily="2" charset="0"/>
                          <a:ea typeface="Roboto" panose="02000000000000000000" pitchFamily="2" charset="0"/>
                        </a:rPr>
                        <a:t>BUY &amp; HOLD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AU" sz="110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algn="ctr"/>
                      <a:endParaRPr lang="en-AU" sz="1000" dirty="0">
                        <a:solidFill>
                          <a:srgbClr val="548235"/>
                        </a:solidFill>
                        <a:latin typeface="Roboto" panose="02000000000000000000" pitchFamily="2" charset="0"/>
                        <a:ea typeface="Roboto" panose="02000000000000000000" pitchFamily="2" charset="0"/>
                      </a:endParaRPr>
                    </a:p>
                  </a:txBody>
                  <a:tcPr marL="36000" marR="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AU" sz="1000" dirty="0">
                          <a:solidFill>
                            <a:srgbClr val="548235"/>
                          </a:solidFill>
                          <a:latin typeface="Roboto" panose="02000000000000000000" pitchFamily="2" charset="0"/>
                          <a:ea typeface="Roboto" panose="02000000000000000000" pitchFamily="2" charset="0"/>
                        </a:rPr>
                        <a:t>ACTIVE MANAGEMENT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AU" sz="110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hMerge="1">
                  <a:txBody>
                    <a:bodyPr/>
                    <a:lstStyle/>
                    <a:p>
                      <a:pPr algn="ctr"/>
                      <a:endParaRPr lang="en-AU" sz="110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2733417084"/>
                  </a:ext>
                </a:extLst>
              </a:tr>
              <a:tr h="301600">
                <a:tc>
                  <a:txBody>
                    <a:bodyPr/>
                    <a:lstStyle/>
                    <a:p>
                      <a:endParaRPr lang="en-AU" sz="800" dirty="0">
                        <a:latin typeface="Roboto" panose="02000000000000000000" pitchFamily="2" charset="0"/>
                        <a:ea typeface="Roboto" panose="02000000000000000000" pitchFamily="2" charset="0"/>
                      </a:endParaRPr>
                    </a:p>
                  </a:txBody>
                  <a:tcPr marT="144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Wine Merchant</a:t>
                      </a:r>
                    </a:p>
                  </a:txBody>
                  <a:tcPr marR="216000"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b="1" dirty="0">
                          <a:latin typeface="Roboto" panose="02000000000000000000" pitchFamily="2" charset="0"/>
                          <a:ea typeface="Roboto" panose="02000000000000000000" pitchFamily="2" charset="0"/>
                        </a:rPr>
                        <a:t>Cru Wines</a:t>
                      </a:r>
                    </a:p>
                  </a:txBody>
                  <a:tcPr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Cult Wines</a:t>
                      </a:r>
                    </a:p>
                  </a:txBody>
                  <a:tcPr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Bo &amp; Peter</a:t>
                      </a:r>
                    </a:p>
                  </a:txBody>
                  <a:tcPr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309563"/>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Number of Bottles Purchased</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5,395</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Avg. Buying Price Per Bottle</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£ 410.00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£ 410.00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£ 410.00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£ 380.00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Invested Amount</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£ 2,050,00.00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£ 2,050,000.00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£ 2,050,000.00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£ 2,050,100.00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Joining Fee</a:t>
                      </a:r>
                    </a:p>
                  </a:txBody>
                  <a:tcPr marT="36000" marB="3600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1%</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£ 20,500.00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15%</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£ 307,500.00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Annual Fee for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2.00%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£205,000.00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2.20%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£ 225,511.00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106635"/>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Admin fees for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0.20%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£ 20,501.00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4679"/>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Storage &amp; Insurance for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£41,002.50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041215"/>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Total Cost of 5 Year Investment</a:t>
                      </a:r>
                    </a:p>
                  </a:txBody>
                  <a:tcPr marT="36000" marB="3600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£41,000.00</a:t>
                      </a:r>
                    </a:p>
                  </a:txBody>
                  <a:tcPr marR="21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b="1" dirty="0">
                          <a:latin typeface="Roboto" panose="02000000000000000000" pitchFamily="2" charset="0"/>
                          <a:ea typeface="Roboto" panose="02000000000000000000" pitchFamily="2" charset="0"/>
                        </a:rPr>
                        <a:t>£266,500.00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£348,500.00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£287,014.00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399098"/>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Number of Bottles Sold</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5,000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5,395</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202204"/>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Avg. Selling Price Per Bottle</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£ 600.00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£ 600.00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£ 600.00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£ 650.00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22540"/>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Total </a:t>
                      </a:r>
                      <a:r>
                        <a:rPr lang="en-AU" sz="800" b="1" dirty="0" err="1">
                          <a:latin typeface="Roboto" panose="02000000000000000000" pitchFamily="2" charset="0"/>
                          <a:ea typeface="Roboto" panose="02000000000000000000" pitchFamily="2" charset="0"/>
                        </a:rPr>
                        <a:t>Realistation</a:t>
                      </a:r>
                      <a:r>
                        <a:rPr lang="en-AU" sz="800" b="1" dirty="0">
                          <a:latin typeface="Roboto" panose="02000000000000000000" pitchFamily="2" charset="0"/>
                          <a:ea typeface="Roboto" panose="02000000000000000000" pitchFamily="2" charset="0"/>
                        </a:rPr>
                        <a:t> from Investment</a:t>
                      </a:r>
                    </a:p>
                  </a:txBody>
                  <a:tcPr marT="36000" marB="3600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£ 3,000,000.00</a:t>
                      </a:r>
                    </a:p>
                  </a:txBody>
                  <a:tcPr marR="21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b="1" dirty="0">
                          <a:latin typeface="Roboto" panose="02000000000000000000" pitchFamily="2" charset="0"/>
                          <a:ea typeface="Roboto" panose="02000000000000000000" pitchFamily="2" charset="0"/>
                        </a:rPr>
                        <a:t>£ 3,000,000.00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£ 3,000,000.00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£ 3,506,750.00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882453"/>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Capital After 5 Years of Recurring Costs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£ 2,959,000.00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£ 2,733,500.00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£ 2,651,500.00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£ 3,219,736.00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1675703"/>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Profit Share to Managers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20.00%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£190,000.00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12.50%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£ 146,204.50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451039"/>
                  </a:ext>
                </a:extLst>
              </a:tr>
              <a:tr h="301600">
                <a:tc>
                  <a:txBody>
                    <a:bodyPr/>
                    <a:lstStyle/>
                    <a:p>
                      <a:pP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PRE TAX Return to Investors</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£ 909,000.00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R="215900"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pPr>
                      <a:endParaRPr lang="en-AU" sz="800" dirty="0">
                        <a:effectLst/>
                        <a:latin typeface="Roboto" panose="02000000000000000000" pitchFamily="2" charset="0"/>
                        <a:ea typeface="Roboto" panose="02000000000000000000" pitchFamily="2" charset="0"/>
                      </a:endParaRPr>
                    </a:p>
                  </a:txBody>
                  <a:tcPr marL="36195" marR="36195"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£ 493,500.00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£ 601,500.00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£ 1,203,431.50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182582"/>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Percentage Return over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44.34%</a:t>
                      </a:r>
                    </a:p>
                  </a:txBody>
                  <a:tcPr marR="216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24.07%</a:t>
                      </a:r>
                    </a:p>
                  </a:txBody>
                  <a:tcPr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29.34%</a:t>
                      </a:r>
                    </a:p>
                  </a:txBody>
                  <a:tcPr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49.2%</a:t>
                      </a:r>
                    </a:p>
                  </a:txBody>
                  <a:tcPr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2160512"/>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CAGR</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7.62%</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4.41%</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5.28%</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8.44%</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093227"/>
                  </a:ext>
                </a:extLst>
              </a:tr>
            </a:tbl>
          </a:graphicData>
        </a:graphic>
      </p:graphicFrame>
      <p:cxnSp>
        <p:nvCxnSpPr>
          <p:cNvPr id="20" name="Horizontal Divider">
            <a:extLst>
              <a:ext uri="{FF2B5EF4-FFF2-40B4-BE49-F238E27FC236}">
                <a16:creationId xmlns:a16="http://schemas.microsoft.com/office/drawing/2014/main" id="{7BB95822-AE81-426B-863A-86DD997384A2}"/>
              </a:ext>
            </a:extLst>
          </p:cNvPr>
          <p:cNvCxnSpPr/>
          <p:nvPr/>
        </p:nvCxnSpPr>
        <p:spPr>
          <a:xfrm flipH="1">
            <a:off x="4582800" y="6107291"/>
            <a:ext cx="707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How Do We Compare?</a:t>
            </a:r>
            <a:endParaRPr lang="en-AU" dirty="0"/>
          </a:p>
        </p:txBody>
      </p:sp>
      <p:grpSp>
        <p:nvGrpSpPr>
          <p:cNvPr id="9" name="Group 8">
            <a:extLst>
              <a:ext uri="{FF2B5EF4-FFF2-40B4-BE49-F238E27FC236}">
                <a16:creationId xmlns:a16="http://schemas.microsoft.com/office/drawing/2014/main" id="{2B502EC4-806E-42BD-8FB2-44E0F59EE5D1}"/>
              </a:ext>
            </a:extLst>
          </p:cNvPr>
          <p:cNvGrpSpPr/>
          <p:nvPr/>
        </p:nvGrpSpPr>
        <p:grpSpPr>
          <a:xfrm>
            <a:off x="-2501968" y="1078997"/>
            <a:ext cx="6610337" cy="5778998"/>
            <a:chOff x="0" y="1084338"/>
            <a:chExt cx="6610337" cy="5094789"/>
          </a:xfrm>
        </p:grpSpPr>
        <p:sp>
          <p:nvSpPr>
            <p:cNvPr id="10" name="Background Fade">
              <a:extLst>
                <a:ext uri="{FF2B5EF4-FFF2-40B4-BE49-F238E27FC236}">
                  <a16:creationId xmlns:a16="http://schemas.microsoft.com/office/drawing/2014/main" id="{A761927F-8859-4489-B265-82913306A4A3}"/>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D7179A67-26CA-4B4E-BF62-578BD1A6E465}"/>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17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Bcakground">
            <a:extLst>
              <a:ext uri="{FF2B5EF4-FFF2-40B4-BE49-F238E27FC236}">
                <a16:creationId xmlns:a16="http://schemas.microsoft.com/office/drawing/2014/main" id="{1F626A82-4DAC-4E4F-BEFE-264A141B6C06}"/>
              </a:ext>
            </a:extLst>
          </p:cNvPr>
          <p:cNvGrpSpPr/>
          <p:nvPr/>
        </p:nvGrpSpPr>
        <p:grpSpPr>
          <a:xfrm rot="5400000">
            <a:off x="3302831" y="-4162643"/>
            <a:ext cx="5586329" cy="12191997"/>
            <a:chOff x="0" y="1084338"/>
            <a:chExt cx="6610337" cy="5094789"/>
          </a:xfrm>
        </p:grpSpPr>
        <p:sp>
          <p:nvSpPr>
            <p:cNvPr id="7" name="Background Fade">
              <a:extLst>
                <a:ext uri="{FF2B5EF4-FFF2-40B4-BE49-F238E27FC236}">
                  <a16:creationId xmlns:a16="http://schemas.microsoft.com/office/drawing/2014/main" id="{68D2BD59-9E93-47A3-A9CD-4BD37A8572A8}"/>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Vertical Divider">
              <a:extLst>
                <a:ext uri="{FF2B5EF4-FFF2-40B4-BE49-F238E27FC236}">
                  <a16:creationId xmlns:a16="http://schemas.microsoft.com/office/drawing/2014/main" id="{3F1F875A-1770-4601-A54C-D144E30D3A7D}"/>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Cost Comparison</a:t>
            </a:r>
            <a:endParaRPr lang="en-AU" dirty="0"/>
          </a:p>
        </p:txBody>
      </p:sp>
      <p:sp>
        <p:nvSpPr>
          <p:cNvPr id="5" name="Notes">
            <a:extLst>
              <a:ext uri="{FF2B5EF4-FFF2-40B4-BE49-F238E27FC236}">
                <a16:creationId xmlns:a16="http://schemas.microsoft.com/office/drawing/2014/main" id="{57E4BF69-4F26-460C-9E67-691BE350C02C}"/>
              </a:ext>
            </a:extLst>
          </p:cNvPr>
          <p:cNvSpPr/>
          <p:nvPr/>
        </p:nvSpPr>
        <p:spPr>
          <a:xfrm>
            <a:off x="720002" y="4869530"/>
            <a:ext cx="4706231" cy="1114279"/>
          </a:xfrm>
          <a:prstGeom prst="rect">
            <a:avLst/>
          </a:prstGeom>
        </p:spPr>
        <p:txBody>
          <a:bodyPr wrap="square">
            <a:spAutoFit/>
          </a:bodyPr>
          <a:lstStyle/>
          <a:p>
            <a:pPr algn="just">
              <a:lnSpc>
                <a:spcPct val="125000"/>
              </a:lnSpc>
              <a:spcAft>
                <a:spcPts val="600"/>
              </a:spcAft>
              <a:buClr>
                <a:srgbClr val="306E46"/>
              </a:buClr>
            </a:pPr>
            <a:r>
              <a:rPr lang="en-AU" sz="1050" b="1" dirty="0">
                <a:latin typeface="Roboto" panose="02000000000000000000" pitchFamily="2" charset="0"/>
                <a:ea typeface="Roboto" panose="02000000000000000000" pitchFamily="2" charset="0"/>
              </a:rPr>
              <a:t>Notes: </a:t>
            </a:r>
          </a:p>
          <a:p>
            <a:pPr marL="180000" indent="-180000" algn="just">
              <a:lnSpc>
                <a:spcPct val="125000"/>
              </a:lnSpc>
              <a:spcAft>
                <a:spcPts val="600"/>
              </a:spcAft>
              <a:buClr>
                <a:srgbClr val="306E46"/>
              </a:buClr>
              <a:buFont typeface="Wingdings" panose="05000000000000000000" pitchFamily="2" charset="2"/>
              <a:buChar char="§"/>
            </a:pPr>
            <a:r>
              <a:rPr lang="en-AU" sz="1050" dirty="0">
                <a:latin typeface="Roboto" panose="02000000000000000000" pitchFamily="2" charset="0"/>
                <a:ea typeface="Roboto" panose="02000000000000000000" pitchFamily="2" charset="0"/>
              </a:rPr>
              <a:t>UBS Fund 1 is ISIN: LU1852199097, Sustainable Investing Balanced</a:t>
            </a:r>
          </a:p>
          <a:p>
            <a:pPr marL="180000" indent="-180000" algn="just">
              <a:lnSpc>
                <a:spcPct val="125000"/>
              </a:lnSpc>
              <a:spcAft>
                <a:spcPts val="600"/>
              </a:spcAft>
              <a:buClr>
                <a:srgbClr val="306E46"/>
              </a:buClr>
              <a:buFont typeface="Wingdings" panose="05000000000000000000" pitchFamily="2" charset="2"/>
              <a:buChar char="§"/>
            </a:pPr>
            <a:r>
              <a:rPr lang="en-AU" sz="1050" dirty="0">
                <a:latin typeface="Roboto" panose="02000000000000000000" pitchFamily="2" charset="0"/>
                <a:ea typeface="Roboto" panose="02000000000000000000" pitchFamily="2" charset="0"/>
              </a:rPr>
              <a:t>UBS Fund 2 is ISIN: LU1918890887, Global Multi Income</a:t>
            </a:r>
          </a:p>
          <a:p>
            <a:pPr marL="180000" indent="-180000" algn="just">
              <a:lnSpc>
                <a:spcPct val="125000"/>
              </a:lnSpc>
              <a:spcAft>
                <a:spcPts val="600"/>
              </a:spcAft>
              <a:buClr>
                <a:srgbClr val="306E46"/>
              </a:buClr>
              <a:buFont typeface="Wingdings" panose="05000000000000000000" pitchFamily="2" charset="2"/>
              <a:buChar char="§"/>
            </a:pPr>
            <a:r>
              <a:rPr lang="en-AU" sz="1050" dirty="0">
                <a:latin typeface="Roboto" panose="02000000000000000000" pitchFamily="2" charset="0"/>
                <a:ea typeface="Roboto" panose="02000000000000000000" pitchFamily="2" charset="0"/>
              </a:rPr>
              <a:t>UBS Fund 3 is ISIN: LU0678606244, Global Allocation</a:t>
            </a:r>
          </a:p>
        </p:txBody>
      </p:sp>
      <p:cxnSp>
        <p:nvCxnSpPr>
          <p:cNvPr id="8" name="Straight Connector 7" hidden="1">
            <a:extLst>
              <a:ext uri="{FF2B5EF4-FFF2-40B4-BE49-F238E27FC236}">
                <a16:creationId xmlns:a16="http://schemas.microsoft.com/office/drawing/2014/main" id="{9AFA9C33-BDD5-4BD2-90FD-0BB411573EF7}"/>
              </a:ext>
            </a:extLst>
          </p:cNvPr>
          <p:cNvCxnSpPr/>
          <p:nvPr/>
        </p:nvCxnSpPr>
        <p:spPr>
          <a:xfrm>
            <a:off x="5974080" y="1352942"/>
            <a:ext cx="0" cy="15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46D6304A-8587-45A2-8523-0AA150BCACC0}"/>
              </a:ext>
            </a:extLst>
          </p:cNvPr>
          <p:cNvGraphicFramePr>
            <a:graphicFrameLocks noGrp="1"/>
          </p:cNvGraphicFramePr>
          <p:nvPr>
            <p:extLst>
              <p:ext uri="{D42A27DB-BD31-4B8C-83A1-F6EECF244321}">
                <p14:modId xmlns:p14="http://schemas.microsoft.com/office/powerpoint/2010/main" val="1981992319"/>
              </p:ext>
            </p:extLst>
          </p:nvPr>
        </p:nvGraphicFramePr>
        <p:xfrm>
          <a:off x="719998" y="1432013"/>
          <a:ext cx="10751994" cy="3164164"/>
        </p:xfrm>
        <a:graphic>
          <a:graphicData uri="http://schemas.openxmlformats.org/drawingml/2006/table">
            <a:tbl>
              <a:tblPr firstRow="1" bandRow="1">
                <a:tableStyleId>{5C22544A-7EE6-4342-B048-85BDC9FD1C3A}</a:tableStyleId>
              </a:tblPr>
              <a:tblGrid>
                <a:gridCol w="2412816">
                  <a:extLst>
                    <a:ext uri="{9D8B030D-6E8A-4147-A177-3AD203B41FA5}">
                      <a16:colId xmlns:a16="http://schemas.microsoft.com/office/drawing/2014/main" val="2441144703"/>
                    </a:ext>
                  </a:extLst>
                </a:gridCol>
                <a:gridCol w="1389863">
                  <a:extLst>
                    <a:ext uri="{9D8B030D-6E8A-4147-A177-3AD203B41FA5}">
                      <a16:colId xmlns:a16="http://schemas.microsoft.com/office/drawing/2014/main" val="603752737"/>
                    </a:ext>
                  </a:extLst>
                </a:gridCol>
                <a:gridCol w="1389863">
                  <a:extLst>
                    <a:ext uri="{9D8B030D-6E8A-4147-A177-3AD203B41FA5}">
                      <a16:colId xmlns:a16="http://schemas.microsoft.com/office/drawing/2014/main" val="3478928582"/>
                    </a:ext>
                  </a:extLst>
                </a:gridCol>
                <a:gridCol w="1389863">
                  <a:extLst>
                    <a:ext uri="{9D8B030D-6E8A-4147-A177-3AD203B41FA5}">
                      <a16:colId xmlns:a16="http://schemas.microsoft.com/office/drawing/2014/main" val="94584434"/>
                    </a:ext>
                  </a:extLst>
                </a:gridCol>
                <a:gridCol w="1389863">
                  <a:extLst>
                    <a:ext uri="{9D8B030D-6E8A-4147-A177-3AD203B41FA5}">
                      <a16:colId xmlns:a16="http://schemas.microsoft.com/office/drawing/2014/main" val="958718736"/>
                    </a:ext>
                  </a:extLst>
                </a:gridCol>
                <a:gridCol w="1389863">
                  <a:extLst>
                    <a:ext uri="{9D8B030D-6E8A-4147-A177-3AD203B41FA5}">
                      <a16:colId xmlns:a16="http://schemas.microsoft.com/office/drawing/2014/main" val="2009231664"/>
                    </a:ext>
                  </a:extLst>
                </a:gridCol>
                <a:gridCol w="1389863">
                  <a:extLst>
                    <a:ext uri="{9D8B030D-6E8A-4147-A177-3AD203B41FA5}">
                      <a16:colId xmlns:a16="http://schemas.microsoft.com/office/drawing/2014/main" val="2136309101"/>
                    </a:ext>
                  </a:extLst>
                </a:gridCol>
              </a:tblGrid>
              <a:tr h="341028">
                <a:tc>
                  <a:txBody>
                    <a:bodyPr/>
                    <a:lstStyle/>
                    <a:p>
                      <a:r>
                        <a:rPr lang="en-AU" sz="1100" dirty="0">
                          <a:solidFill>
                            <a:schemeClr val="accent6">
                              <a:lumMod val="75000"/>
                            </a:schemeClr>
                          </a:solidFill>
                          <a:latin typeface="Roboto" panose="02000000000000000000" pitchFamily="2" charset="0"/>
                          <a:ea typeface="Roboto" panose="02000000000000000000" pitchFamily="2" charset="0"/>
                        </a:rPr>
                        <a:t>Fee Structure Comparison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BPWI</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Cru Wine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Cult Wine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UBS Fund 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UBS Fund 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accent6">
                              <a:lumMod val="75000"/>
                            </a:schemeClr>
                          </a:solidFill>
                          <a:latin typeface="Roboto" panose="02000000000000000000" pitchFamily="2" charset="0"/>
                          <a:ea typeface="Roboto" panose="02000000000000000000" pitchFamily="2" charset="0"/>
                        </a:rPr>
                        <a:t>UBS Fund 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417084"/>
                  </a:ext>
                </a:extLst>
              </a:tr>
              <a:tr h="360000">
                <a:tc>
                  <a:txBody>
                    <a:bodyPr/>
                    <a:lstStyle/>
                    <a:p>
                      <a:r>
                        <a:rPr lang="en-AU" sz="1050" dirty="0">
                          <a:latin typeface="Roboto" panose="02000000000000000000" pitchFamily="2" charset="0"/>
                          <a:ea typeface="Roboto" panose="02000000000000000000" pitchFamily="2" charset="0"/>
                        </a:rPr>
                        <a:t>Entry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15.00%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6.00%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309563"/>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Annual Management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Annual Administration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Fixed Fee</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Fixed Fee</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1.08%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1.04%</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2.12%</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Annual Storage &amp; Insurance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0.40%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0.40%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0.40%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0.00%</a:t>
                      </a:r>
                      <a:endPar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Exit Fee / Conversion Charge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3.00%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Profit Share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12.50%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0.00%</a:t>
                      </a:r>
                      <a:endPar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0.00%</a:t>
                      </a:r>
                      <a:endPar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106635"/>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dirty="0">
                          <a:latin typeface="Roboto" panose="02000000000000000000" pitchFamily="2" charset="0"/>
                          <a:ea typeface="Roboto" panose="02000000000000000000" pitchFamily="2" charset="0"/>
                        </a:rPr>
                        <a:t>Performance Protection on Fees</a:t>
                      </a:r>
                    </a:p>
                  </a:txBody>
                  <a:tcPr anchor="ctr">
                    <a:lnL w="12700" cap="flat" cmpd="sng" algn="ctr">
                      <a:solidFill>
                        <a:srgbClr val="6CA644"/>
                      </a:solidFill>
                      <a:prstDash val="solid"/>
                      <a:round/>
                      <a:headEnd type="none" w="med" len="med"/>
                      <a:tailEnd type="none" w="med" len="med"/>
                    </a:lnL>
                    <a:lnR w="12700" cmpd="sng">
                      <a:noFill/>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solidFill>
                      <a:srgbClr val="DBECD0"/>
                    </a:solidFill>
                  </a:tcPr>
                </a:tc>
                <a:tc>
                  <a:txBody>
                    <a:bodyPr/>
                    <a:lstStyle/>
                    <a:p>
                      <a:pPr algn="ctr"/>
                      <a:r>
                        <a:rPr lang="en-AU" sz="1050" b="1" dirty="0">
                          <a:latin typeface="Roboto" panose="02000000000000000000" pitchFamily="2" charset="0"/>
                          <a:ea typeface="Roboto" panose="02000000000000000000" pitchFamily="2" charset="0"/>
                        </a:rPr>
                        <a:t>YES</a:t>
                      </a:r>
                    </a:p>
                  </a:txBody>
                  <a:tcPr anchor="ctr">
                    <a:lnL w="12700" cmpd="sng">
                      <a:noFill/>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solidFill>
                      <a:srgbClr val="DBECD0"/>
                    </a:solidFill>
                  </a:tcPr>
                </a:tc>
                <a:tc>
                  <a:txBody>
                    <a:bodyPr/>
                    <a:lstStyle/>
                    <a:p>
                      <a:pPr algn="ctr"/>
                      <a:r>
                        <a:rPr lang="en-AU" sz="1050" b="1" dirty="0">
                          <a:latin typeface="Roboto" panose="02000000000000000000" pitchFamily="2" charset="0"/>
                          <a:ea typeface="Roboto" panose="02000000000000000000" pitchFamily="2" charset="0"/>
                        </a:rPr>
                        <a:t>NO</a:t>
                      </a:r>
                    </a:p>
                  </a:txBody>
                  <a:tcPr anchor="ctr">
                    <a:lnL w="12700" cap="flat" cmpd="sng" algn="ctr">
                      <a:solidFill>
                        <a:srgbClr val="6CA644"/>
                      </a:solid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4679"/>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12700" cmpd="sng">
                      <a:noFill/>
                    </a:lnR>
                    <a:lnT w="12700" cap="flat" cmpd="sng" algn="ctr">
                      <a:solidFill>
                        <a:srgbClr val="6CA64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12700" cap="flat" cmpd="sng" algn="ctr">
                      <a:solidFill>
                        <a:srgbClr val="6CA64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041215"/>
                  </a:ext>
                </a:extLst>
              </a:tr>
            </a:tbl>
          </a:graphicData>
        </a:graphic>
      </p:graphicFrame>
    </p:spTree>
    <p:extLst>
      <p:ext uri="{BB962C8B-B14F-4D97-AF65-F5344CB8AC3E}">
        <p14:creationId xmlns:p14="http://schemas.microsoft.com/office/powerpoint/2010/main" val="372434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ckground Fade">
            <a:extLst>
              <a:ext uri="{FF2B5EF4-FFF2-40B4-BE49-F238E27FC236}">
                <a16:creationId xmlns:a16="http://schemas.microsoft.com/office/drawing/2014/main" id="{C3B45139-CBE4-43F1-B1CC-4276EAF75FF8}"/>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Vertical Divider">
            <a:extLst>
              <a:ext uri="{FF2B5EF4-FFF2-40B4-BE49-F238E27FC236}">
                <a16:creationId xmlns:a16="http://schemas.microsoft.com/office/drawing/2014/main" id="{F6BD18B8-0D18-4D9F-8D81-0AB63ADD1BCD}"/>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sp>
        <p:nvSpPr>
          <p:cNvPr id="5" name="Description">
            <a:extLst>
              <a:ext uri="{FF2B5EF4-FFF2-40B4-BE49-F238E27FC236}">
                <a16:creationId xmlns:a16="http://schemas.microsoft.com/office/drawing/2014/main" id="{57E4BF69-4F26-460C-9E67-691BE350C02C}"/>
              </a:ext>
            </a:extLst>
          </p:cNvPr>
          <p:cNvSpPr/>
          <p:nvPr/>
        </p:nvSpPr>
        <p:spPr>
          <a:xfrm>
            <a:off x="589373" y="1573378"/>
            <a:ext cx="4049302" cy="3455433"/>
          </a:xfrm>
          <a:prstGeom prst="rect">
            <a:avLst/>
          </a:prstGeom>
        </p:spPr>
        <p:txBody>
          <a:bodyPr wrap="square">
            <a:spAutoFit/>
          </a:bodyPr>
          <a:lstStyle/>
          <a:p>
            <a:pPr>
              <a:lnSpc>
                <a:spcPct val="125000"/>
              </a:lnSpc>
              <a:spcAft>
                <a:spcPts val="1800"/>
              </a:spcAft>
              <a:buClr>
                <a:srgbClr val="306E46"/>
              </a:buClr>
            </a:pPr>
            <a:r>
              <a:rPr lang="en-AU" sz="1600" b="1" dirty="0">
                <a:solidFill>
                  <a:schemeClr val="accent6">
                    <a:lumMod val="75000"/>
                  </a:schemeClr>
                </a:solidFill>
                <a:latin typeface="Roboto" panose="02000000000000000000" pitchFamily="2" charset="0"/>
                <a:ea typeface="Roboto" panose="02000000000000000000" pitchFamily="2" charset="0"/>
              </a:rPr>
              <a:t>Bespoke Wine Concierge Service</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Access to deal flows at B2B Prices.</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Access to feedback and information about any wine you may be interested in.</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Purchase and Delivery services for wines that shareholders wish to purchase for their own consumption.</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Preferential storage rates available for investors’ own reserves.</a:t>
            </a:r>
          </a:p>
        </p:txBody>
      </p:sp>
      <p:pic>
        <p:nvPicPr>
          <p:cNvPr id="9" name="Photo of Wine Crate">
            <a:extLst>
              <a:ext uri="{FF2B5EF4-FFF2-40B4-BE49-F238E27FC236}">
                <a16:creationId xmlns:a16="http://schemas.microsoft.com/office/drawing/2014/main" id="{D771C037-E6A2-406B-A482-8DC25E7F9B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1252" y="1478127"/>
            <a:ext cx="4666978" cy="4337389"/>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AU" dirty="0"/>
              <a:t>Deal Flow Benefits to Investors</a:t>
            </a:r>
          </a:p>
        </p:txBody>
      </p:sp>
    </p:spTree>
    <p:extLst>
      <p:ext uri="{BB962C8B-B14F-4D97-AF65-F5344CB8AC3E}">
        <p14:creationId xmlns:p14="http://schemas.microsoft.com/office/powerpoint/2010/main" val="191397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7C8065-F2B1-44C5-ADB7-8ABB01FDC16C}"/>
              </a:ext>
            </a:extLst>
          </p:cNvPr>
          <p:cNvGrpSpPr/>
          <p:nvPr/>
        </p:nvGrpSpPr>
        <p:grpSpPr>
          <a:xfrm>
            <a:off x="0" y="1084338"/>
            <a:ext cx="6610337" cy="5094789"/>
            <a:chOff x="0" y="1084338"/>
            <a:chExt cx="6610337" cy="5094789"/>
          </a:xfrm>
        </p:grpSpPr>
        <p:sp>
          <p:nvSpPr>
            <p:cNvPr id="6" name="Background Fade">
              <a:extLst>
                <a:ext uri="{FF2B5EF4-FFF2-40B4-BE49-F238E27FC236}">
                  <a16:creationId xmlns:a16="http://schemas.microsoft.com/office/drawing/2014/main" id="{A72775B3-B0D9-454C-B043-62E8B42BEF56}"/>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Vertical Divider">
              <a:extLst>
                <a:ext uri="{FF2B5EF4-FFF2-40B4-BE49-F238E27FC236}">
                  <a16:creationId xmlns:a16="http://schemas.microsoft.com/office/drawing/2014/main" id="{0DB33942-B1EC-47E6-A625-F10FBA2E30F5}"/>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pic>
        <p:nvPicPr>
          <p:cNvPr id="7" name="Photo of Wine Glasses">
            <a:extLst>
              <a:ext uri="{FF2B5EF4-FFF2-40B4-BE49-F238E27FC236}">
                <a16:creationId xmlns:a16="http://schemas.microsoft.com/office/drawing/2014/main" id="{585079E6-B67A-4908-97EE-9E96E9F3E2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1252" y="1473283"/>
            <a:ext cx="4666972" cy="4337388"/>
          </a:xfrm>
          <a:prstGeom prst="rect">
            <a:avLst/>
          </a:prstGeom>
        </p:spPr>
      </p:pic>
      <p:sp>
        <p:nvSpPr>
          <p:cNvPr id="5" name="Description">
            <a:extLst>
              <a:ext uri="{FF2B5EF4-FFF2-40B4-BE49-F238E27FC236}">
                <a16:creationId xmlns:a16="http://schemas.microsoft.com/office/drawing/2014/main" id="{57E4BF69-4F26-460C-9E67-691BE350C02C}"/>
              </a:ext>
            </a:extLst>
          </p:cNvPr>
          <p:cNvSpPr/>
          <p:nvPr/>
        </p:nvSpPr>
        <p:spPr>
          <a:xfrm>
            <a:off x="589373" y="1573378"/>
            <a:ext cx="4049302" cy="4301819"/>
          </a:xfrm>
          <a:prstGeom prst="rect">
            <a:avLst/>
          </a:prstGeom>
        </p:spPr>
        <p:txBody>
          <a:bodyPr wrap="square">
            <a:spAutoFit/>
          </a:bodyPr>
          <a:lstStyle/>
          <a:p>
            <a:pPr>
              <a:lnSpc>
                <a:spcPct val="125000"/>
              </a:lnSpc>
              <a:spcAft>
                <a:spcPts val="1800"/>
              </a:spcAft>
              <a:buClr>
                <a:srgbClr val="306E46"/>
              </a:buClr>
            </a:pPr>
            <a:r>
              <a:rPr lang="en-AU" sz="1600" b="1" dirty="0">
                <a:solidFill>
                  <a:schemeClr val="accent6">
                    <a:lumMod val="75000"/>
                  </a:schemeClr>
                </a:solidFill>
                <a:latin typeface="Roboto" panose="02000000000000000000" pitchFamily="2" charset="0"/>
                <a:ea typeface="Roboto" panose="02000000000000000000" pitchFamily="2" charset="0"/>
              </a:rPr>
              <a:t>Wine Themed Events </a:t>
            </a:r>
          </a:p>
          <a:p>
            <a:pPr marL="180000" indent="-180000">
              <a:lnSpc>
                <a:spcPct val="125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UK Dinners in premium locations in London and the Home Counties</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Vertical tastings, e.g. 6 vintages of Chateau Palmer</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Compare different wines, e.g. Puligny to Chassagne Montrachet</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Match food choices with relevant wines</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First Growth wine tastings</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Annual Bordeaux dinner</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Annual Burgundy dinner</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Event Benefits to Investors</a:t>
            </a:r>
            <a:endParaRPr lang="en-AU" dirty="0"/>
          </a:p>
        </p:txBody>
      </p:sp>
    </p:spTree>
    <p:extLst>
      <p:ext uri="{BB962C8B-B14F-4D97-AF65-F5344CB8AC3E}">
        <p14:creationId xmlns:p14="http://schemas.microsoft.com/office/powerpoint/2010/main" val="369075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Fade">
            <a:extLst>
              <a:ext uri="{FF2B5EF4-FFF2-40B4-BE49-F238E27FC236}">
                <a16:creationId xmlns:a16="http://schemas.microsoft.com/office/drawing/2014/main" id="{29F8F953-84F3-4DF6-BE8A-C97F8ED5090D}"/>
              </a:ext>
            </a:extLst>
          </p:cNvPr>
          <p:cNvSpPr/>
          <p:nvPr/>
        </p:nvSpPr>
        <p:spPr>
          <a:xfrm>
            <a:off x="1764251"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Vertical Divider">
            <a:extLst>
              <a:ext uri="{FF2B5EF4-FFF2-40B4-BE49-F238E27FC236}">
                <a16:creationId xmlns:a16="http://schemas.microsoft.com/office/drawing/2014/main" id="{903F57E2-483A-4218-A339-A35447548D26}"/>
              </a:ext>
            </a:extLst>
          </p:cNvPr>
          <p:cNvCxnSpPr/>
          <p:nvPr/>
        </p:nvCxnSpPr>
        <p:spPr>
          <a:xfrm>
            <a:off x="8370251"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sp>
        <p:nvSpPr>
          <p:cNvPr id="5" name="Description">
            <a:extLst>
              <a:ext uri="{FF2B5EF4-FFF2-40B4-BE49-F238E27FC236}">
                <a16:creationId xmlns:a16="http://schemas.microsoft.com/office/drawing/2014/main" id="{57E4BF69-4F26-460C-9E67-691BE350C02C}"/>
              </a:ext>
            </a:extLst>
          </p:cNvPr>
          <p:cNvSpPr/>
          <p:nvPr/>
        </p:nvSpPr>
        <p:spPr>
          <a:xfrm>
            <a:off x="589372" y="1573378"/>
            <a:ext cx="4906543" cy="4109458"/>
          </a:xfrm>
          <a:prstGeom prst="rect">
            <a:avLst/>
          </a:prstGeom>
        </p:spPr>
        <p:txBody>
          <a:bodyPr wrap="square">
            <a:spAutoFit/>
          </a:bodyPr>
          <a:lstStyle/>
          <a:p>
            <a:pPr>
              <a:lnSpc>
                <a:spcPct val="125000"/>
              </a:lnSpc>
              <a:spcAft>
                <a:spcPts val="1200"/>
              </a:spcAft>
              <a:buClr>
                <a:srgbClr val="306E46"/>
              </a:buClr>
            </a:pPr>
            <a:r>
              <a:rPr lang="en-AU" sz="1600" b="1" dirty="0">
                <a:solidFill>
                  <a:schemeClr val="accent6">
                    <a:lumMod val="75000"/>
                  </a:schemeClr>
                </a:solidFill>
                <a:latin typeface="Roboto" panose="02000000000000000000" pitchFamily="2" charset="0"/>
                <a:ea typeface="Roboto" panose="02000000000000000000" pitchFamily="2" charset="0"/>
              </a:rPr>
              <a:t>Visits to Vineyards</a:t>
            </a:r>
          </a:p>
          <a:p>
            <a:pPr>
              <a:lnSpc>
                <a:spcPct val="125000"/>
              </a:lnSpc>
              <a:spcAft>
                <a:spcPts val="1200"/>
              </a:spcAft>
              <a:buClr>
                <a:srgbClr val="306E46"/>
              </a:buClr>
            </a:pPr>
            <a:r>
              <a:rPr lang="en-AU" sz="1400" dirty="0">
                <a:latin typeface="Roboto" panose="02000000000000000000" pitchFamily="2" charset="0"/>
                <a:ea typeface="Roboto" panose="02000000000000000000" pitchFamily="2" charset="0"/>
              </a:rPr>
              <a:t>Visits to famous overseas Vineyards</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Champagne – Krug</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Bordeaux – Margaux &amp; </a:t>
            </a:r>
            <a:r>
              <a:rPr lang="en-AU" sz="1400" dirty="0" err="1">
                <a:latin typeface="Roboto" panose="02000000000000000000" pitchFamily="2" charset="0"/>
                <a:ea typeface="Roboto" panose="02000000000000000000" pitchFamily="2" charset="0"/>
              </a:rPr>
              <a:t>Yquem</a:t>
            </a:r>
            <a:endParaRPr lang="en-AU" sz="1400" dirty="0">
              <a:latin typeface="Roboto" panose="02000000000000000000" pitchFamily="2" charset="0"/>
              <a:ea typeface="Roboto" panose="02000000000000000000" pitchFamily="2" charset="0"/>
            </a:endParaRP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Burgundy – De Vogue, </a:t>
            </a:r>
            <a:r>
              <a:rPr lang="en-AU" sz="1400" dirty="0" err="1">
                <a:latin typeface="Roboto" panose="02000000000000000000" pitchFamily="2" charset="0"/>
                <a:ea typeface="Roboto" panose="02000000000000000000" pitchFamily="2" charset="0"/>
              </a:rPr>
              <a:t>Dujac</a:t>
            </a:r>
            <a:r>
              <a:rPr lang="en-AU" sz="1400" dirty="0">
                <a:latin typeface="Roboto" panose="02000000000000000000" pitchFamily="2" charset="0"/>
                <a:ea typeface="Roboto" panose="02000000000000000000" pitchFamily="2" charset="0"/>
              </a:rPr>
              <a:t>, Bouchard Pere et </a:t>
            </a:r>
            <a:r>
              <a:rPr lang="en-AU" sz="1400" dirty="0" err="1">
                <a:latin typeface="Roboto" panose="02000000000000000000" pitchFamily="2" charset="0"/>
                <a:ea typeface="Roboto" panose="02000000000000000000" pitchFamily="2" charset="0"/>
              </a:rPr>
              <a:t>Fils</a:t>
            </a:r>
            <a:endParaRPr lang="en-AU" sz="1400" dirty="0">
              <a:latin typeface="Roboto" panose="02000000000000000000" pitchFamily="2" charset="0"/>
              <a:ea typeface="Roboto" panose="02000000000000000000" pitchFamily="2" charset="0"/>
            </a:endParaRP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Rhone – </a:t>
            </a:r>
            <a:r>
              <a:rPr lang="en-AU" sz="1400" dirty="0" err="1">
                <a:latin typeface="Roboto" panose="02000000000000000000" pitchFamily="2" charset="0"/>
                <a:ea typeface="Roboto" panose="02000000000000000000" pitchFamily="2" charset="0"/>
              </a:rPr>
              <a:t>Guigal</a:t>
            </a:r>
            <a:r>
              <a:rPr lang="en-AU" sz="1400" dirty="0">
                <a:latin typeface="Roboto" panose="02000000000000000000" pitchFamily="2" charset="0"/>
                <a:ea typeface="Roboto" panose="02000000000000000000" pitchFamily="2" charset="0"/>
              </a:rPr>
              <a:t>, Pegau</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Napa Valley – Screaming Eagle, Opus One, </a:t>
            </a:r>
            <a:r>
              <a:rPr lang="en-AU" sz="1400" dirty="0" err="1">
                <a:latin typeface="Roboto" panose="02000000000000000000" pitchFamily="2" charset="0"/>
                <a:ea typeface="Roboto" panose="02000000000000000000" pitchFamily="2" charset="0"/>
              </a:rPr>
              <a:t>Colgin</a:t>
            </a:r>
            <a:endParaRPr lang="en-AU" sz="1400" dirty="0">
              <a:latin typeface="Roboto" panose="02000000000000000000" pitchFamily="2" charset="0"/>
              <a:ea typeface="Roboto" panose="02000000000000000000" pitchFamily="2" charset="0"/>
            </a:endParaRP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South Africa –  Rupert &amp; Rothschild, </a:t>
            </a:r>
            <a:r>
              <a:rPr lang="en-AU" sz="1400" dirty="0" err="1">
                <a:latin typeface="Roboto" panose="02000000000000000000" pitchFamily="2" charset="0"/>
                <a:ea typeface="Roboto" panose="02000000000000000000" pitchFamily="2" charset="0"/>
              </a:rPr>
              <a:t>Kanonkop</a:t>
            </a:r>
            <a:r>
              <a:rPr lang="en-AU" sz="1400" dirty="0">
                <a:latin typeface="Roboto" panose="02000000000000000000" pitchFamily="2" charset="0"/>
                <a:ea typeface="Roboto" panose="02000000000000000000" pitchFamily="2" charset="0"/>
              </a:rPr>
              <a:t>, </a:t>
            </a:r>
            <a:r>
              <a:rPr lang="en-AU" sz="1400" dirty="0" err="1">
                <a:latin typeface="Roboto" panose="02000000000000000000" pitchFamily="2" charset="0"/>
                <a:ea typeface="Roboto" panose="02000000000000000000" pitchFamily="2" charset="0"/>
              </a:rPr>
              <a:t>Vergelegen</a:t>
            </a:r>
            <a:r>
              <a:rPr lang="en-AU" sz="1400" dirty="0">
                <a:latin typeface="Roboto" panose="02000000000000000000" pitchFamily="2" charset="0"/>
                <a:ea typeface="Roboto" panose="02000000000000000000" pitchFamily="2" charset="0"/>
              </a:rPr>
              <a:t> (Stellenbosch)</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Etc...</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Travel Benefits to Investors</a:t>
            </a:r>
            <a:endParaRPr lang="en-AU" dirty="0"/>
          </a:p>
        </p:txBody>
      </p:sp>
      <p:pic>
        <p:nvPicPr>
          <p:cNvPr id="9" name="Picture 8">
            <a:extLst>
              <a:ext uri="{FF2B5EF4-FFF2-40B4-BE49-F238E27FC236}">
                <a16:creationId xmlns:a16="http://schemas.microsoft.com/office/drawing/2014/main" id="{B2C9B7F7-D2D5-4D15-8531-A21B81614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5182" y="1435219"/>
            <a:ext cx="2953042" cy="4364694"/>
          </a:xfrm>
          <a:prstGeom prst="rect">
            <a:avLst/>
          </a:prstGeom>
        </p:spPr>
      </p:pic>
    </p:spTree>
    <p:extLst>
      <p:ext uri="{BB962C8B-B14F-4D97-AF65-F5344CB8AC3E}">
        <p14:creationId xmlns:p14="http://schemas.microsoft.com/office/powerpoint/2010/main" val="407678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hidden="1">
            <a:extLst>
              <a:ext uri="{FF2B5EF4-FFF2-40B4-BE49-F238E27FC236}">
                <a16:creationId xmlns:a16="http://schemas.microsoft.com/office/drawing/2014/main" id="{31CE76D1-F07A-4554-A704-7A679946C1C4}"/>
              </a:ext>
            </a:extLst>
          </p:cNvPr>
          <p:cNvGrpSpPr/>
          <p:nvPr/>
        </p:nvGrpSpPr>
        <p:grpSpPr>
          <a:xfrm>
            <a:off x="-635622" y="1084338"/>
            <a:ext cx="6610337" cy="5094789"/>
            <a:chOff x="0" y="1084338"/>
            <a:chExt cx="6610337" cy="5094789"/>
          </a:xfrm>
        </p:grpSpPr>
        <p:sp>
          <p:nvSpPr>
            <p:cNvPr id="14" name="Background Fade">
              <a:extLst>
                <a:ext uri="{FF2B5EF4-FFF2-40B4-BE49-F238E27FC236}">
                  <a16:creationId xmlns:a16="http://schemas.microsoft.com/office/drawing/2014/main" id="{C8316211-41F5-4F0B-BACA-CD0B7577D5FC}"/>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Vertical Divider">
              <a:extLst>
                <a:ext uri="{FF2B5EF4-FFF2-40B4-BE49-F238E27FC236}">
                  <a16:creationId xmlns:a16="http://schemas.microsoft.com/office/drawing/2014/main" id="{61D95B35-D405-4E73-9FEE-5FCE37F09F7D}"/>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80465B86-959E-429C-A1A8-378F741B3C54}"/>
              </a:ext>
            </a:extLst>
          </p:cNvPr>
          <p:cNvSpPr txBox="1"/>
          <p:nvPr/>
        </p:nvSpPr>
        <p:spPr>
          <a:xfrm>
            <a:off x="6353026" y="1644645"/>
            <a:ext cx="3385777" cy="1611239"/>
          </a:xfrm>
          <a:prstGeom prst="rect">
            <a:avLst/>
          </a:prstGeom>
          <a:noFill/>
        </p:spPr>
        <p:txBody>
          <a:bodyPr wrap="square" tIns="0" rIns="0" rtlCol="0">
            <a:noAutofit/>
          </a:bodyPr>
          <a:lstStyle/>
          <a:p>
            <a:pPr>
              <a:spcAft>
                <a:spcPts val="600"/>
              </a:spcAft>
            </a:pPr>
            <a:r>
              <a:rPr lang="en-GB" b="1" dirty="0">
                <a:solidFill>
                  <a:schemeClr val="accent6">
                    <a:lumMod val="75000"/>
                  </a:schemeClr>
                </a:solidFill>
                <a:latin typeface="Roboto" panose="02000000000000000000" pitchFamily="2" charset="0"/>
                <a:ea typeface="Roboto" panose="02000000000000000000" pitchFamily="2" charset="0"/>
              </a:rPr>
              <a:t>Bo Ekberg</a:t>
            </a:r>
            <a:endParaRPr lang="en-GB" sz="1200" b="1" dirty="0">
              <a:solidFill>
                <a:schemeClr val="accent6">
                  <a:lumMod val="75000"/>
                </a:schemeClr>
              </a:solidFill>
              <a:latin typeface="Roboto" panose="02000000000000000000" pitchFamily="2" charset="0"/>
              <a:ea typeface="Roboto" panose="02000000000000000000" pitchFamily="2" charset="0"/>
            </a:endParaRPr>
          </a:p>
          <a:p>
            <a:pPr>
              <a:lnSpc>
                <a:spcPct val="150000"/>
              </a:lnSpc>
              <a:spcAft>
                <a:spcPts val="1200"/>
              </a:spcAft>
            </a:pPr>
            <a:r>
              <a:rPr lang="en-GB" sz="1200" b="1" dirty="0">
                <a:latin typeface="Roboto" panose="02000000000000000000" pitchFamily="2" charset="0"/>
                <a:ea typeface="Roboto" panose="02000000000000000000" pitchFamily="2" charset="0"/>
              </a:rPr>
              <a:t>Bo is an experienced entrepreneur and business executive with a particular passion for start-ups that seek to disrupt existing industries in a way that benefits the consumer.</a:t>
            </a:r>
          </a:p>
        </p:txBody>
      </p:sp>
      <p:sp>
        <p:nvSpPr>
          <p:cNvPr id="5" name="TextBox 4">
            <a:extLst>
              <a:ext uri="{FF2B5EF4-FFF2-40B4-BE49-F238E27FC236}">
                <a16:creationId xmlns:a16="http://schemas.microsoft.com/office/drawing/2014/main" id="{DA1AE645-C360-463E-9051-0BD9449E70F4}"/>
              </a:ext>
            </a:extLst>
          </p:cNvPr>
          <p:cNvSpPr txBox="1"/>
          <p:nvPr/>
        </p:nvSpPr>
        <p:spPr>
          <a:xfrm>
            <a:off x="720000" y="1655744"/>
            <a:ext cx="3307816" cy="1406281"/>
          </a:xfrm>
          <a:prstGeom prst="rect">
            <a:avLst/>
          </a:prstGeom>
          <a:noFill/>
        </p:spPr>
        <p:txBody>
          <a:bodyPr wrap="square" tIns="0" rIns="0" rtlCol="0">
            <a:noAutofit/>
          </a:bodyPr>
          <a:lstStyle/>
          <a:p>
            <a:pPr>
              <a:spcAft>
                <a:spcPts val="600"/>
              </a:spcAft>
            </a:pPr>
            <a:r>
              <a:rPr lang="en-GB" b="1" dirty="0">
                <a:solidFill>
                  <a:schemeClr val="accent6">
                    <a:lumMod val="75000"/>
                  </a:schemeClr>
                </a:solidFill>
                <a:latin typeface="Roboto" panose="02000000000000000000" pitchFamily="2" charset="0"/>
                <a:ea typeface="Roboto" panose="02000000000000000000" pitchFamily="2" charset="0"/>
              </a:rPr>
              <a:t>Peter </a:t>
            </a:r>
            <a:r>
              <a:rPr lang="en-GB" b="1" dirty="0" err="1">
                <a:solidFill>
                  <a:schemeClr val="accent6">
                    <a:lumMod val="75000"/>
                  </a:schemeClr>
                </a:solidFill>
                <a:latin typeface="Roboto" panose="02000000000000000000" pitchFamily="2" charset="0"/>
                <a:ea typeface="Roboto" panose="02000000000000000000" pitchFamily="2" charset="0"/>
              </a:rPr>
              <a:t>Lunzer</a:t>
            </a:r>
            <a:endParaRPr lang="en-GB" sz="1200" b="1" dirty="0">
              <a:solidFill>
                <a:schemeClr val="accent6">
                  <a:lumMod val="75000"/>
                </a:schemeClr>
              </a:solidFill>
              <a:latin typeface="Roboto" panose="02000000000000000000" pitchFamily="2" charset="0"/>
              <a:ea typeface="Roboto" panose="02000000000000000000" pitchFamily="2" charset="0"/>
            </a:endParaRPr>
          </a:p>
          <a:p>
            <a:pPr>
              <a:lnSpc>
                <a:spcPct val="150000"/>
              </a:lnSpc>
              <a:spcAft>
                <a:spcPts val="1200"/>
              </a:spcAft>
            </a:pPr>
            <a:r>
              <a:rPr lang="en-US" altLang="zh-CN" sz="1200" b="1" dirty="0">
                <a:latin typeface="Roboto" panose="02000000000000000000" pitchFamily="2" charset="0"/>
                <a:ea typeface="Roboto" panose="02000000000000000000" pitchFamily="2" charset="0"/>
              </a:rPr>
              <a:t>Peter is the founder of  </a:t>
            </a:r>
            <a:r>
              <a:rPr lang="en-US" altLang="zh-CN" sz="1200" b="1" dirty="0" err="1">
                <a:latin typeface="Roboto" panose="02000000000000000000" pitchFamily="2" charset="0"/>
                <a:ea typeface="Roboto" panose="02000000000000000000" pitchFamily="2" charset="0"/>
              </a:rPr>
              <a:t>Lunzer</a:t>
            </a:r>
            <a:r>
              <a:rPr lang="en-US" altLang="zh-CN" sz="1200" b="1" dirty="0">
                <a:latin typeface="Roboto" panose="02000000000000000000" pitchFamily="2" charset="0"/>
                <a:ea typeface="Roboto" panose="02000000000000000000" pitchFamily="2" charset="0"/>
              </a:rPr>
              <a:t> Wine Group with more than 30 years experience in the wine sector. </a:t>
            </a:r>
            <a:endParaRPr lang="en-US" altLang="zh-CN" sz="12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baseline="200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p:txBody>
      </p:sp>
      <p:pic>
        <p:nvPicPr>
          <p:cNvPr id="11" name="Picture 10" descr="A person wearing glasses and smiling at the camera&#10;&#10;Description automatically generated">
            <a:extLst>
              <a:ext uri="{FF2B5EF4-FFF2-40B4-BE49-F238E27FC236}">
                <a16:creationId xmlns:a16="http://schemas.microsoft.com/office/drawing/2014/main" id="{3DDCAF8C-54F5-42EE-AB18-8C3C624A52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2651" y="1638557"/>
            <a:ext cx="1474549" cy="1514847"/>
          </a:xfrm>
          <a:prstGeom prst="rect">
            <a:avLst/>
          </a:prstGeom>
        </p:spPr>
      </p:pic>
      <p:pic>
        <p:nvPicPr>
          <p:cNvPr id="9" name="Picture 8" descr="Peter Lunzer">
            <a:extLst>
              <a:ext uri="{FF2B5EF4-FFF2-40B4-BE49-F238E27FC236}">
                <a16:creationId xmlns:a16="http://schemas.microsoft.com/office/drawing/2014/main" id="{B69C15BC-3E42-487F-8488-6ECAE5F8E9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2593" y="1655744"/>
            <a:ext cx="1465427" cy="1474101"/>
          </a:xfrm>
          <a:prstGeom prst="rect">
            <a:avLst/>
          </a:prstGeom>
        </p:spPr>
      </p:pic>
      <p:sp>
        <p:nvSpPr>
          <p:cNvPr id="2" name="Title 1">
            <a:extLst>
              <a:ext uri="{FF2B5EF4-FFF2-40B4-BE49-F238E27FC236}">
                <a16:creationId xmlns:a16="http://schemas.microsoft.com/office/drawing/2014/main" id="{25CF9141-2DE4-4BE4-AD02-4468AD9A32D6}"/>
              </a:ext>
            </a:extLst>
          </p:cNvPr>
          <p:cNvSpPr>
            <a:spLocks noGrp="1"/>
          </p:cNvSpPr>
          <p:nvPr>
            <p:ph type="title"/>
          </p:nvPr>
        </p:nvSpPr>
        <p:spPr>
          <a:xfrm>
            <a:off x="720000" y="216000"/>
            <a:ext cx="11083224" cy="776288"/>
          </a:xfrm>
        </p:spPr>
        <p:txBody>
          <a:bodyPr lIns="0">
            <a:normAutofit/>
          </a:bodyPr>
          <a:lstStyle/>
          <a:p>
            <a:r>
              <a:rPr lang="en-US" sz="3200" dirty="0"/>
              <a:t>Who are we?</a:t>
            </a:r>
            <a:endParaRPr lang="en-AU" sz="3200" dirty="0"/>
          </a:p>
        </p:txBody>
      </p:sp>
      <p:sp>
        <p:nvSpPr>
          <p:cNvPr id="12" name="TextBox 11">
            <a:extLst>
              <a:ext uri="{FF2B5EF4-FFF2-40B4-BE49-F238E27FC236}">
                <a16:creationId xmlns:a16="http://schemas.microsoft.com/office/drawing/2014/main" id="{F4C19507-DCCB-48C8-89E0-AA251F5D4A65}"/>
              </a:ext>
            </a:extLst>
          </p:cNvPr>
          <p:cNvSpPr txBox="1"/>
          <p:nvPr/>
        </p:nvSpPr>
        <p:spPr>
          <a:xfrm>
            <a:off x="720000" y="3370967"/>
            <a:ext cx="4838036" cy="2274146"/>
          </a:xfrm>
          <a:prstGeom prst="rect">
            <a:avLst/>
          </a:prstGeom>
          <a:noFill/>
        </p:spPr>
        <p:txBody>
          <a:bodyPr wrap="square" rIns="0" rtlCol="0">
            <a:noAutofit/>
          </a:bodyPr>
          <a:lstStyle/>
          <a:p>
            <a:pPr algn="just">
              <a:lnSpc>
                <a:spcPct val="150000"/>
              </a:lnSpc>
              <a:spcAft>
                <a:spcPts val="1200"/>
              </a:spcAft>
            </a:pPr>
            <a:r>
              <a:rPr lang="en-US" altLang="zh-CN" sz="1200" dirty="0">
                <a:latin typeface="Roboto" panose="02000000000000000000" pitchFamily="2" charset="0"/>
                <a:ea typeface="Roboto" panose="02000000000000000000" pitchFamily="2" charset="0"/>
              </a:rPr>
              <a:t>Peter formulated the Price Step Theory and subsequently developed the Wine Price Ratio which is a data driven process to analyse investing opportunities in the fine wine market.</a:t>
            </a:r>
          </a:p>
          <a:p>
            <a:pPr algn="just">
              <a:lnSpc>
                <a:spcPct val="150000"/>
              </a:lnSpc>
              <a:spcAft>
                <a:spcPts val="1200"/>
              </a:spcAft>
            </a:pPr>
            <a:r>
              <a:rPr lang="en-US" altLang="zh-CN" sz="1200" dirty="0">
                <a:latin typeface="Roboto" panose="02000000000000000000" pitchFamily="2" charset="0"/>
                <a:ea typeface="Roboto" panose="02000000000000000000" pitchFamily="2" charset="0"/>
              </a:rPr>
              <a:t>Working with globally distinguished companies Peter sees the consumption patterns of wines through the corporate events that he hosts and in turn this knowledge guides investment decisions based on what is in demand and also what is tasting good. </a:t>
            </a: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baseline="200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73DAD48D-31DF-4172-9FA4-A1D8AB495E79}"/>
              </a:ext>
            </a:extLst>
          </p:cNvPr>
          <p:cNvSpPr txBox="1"/>
          <p:nvPr/>
        </p:nvSpPr>
        <p:spPr>
          <a:xfrm>
            <a:off x="6353025" y="3370967"/>
            <a:ext cx="5124175" cy="2422387"/>
          </a:xfrm>
          <a:prstGeom prst="rect">
            <a:avLst/>
          </a:prstGeom>
          <a:noFill/>
        </p:spPr>
        <p:txBody>
          <a:bodyPr wrap="square" rIns="0" rtlCol="0">
            <a:noAutofit/>
          </a:bodyPr>
          <a:lstStyle/>
          <a:p>
            <a:pPr algn="just">
              <a:lnSpc>
                <a:spcPct val="150000"/>
              </a:lnSpc>
              <a:spcAft>
                <a:spcPts val="1200"/>
              </a:spcAft>
            </a:pPr>
            <a:r>
              <a:rPr lang="en-GB" sz="1200" dirty="0">
                <a:latin typeface="Roboto" panose="02000000000000000000" pitchFamily="2" charset="0"/>
                <a:ea typeface="Roboto" panose="02000000000000000000" pitchFamily="2" charset="0"/>
              </a:rPr>
              <a:t>In 2011 he co-founded Task360. It became the UK’s leading iOS based crowdsourcing platform for information collection and completion of temporary tasks. It was sold to Private Equity investors in 2017.</a:t>
            </a:r>
          </a:p>
          <a:p>
            <a:pPr algn="just">
              <a:lnSpc>
                <a:spcPct val="150000"/>
              </a:lnSpc>
              <a:spcAft>
                <a:spcPts val="1200"/>
              </a:spcAft>
            </a:pPr>
            <a:r>
              <a:rPr lang="en-GB" sz="1200" dirty="0">
                <a:latin typeface="Roboto" panose="02000000000000000000" pitchFamily="2" charset="0"/>
                <a:ea typeface="Roboto" panose="02000000000000000000" pitchFamily="2" charset="0"/>
              </a:rPr>
              <a:t>He now acts as a Consultant and trusted Board level Advisor to businesses of various sizes across multiple industries.</a:t>
            </a:r>
          </a:p>
          <a:p>
            <a:pPr algn="just">
              <a:lnSpc>
                <a:spcPct val="150000"/>
              </a:lnSpc>
              <a:spcAft>
                <a:spcPts val="1200"/>
              </a:spcAft>
            </a:pPr>
            <a:r>
              <a:rPr lang="en-GB" sz="1200" dirty="0">
                <a:latin typeface="Roboto" panose="02000000000000000000" pitchFamily="2" charset="0"/>
                <a:ea typeface="Roboto" panose="02000000000000000000" pitchFamily="2" charset="0"/>
              </a:rPr>
              <a:t>Leveraging his strong financial background and passion for wine he currently sits on the Advisory Board of Bordeaux based Chateau </a:t>
            </a:r>
            <a:r>
              <a:rPr lang="en-GB" sz="1200" dirty="0" err="1">
                <a:latin typeface="Roboto" panose="02000000000000000000" pitchFamily="2" charset="0"/>
                <a:ea typeface="Roboto" panose="02000000000000000000" pitchFamily="2" charset="0"/>
              </a:rPr>
              <a:t>Meaume</a:t>
            </a:r>
            <a:r>
              <a:rPr lang="en-GB" sz="1200" dirty="0">
                <a:latin typeface="Roboto" panose="02000000000000000000" pitchFamily="2" charset="0"/>
                <a:ea typeface="Roboto" panose="02000000000000000000" pitchFamily="2" charset="0"/>
              </a:rPr>
              <a:t>.</a:t>
            </a:r>
          </a:p>
        </p:txBody>
      </p:sp>
      <p:cxnSp>
        <p:nvCxnSpPr>
          <p:cNvPr id="17" name="Straight Connector 16">
            <a:extLst>
              <a:ext uri="{FF2B5EF4-FFF2-40B4-BE49-F238E27FC236}">
                <a16:creationId xmlns:a16="http://schemas.microsoft.com/office/drawing/2014/main" id="{5679A25C-59EA-4719-9966-79BAA66FCA15}"/>
              </a:ext>
            </a:extLst>
          </p:cNvPr>
          <p:cNvCxnSpPr/>
          <p:nvPr/>
        </p:nvCxnSpPr>
        <p:spPr>
          <a:xfrm>
            <a:off x="6038088" y="1655744"/>
            <a:ext cx="0" cy="40657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9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A7421F-D4B7-44A7-B9A5-146D365D9D96}"/>
              </a:ext>
            </a:extLst>
          </p:cNvPr>
          <p:cNvGrpSpPr/>
          <p:nvPr/>
        </p:nvGrpSpPr>
        <p:grpSpPr>
          <a:xfrm>
            <a:off x="1639225" y="1083916"/>
            <a:ext cx="6610337" cy="5094789"/>
            <a:chOff x="0" y="1084338"/>
            <a:chExt cx="6610337" cy="5094789"/>
          </a:xfrm>
        </p:grpSpPr>
        <p:sp>
          <p:nvSpPr>
            <p:cNvPr id="9" name="Background Fade">
              <a:extLst>
                <a:ext uri="{FF2B5EF4-FFF2-40B4-BE49-F238E27FC236}">
                  <a16:creationId xmlns:a16="http://schemas.microsoft.com/office/drawing/2014/main" id="{824F709A-5997-461B-AD5D-ABD8A7CAC0CE}"/>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Vertical Divider">
              <a:extLst>
                <a:ext uri="{FF2B5EF4-FFF2-40B4-BE49-F238E27FC236}">
                  <a16:creationId xmlns:a16="http://schemas.microsoft.com/office/drawing/2014/main" id="{3F8F43F3-FF46-4D6B-87DA-AC08807E745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cxnSp>
        <p:nvCxnSpPr>
          <p:cNvPr id="8" name="Vertical Divider" hidden="1">
            <a:extLst>
              <a:ext uri="{FF2B5EF4-FFF2-40B4-BE49-F238E27FC236}">
                <a16:creationId xmlns:a16="http://schemas.microsoft.com/office/drawing/2014/main" id="{F6BD18B8-0D18-4D9F-8D81-0AB63ADD1BCD}"/>
              </a:ext>
            </a:extLst>
          </p:cNvPr>
          <p:cNvCxnSpPr/>
          <p:nvPr/>
        </p:nvCxnSpPr>
        <p:spPr>
          <a:xfrm>
            <a:off x="8362950" y="1435219"/>
            <a:ext cx="0" cy="4392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Administration and Management</a:t>
            </a:r>
            <a:endParaRPr lang="en-AU" dirty="0"/>
          </a:p>
        </p:txBody>
      </p:sp>
      <p:graphicFrame>
        <p:nvGraphicFramePr>
          <p:cNvPr id="7" name="Table 11">
            <a:extLst>
              <a:ext uri="{FF2B5EF4-FFF2-40B4-BE49-F238E27FC236}">
                <a16:creationId xmlns:a16="http://schemas.microsoft.com/office/drawing/2014/main" id="{26E5A30B-E178-4F81-89E3-44E546E5CAEB}"/>
              </a:ext>
            </a:extLst>
          </p:cNvPr>
          <p:cNvGraphicFramePr>
            <a:graphicFrameLocks noGrp="1"/>
          </p:cNvGraphicFramePr>
          <p:nvPr>
            <p:extLst>
              <p:ext uri="{D42A27DB-BD31-4B8C-83A1-F6EECF244321}">
                <p14:modId xmlns:p14="http://schemas.microsoft.com/office/powerpoint/2010/main" val="81653160"/>
              </p:ext>
            </p:extLst>
          </p:nvPr>
        </p:nvGraphicFramePr>
        <p:xfrm>
          <a:off x="852344" y="2163070"/>
          <a:ext cx="5500321" cy="2120868"/>
        </p:xfrm>
        <a:graphic>
          <a:graphicData uri="http://schemas.openxmlformats.org/drawingml/2006/table">
            <a:tbl>
              <a:tblPr firstRow="1" bandRow="1">
                <a:tableStyleId>{5C22544A-7EE6-4342-B048-85BDC9FD1C3A}</a:tableStyleId>
              </a:tblPr>
              <a:tblGrid>
                <a:gridCol w="2398832">
                  <a:extLst>
                    <a:ext uri="{9D8B030D-6E8A-4147-A177-3AD203B41FA5}">
                      <a16:colId xmlns:a16="http://schemas.microsoft.com/office/drawing/2014/main" val="2441144703"/>
                    </a:ext>
                  </a:extLst>
                </a:gridCol>
                <a:gridCol w="3101489">
                  <a:extLst>
                    <a:ext uri="{9D8B030D-6E8A-4147-A177-3AD203B41FA5}">
                      <a16:colId xmlns:a16="http://schemas.microsoft.com/office/drawing/2014/main" val="603752737"/>
                    </a:ext>
                  </a:extLst>
                </a:gridCol>
              </a:tblGrid>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latin typeface="Roboto" panose="02000000000000000000" pitchFamily="2" charset="0"/>
                          <a:ea typeface="Roboto" panose="02000000000000000000" pitchFamily="2" charset="0"/>
                        </a:rPr>
                        <a:t>Bank</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600" b="0" dirty="0">
                          <a:solidFill>
                            <a:schemeClr val="tx1"/>
                          </a:solidFill>
                          <a:latin typeface="Roboto" panose="02000000000000000000" pitchFamily="2" charset="0"/>
                          <a:ea typeface="Roboto" panose="02000000000000000000" pitchFamily="2" charset="0"/>
                        </a:rPr>
                        <a:t>Handelsbanken</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latin typeface="Roboto" panose="02000000000000000000" pitchFamily="2" charset="0"/>
                          <a:ea typeface="Roboto" panose="02000000000000000000" pitchFamily="2" charset="0"/>
                        </a:rPr>
                        <a:t>Accountants</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600" dirty="0">
                          <a:latin typeface="Roboto" panose="02000000000000000000" pitchFamily="2" charset="0"/>
                          <a:ea typeface="Roboto" panose="02000000000000000000" pitchFamily="2" charset="0"/>
                        </a:rPr>
                        <a:t>TBD</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latin typeface="Roboto" panose="02000000000000000000" pitchFamily="2" charset="0"/>
                          <a:ea typeface="Roboto" panose="02000000000000000000" pitchFamily="2" charset="0"/>
                        </a:rPr>
                        <a:t>Legal</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Roboto" panose="02000000000000000000" pitchFamily="2" charset="0"/>
                          <a:ea typeface="Roboto" panose="02000000000000000000" pitchFamily="2" charset="0"/>
                        </a:rPr>
                        <a:t>Field Parkes &amp; Seymour</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latin typeface="Roboto" panose="02000000000000000000" pitchFamily="2" charset="0"/>
                          <a:ea typeface="Roboto" panose="02000000000000000000" pitchFamily="2" charset="0"/>
                        </a:rPr>
                        <a:t>Storage/Custodian</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600" dirty="0">
                          <a:latin typeface="Roboto" panose="02000000000000000000" pitchFamily="2" charset="0"/>
                          <a:ea typeface="Roboto" panose="02000000000000000000" pitchFamily="2" charset="0"/>
                        </a:rPr>
                        <a:t>London City Bond, </a:t>
                      </a:r>
                      <a:r>
                        <a:rPr lang="en-AU" sz="1600" dirty="0" err="1">
                          <a:latin typeface="Roboto" panose="02000000000000000000" pitchFamily="2" charset="0"/>
                          <a:ea typeface="Roboto" panose="02000000000000000000" pitchFamily="2" charset="0"/>
                        </a:rPr>
                        <a:t>Vinoteque</a:t>
                      </a:r>
                      <a:endParaRPr lang="en-AU" sz="160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bl>
          </a:graphicData>
        </a:graphic>
      </p:graphicFrame>
      <p:pic>
        <p:nvPicPr>
          <p:cNvPr id="4" name="Picture 3" descr="A picture containing clock&#10;&#10;Description automatically generated">
            <a:extLst>
              <a:ext uri="{FF2B5EF4-FFF2-40B4-BE49-F238E27FC236}">
                <a16:creationId xmlns:a16="http://schemas.microsoft.com/office/drawing/2014/main" id="{64398107-9052-4E69-8B95-856AC3DBC0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028304" y="2147530"/>
            <a:ext cx="4450875" cy="2967250"/>
          </a:xfrm>
          <a:prstGeom prst="rect">
            <a:avLst/>
          </a:prstGeom>
        </p:spPr>
      </p:pic>
      <p:sp>
        <p:nvSpPr>
          <p:cNvPr id="11" name="Notes">
            <a:extLst>
              <a:ext uri="{FF2B5EF4-FFF2-40B4-BE49-F238E27FC236}">
                <a16:creationId xmlns:a16="http://schemas.microsoft.com/office/drawing/2014/main" id="{4D98B1E9-C77F-483D-BEF3-4C1D4326E51D}"/>
              </a:ext>
            </a:extLst>
          </p:cNvPr>
          <p:cNvSpPr/>
          <p:nvPr/>
        </p:nvSpPr>
        <p:spPr>
          <a:xfrm>
            <a:off x="855681" y="4710139"/>
            <a:ext cx="4511829" cy="1124667"/>
          </a:xfrm>
          <a:prstGeom prst="rect">
            <a:avLst/>
          </a:prstGeom>
        </p:spPr>
        <p:txBody>
          <a:bodyPr wrap="square">
            <a:spAutoFit/>
          </a:bodyPr>
          <a:lstStyle/>
          <a:p>
            <a:pPr algn="just">
              <a:lnSpc>
                <a:spcPct val="125000"/>
              </a:lnSpc>
              <a:spcAft>
                <a:spcPts val="900"/>
              </a:spcAft>
              <a:buClr>
                <a:srgbClr val="306E46"/>
              </a:buClr>
            </a:pPr>
            <a:r>
              <a:rPr lang="en-AU" sz="1050" b="1" dirty="0">
                <a:latin typeface="Roboto" panose="02000000000000000000" pitchFamily="2" charset="0"/>
                <a:ea typeface="Roboto" panose="02000000000000000000" pitchFamily="2" charset="0"/>
              </a:rPr>
              <a:t>Additional photography courtesy of </a:t>
            </a:r>
            <a:r>
              <a:rPr lang="en-AU" sz="1050" b="1" dirty="0" err="1">
                <a:latin typeface="Roboto" panose="02000000000000000000" pitchFamily="2" charset="0"/>
                <a:ea typeface="Roboto" panose="02000000000000000000" pitchFamily="2" charset="0"/>
              </a:rPr>
              <a:t>Pexels</a:t>
            </a:r>
            <a:endParaRPr lang="en-AU" sz="1050" b="1" dirty="0">
              <a:latin typeface="Roboto" panose="02000000000000000000" pitchFamily="2" charset="0"/>
              <a:ea typeface="Roboto" panose="02000000000000000000" pitchFamily="2" charset="0"/>
            </a:endParaRPr>
          </a:p>
          <a:p>
            <a:pPr marL="144000" indent="-108000">
              <a:lnSpc>
                <a:spcPct val="125000"/>
              </a:lnSpc>
              <a:spcAft>
                <a:spcPts val="600"/>
              </a:spcAft>
              <a:buClr>
                <a:srgbClr val="306E46"/>
              </a:buClr>
              <a:buFont typeface="Wingdings" panose="05000000000000000000" pitchFamily="2" charset="2"/>
              <a:buChar char="§"/>
            </a:pPr>
            <a:r>
              <a:rPr lang="en-AU" sz="900" dirty="0">
                <a:latin typeface="Roboto" panose="02000000000000000000" pitchFamily="2" charset="0"/>
                <a:ea typeface="Roboto" panose="02000000000000000000" pitchFamily="2" charset="0"/>
              </a:rPr>
              <a:t>Slide 1 “</a:t>
            </a:r>
            <a:r>
              <a:rPr lang="en-AU" sz="900" dirty="0">
                <a:solidFill>
                  <a:schemeClr val="accent6">
                    <a:lumMod val="75000"/>
                  </a:schemeClr>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Green Plant Field Near House</a:t>
            </a:r>
            <a:r>
              <a:rPr lang="en-AU" sz="900" dirty="0">
                <a:latin typeface="Roboto" panose="02000000000000000000" pitchFamily="2" charset="0"/>
                <a:ea typeface="Roboto" panose="02000000000000000000" pitchFamily="2" charset="0"/>
              </a:rPr>
              <a:t>” by David </a:t>
            </a:r>
            <a:r>
              <a:rPr lang="en-AU" sz="900" dirty="0" err="1">
                <a:latin typeface="Roboto" panose="02000000000000000000" pitchFamily="2" charset="0"/>
                <a:ea typeface="Roboto" panose="02000000000000000000" pitchFamily="2" charset="0"/>
              </a:rPr>
              <a:t>Bartus</a:t>
            </a:r>
            <a:endParaRPr lang="en-AU" sz="900" dirty="0">
              <a:latin typeface="Roboto" panose="02000000000000000000" pitchFamily="2" charset="0"/>
              <a:ea typeface="Roboto" panose="02000000000000000000" pitchFamily="2" charset="0"/>
            </a:endParaRPr>
          </a:p>
          <a:p>
            <a:pPr marL="144000" indent="-108000">
              <a:lnSpc>
                <a:spcPct val="125000"/>
              </a:lnSpc>
              <a:spcAft>
                <a:spcPts val="600"/>
              </a:spcAft>
              <a:buClr>
                <a:srgbClr val="306E46"/>
              </a:buClr>
              <a:buFont typeface="Wingdings" panose="05000000000000000000" pitchFamily="2" charset="2"/>
              <a:buChar char="§"/>
            </a:pPr>
            <a:r>
              <a:rPr lang="en-AU" sz="900" dirty="0">
                <a:latin typeface="Roboto" panose="02000000000000000000" pitchFamily="2" charset="0"/>
                <a:ea typeface="Roboto" panose="02000000000000000000" pitchFamily="2" charset="0"/>
              </a:rPr>
              <a:t>Slide 20 “</a:t>
            </a:r>
            <a:r>
              <a:rPr lang="en-AU" sz="900" dirty="0">
                <a:solidFill>
                  <a:schemeClr val="accent6">
                    <a:lumMod val="75000"/>
                  </a:schemeClr>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Apple Wireless Keyboard</a:t>
            </a:r>
            <a:r>
              <a:rPr lang="en-AU" sz="900" dirty="0">
                <a:latin typeface="Roboto" panose="02000000000000000000" pitchFamily="2" charset="0"/>
                <a:ea typeface="Roboto" panose="02000000000000000000" pitchFamily="2" charset="0"/>
              </a:rPr>
              <a:t>” by </a:t>
            </a:r>
            <a:r>
              <a:rPr lang="en-AU" sz="900" dirty="0" err="1">
                <a:latin typeface="Roboto" panose="02000000000000000000" pitchFamily="2" charset="0"/>
                <a:ea typeface="Roboto" panose="02000000000000000000" pitchFamily="2" charset="0"/>
              </a:rPr>
              <a:t>Pixabay</a:t>
            </a:r>
            <a:endParaRPr lang="en-AU" sz="900" dirty="0">
              <a:latin typeface="Roboto" panose="02000000000000000000" pitchFamily="2" charset="0"/>
              <a:ea typeface="Roboto" panose="02000000000000000000" pitchFamily="2" charset="0"/>
            </a:endParaRPr>
          </a:p>
          <a:p>
            <a:pPr marL="144000" indent="-108000">
              <a:lnSpc>
                <a:spcPct val="125000"/>
              </a:lnSpc>
              <a:spcAft>
                <a:spcPts val="600"/>
              </a:spcAft>
              <a:buClr>
                <a:srgbClr val="306E46"/>
              </a:buClr>
              <a:buFont typeface="Wingdings" panose="05000000000000000000" pitchFamily="2" charset="2"/>
              <a:buChar char="§"/>
            </a:pPr>
            <a:r>
              <a:rPr lang="en-AU" sz="900" dirty="0">
                <a:latin typeface="Roboto" panose="02000000000000000000" pitchFamily="2" charset="0"/>
                <a:ea typeface="Roboto" panose="02000000000000000000" pitchFamily="2" charset="0"/>
              </a:rPr>
              <a:t>Slide 21 “</a:t>
            </a:r>
            <a:r>
              <a:rPr lang="en-AU" sz="900" dirty="0">
                <a:solidFill>
                  <a:schemeClr val="accent6">
                    <a:lumMod val="75000"/>
                  </a:schemeClr>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Pathway Under Clouds And Blue Sky</a:t>
            </a:r>
            <a:r>
              <a:rPr lang="en-AU" sz="900" dirty="0">
                <a:latin typeface="Roboto" panose="02000000000000000000" pitchFamily="2" charset="0"/>
                <a:ea typeface="Roboto" panose="02000000000000000000" pitchFamily="2" charset="0"/>
              </a:rPr>
              <a:t>” by David </a:t>
            </a:r>
            <a:r>
              <a:rPr lang="en-AU" sz="1000" dirty="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5718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68CB3-A608-485B-9FE8-B5DE327B4D1A}"/>
              </a:ext>
            </a:extLst>
          </p:cNvPr>
          <p:cNvSpPr/>
          <p:nvPr/>
        </p:nvSpPr>
        <p:spPr>
          <a:xfrm>
            <a:off x="0" y="0"/>
            <a:ext cx="12192000" cy="6858000"/>
          </a:xfrm>
          <a:prstGeom prst="rect">
            <a:avLst/>
          </a:prstGeom>
          <a:solidFill>
            <a:srgbClr val="224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close up of some grass&#10;&#10;Description automatically generated">
            <a:extLst>
              <a:ext uri="{FF2B5EF4-FFF2-40B4-BE49-F238E27FC236}">
                <a16:creationId xmlns:a16="http://schemas.microsoft.com/office/drawing/2014/main" id="{F4233515-AE53-4CF1-B581-D58E93F6C9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583143"/>
            <a:ext cx="12193286" cy="3262833"/>
          </a:xfrm>
          <a:prstGeom prst="rect">
            <a:avLst/>
          </a:prstGeom>
        </p:spPr>
      </p:pic>
      <p:pic>
        <p:nvPicPr>
          <p:cNvPr id="3" name="Picture 2" descr="A large green field with trees in the background&#10;&#10;Description automatically generated">
            <a:extLst>
              <a:ext uri="{FF2B5EF4-FFF2-40B4-BE49-F238E27FC236}">
                <a16:creationId xmlns:a16="http://schemas.microsoft.com/office/drawing/2014/main" id="{412EC7E1-9762-4911-B3C4-92CB9B7FF5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16" name="Group 15">
            <a:extLst>
              <a:ext uri="{FF2B5EF4-FFF2-40B4-BE49-F238E27FC236}">
                <a16:creationId xmlns:a16="http://schemas.microsoft.com/office/drawing/2014/main" id="{EA5811C2-98D9-40F9-8F7B-E9F28C442E30}"/>
              </a:ext>
            </a:extLst>
          </p:cNvPr>
          <p:cNvGrpSpPr/>
          <p:nvPr/>
        </p:nvGrpSpPr>
        <p:grpSpPr>
          <a:xfrm>
            <a:off x="0" y="-9525"/>
            <a:ext cx="5859437" cy="6877644"/>
            <a:chOff x="0" y="-13648"/>
            <a:chExt cx="5859437" cy="6891292"/>
          </a:xfrm>
        </p:grpSpPr>
        <p:sp>
          <p:nvSpPr>
            <p:cNvPr id="11" name="Freeform: Shape 10">
              <a:extLst>
                <a:ext uri="{FF2B5EF4-FFF2-40B4-BE49-F238E27FC236}">
                  <a16:creationId xmlns:a16="http://schemas.microsoft.com/office/drawing/2014/main" id="{3457A971-7F6B-4AE3-8CBD-2851A4B1C58C}"/>
                </a:ext>
              </a:extLst>
            </p:cNvPr>
            <p:cNvSpPr/>
            <p:nvPr/>
          </p:nvSpPr>
          <p:spPr>
            <a:xfrm>
              <a:off x="1" y="-1624"/>
              <a:ext cx="5859435" cy="6879267"/>
            </a:xfrm>
            <a:custGeom>
              <a:avLst/>
              <a:gdLst>
                <a:gd name="connsiteX0" fmla="*/ 0 w 5581934"/>
                <a:gd name="connsiteY0" fmla="*/ 0 h 6858001"/>
                <a:gd name="connsiteX1" fmla="*/ 2920622 w 5581934"/>
                <a:gd name="connsiteY1" fmla="*/ 0 h 6858001"/>
                <a:gd name="connsiteX2" fmla="*/ 5581934 w 5581934"/>
                <a:gd name="connsiteY2" fmla="*/ 0 h 6858001"/>
                <a:gd name="connsiteX3" fmla="*/ 2920622 w 5581934"/>
                <a:gd name="connsiteY3" fmla="*/ 6858001 h 6858001"/>
                <a:gd name="connsiteX4" fmla="*/ 0 w 5581934"/>
                <a:gd name="connsiteY4" fmla="*/ 6858001 h 6858001"/>
                <a:gd name="connsiteX0" fmla="*/ 0 w 5581934"/>
                <a:gd name="connsiteY0" fmla="*/ 0 h 6858001"/>
                <a:gd name="connsiteX1" fmla="*/ 2920622 w 5581934"/>
                <a:gd name="connsiteY1" fmla="*/ 0 h 6858001"/>
                <a:gd name="connsiteX2" fmla="*/ 5581934 w 5581934"/>
                <a:gd name="connsiteY2" fmla="*/ 0 h 6858001"/>
                <a:gd name="connsiteX3" fmla="*/ 4259313 w 5581934"/>
                <a:gd name="connsiteY3" fmla="*/ 6858001 h 6858001"/>
                <a:gd name="connsiteX4" fmla="*/ 0 w 5581934"/>
                <a:gd name="connsiteY4" fmla="*/ 6858001 h 6858001"/>
                <a:gd name="connsiteX5" fmla="*/ 0 w 5581934"/>
                <a:gd name="connsiteY5" fmla="*/ 0 h 6858001"/>
                <a:gd name="connsiteX0" fmla="*/ 0 w 5581934"/>
                <a:gd name="connsiteY0" fmla="*/ 0 h 6879267"/>
                <a:gd name="connsiteX1" fmla="*/ 2920622 w 5581934"/>
                <a:gd name="connsiteY1" fmla="*/ 0 h 6879267"/>
                <a:gd name="connsiteX2" fmla="*/ 5581934 w 5581934"/>
                <a:gd name="connsiteY2" fmla="*/ 0 h 6879267"/>
                <a:gd name="connsiteX3" fmla="*/ 3885360 w 5581934"/>
                <a:gd name="connsiteY3" fmla="*/ 6879267 h 6879267"/>
                <a:gd name="connsiteX4" fmla="*/ 0 w 5581934"/>
                <a:gd name="connsiteY4" fmla="*/ 6858001 h 6879267"/>
                <a:gd name="connsiteX5" fmla="*/ 0 w 5581934"/>
                <a:gd name="connsiteY5" fmla="*/ 0 h 687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1934" h="6879267">
                  <a:moveTo>
                    <a:pt x="0" y="0"/>
                  </a:moveTo>
                  <a:lnTo>
                    <a:pt x="2920622" y="0"/>
                  </a:lnTo>
                  <a:lnTo>
                    <a:pt x="5581934" y="0"/>
                  </a:lnTo>
                  <a:lnTo>
                    <a:pt x="3885360" y="6879267"/>
                  </a:lnTo>
                  <a:lnTo>
                    <a:pt x="0" y="6858001"/>
                  </a:lnTo>
                  <a:lnTo>
                    <a:pt x="0" y="0"/>
                  </a:lnTo>
                  <a:close/>
                </a:path>
              </a:pathLst>
            </a:custGeom>
            <a:gradFill flip="none" rotWithShape="1">
              <a:gsLst>
                <a:gs pos="66000">
                  <a:schemeClr val="bg1"/>
                </a:gs>
                <a:gs pos="100000">
                  <a:schemeClr val="bg2"/>
                </a:gs>
              </a:gsLst>
              <a:path path="circle">
                <a:fillToRect l="50000" t="50000" r="50000" b="50000"/>
              </a:path>
              <a:tileRect/>
            </a:gradFill>
            <a:ln>
              <a:noFill/>
            </a:ln>
            <a:effectLst>
              <a:outerShdw blurRad="50800" dist="25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Isosceles Triangle 11">
              <a:extLst>
                <a:ext uri="{FF2B5EF4-FFF2-40B4-BE49-F238E27FC236}">
                  <a16:creationId xmlns:a16="http://schemas.microsoft.com/office/drawing/2014/main" id="{AF0D67EA-A70E-4B03-8CB9-4F49B44FF554}"/>
                </a:ext>
              </a:extLst>
            </p:cNvPr>
            <p:cNvSpPr/>
            <p:nvPr/>
          </p:nvSpPr>
          <p:spPr>
            <a:xfrm flipV="1">
              <a:off x="390525" y="-13648"/>
              <a:ext cx="5468912" cy="642298"/>
            </a:xfrm>
            <a:prstGeom prst="triangle">
              <a:avLst>
                <a:gd name="adj" fmla="val 36552"/>
              </a:avLst>
            </a:prstGeom>
            <a:gradFill flip="none" rotWithShape="1">
              <a:gsLst>
                <a:gs pos="17000">
                  <a:srgbClr val="6CA644"/>
                </a:gs>
                <a:gs pos="95000">
                  <a:srgbClr val="224D3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sosceles Triangle 12">
              <a:extLst>
                <a:ext uri="{FF2B5EF4-FFF2-40B4-BE49-F238E27FC236}">
                  <a16:creationId xmlns:a16="http://schemas.microsoft.com/office/drawing/2014/main" id="{C1A255D5-E1E4-423D-9C8D-600E64DE524D}"/>
                </a:ext>
              </a:extLst>
            </p:cNvPr>
            <p:cNvSpPr/>
            <p:nvPr/>
          </p:nvSpPr>
          <p:spPr>
            <a:xfrm>
              <a:off x="0" y="6516137"/>
              <a:ext cx="4088201" cy="361507"/>
            </a:xfrm>
            <a:prstGeom prst="triangle">
              <a:avLst>
                <a:gd name="adj" fmla="val 28073"/>
              </a:avLst>
            </a:prstGeom>
            <a:gradFill flip="none" rotWithShape="1">
              <a:gsLst>
                <a:gs pos="0">
                  <a:srgbClr val="6CA644"/>
                </a:gs>
                <a:gs pos="58000">
                  <a:srgbClr val="224D3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4" name="Title Border">
            <a:extLst>
              <a:ext uri="{FF2B5EF4-FFF2-40B4-BE49-F238E27FC236}">
                <a16:creationId xmlns:a16="http://schemas.microsoft.com/office/drawing/2014/main" id="{0AB97F20-8231-407C-ABD0-F755D3593C14}"/>
              </a:ext>
            </a:extLst>
          </p:cNvPr>
          <p:cNvCxnSpPr/>
          <p:nvPr/>
        </p:nvCxnSpPr>
        <p:spPr>
          <a:xfrm>
            <a:off x="604770" y="3032794"/>
            <a:ext cx="3384000" cy="0"/>
          </a:xfrm>
          <a:prstGeom prst="line">
            <a:avLst/>
          </a:prstGeom>
          <a:ln w="19050">
            <a:solidFill>
              <a:srgbClr val="9D9AA0"/>
            </a:solidFill>
          </a:ln>
        </p:spPr>
        <p:style>
          <a:lnRef idx="1">
            <a:schemeClr val="accent1"/>
          </a:lnRef>
          <a:fillRef idx="0">
            <a:schemeClr val="accent1"/>
          </a:fillRef>
          <a:effectRef idx="0">
            <a:schemeClr val="accent1"/>
          </a:effectRef>
          <a:fontRef idx="minor">
            <a:schemeClr val="tx1"/>
          </a:fontRef>
        </p:style>
      </p:cxnSp>
      <p:sp>
        <p:nvSpPr>
          <p:cNvPr id="4" name="Thank You">
            <a:extLst>
              <a:ext uri="{FF2B5EF4-FFF2-40B4-BE49-F238E27FC236}">
                <a16:creationId xmlns:a16="http://schemas.microsoft.com/office/drawing/2014/main" id="{1772BC49-B1FF-4D96-B14B-EF8CCBA7DD36}"/>
              </a:ext>
            </a:extLst>
          </p:cNvPr>
          <p:cNvSpPr txBox="1"/>
          <p:nvPr/>
        </p:nvSpPr>
        <p:spPr>
          <a:xfrm>
            <a:off x="28575" y="2316585"/>
            <a:ext cx="4448175" cy="1822037"/>
          </a:xfrm>
          <a:prstGeom prst="rect">
            <a:avLst/>
          </a:prstGeom>
          <a:noFill/>
        </p:spPr>
        <p:txBody>
          <a:bodyPr wrap="square" rtlCol="0">
            <a:spAutoFit/>
          </a:bodyPr>
          <a:lstStyle/>
          <a:p>
            <a:pPr algn="ctr">
              <a:spcAft>
                <a:spcPts val="1200"/>
              </a:spcAft>
            </a:pPr>
            <a:r>
              <a:rPr lang="en-GB" sz="4800" b="1" dirty="0">
                <a:solidFill>
                  <a:srgbClr val="224D31"/>
                </a:solidFill>
                <a:latin typeface="Roboto" panose="02000000000000000000" pitchFamily="2" charset="0"/>
                <a:ea typeface="Roboto" panose="02000000000000000000" pitchFamily="2" charset="0"/>
              </a:rPr>
              <a:t>THANK YOU!</a:t>
            </a:r>
          </a:p>
          <a:p>
            <a:pPr algn="ctr">
              <a:lnSpc>
                <a:spcPct val="85000"/>
              </a:lnSpc>
            </a:pPr>
            <a:r>
              <a:rPr lang="en-GB" sz="3200" dirty="0">
                <a:solidFill>
                  <a:srgbClr val="548235"/>
                </a:solidFill>
                <a:latin typeface="Roboto Medium" panose="02000000000000000000" pitchFamily="2" charset="0"/>
                <a:ea typeface="Roboto Medium" panose="02000000000000000000" pitchFamily="2" charset="0"/>
              </a:rPr>
              <a:t>Back Up Slides </a:t>
            </a:r>
          </a:p>
          <a:p>
            <a:pPr algn="ctr">
              <a:lnSpc>
                <a:spcPct val="85000"/>
              </a:lnSpc>
            </a:pPr>
            <a:r>
              <a:rPr lang="en-GB" sz="3200" dirty="0">
                <a:solidFill>
                  <a:srgbClr val="548235"/>
                </a:solidFill>
                <a:latin typeface="Roboto Medium" panose="02000000000000000000" pitchFamily="2" charset="0"/>
                <a:ea typeface="Roboto Medium" panose="02000000000000000000" pitchFamily="2" charset="0"/>
              </a:rPr>
              <a:t>to Follow</a:t>
            </a:r>
          </a:p>
        </p:txBody>
      </p:sp>
    </p:spTree>
    <p:extLst>
      <p:ext uri="{BB962C8B-B14F-4D97-AF65-F5344CB8AC3E}">
        <p14:creationId xmlns:p14="http://schemas.microsoft.com/office/powerpoint/2010/main" val="15129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BE33442-1554-48D3-B20D-762A1FA38F91}"/>
              </a:ext>
            </a:extLst>
          </p:cNvPr>
          <p:cNvGrpSpPr/>
          <p:nvPr/>
        </p:nvGrpSpPr>
        <p:grpSpPr>
          <a:xfrm>
            <a:off x="-591009" y="2209800"/>
            <a:ext cx="6610337" cy="3967976"/>
            <a:chOff x="0" y="1084338"/>
            <a:chExt cx="6610337" cy="5094789"/>
          </a:xfrm>
        </p:grpSpPr>
        <p:sp>
          <p:nvSpPr>
            <p:cNvPr id="10" name="Background Fade">
              <a:extLst>
                <a:ext uri="{FF2B5EF4-FFF2-40B4-BE49-F238E27FC236}">
                  <a16:creationId xmlns:a16="http://schemas.microsoft.com/office/drawing/2014/main" id="{475F0872-E8C9-4FB6-B6AC-94C77179BB3D}"/>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Vertical Divider">
              <a:extLst>
                <a:ext uri="{FF2B5EF4-FFF2-40B4-BE49-F238E27FC236}">
                  <a16:creationId xmlns:a16="http://schemas.microsoft.com/office/drawing/2014/main" id="{8E8EB27F-F7B8-4063-9A54-EF9E7D2AA15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23DE0B9C-79C8-46C6-959C-D66086FA4B2D}"/>
              </a:ext>
            </a:extLst>
          </p:cNvPr>
          <p:cNvSpPr/>
          <p:nvPr/>
        </p:nvSpPr>
        <p:spPr>
          <a:xfrm>
            <a:off x="-13025" y="1074593"/>
            <a:ext cx="12204000" cy="1135207"/>
          </a:xfrm>
          <a:prstGeom prst="rect">
            <a:avLst/>
          </a:prstGeom>
          <a:solidFill>
            <a:srgbClr val="F6F6F6"/>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C5E6BD6F-9A3F-4C94-BA85-1ABBE0ECE001}"/>
              </a:ext>
            </a:extLst>
          </p:cNvPr>
          <p:cNvSpPr>
            <a:spLocks noGrp="1"/>
          </p:cNvSpPr>
          <p:nvPr>
            <p:ph idx="1"/>
          </p:nvPr>
        </p:nvSpPr>
        <p:spPr>
          <a:xfrm>
            <a:off x="643811" y="1358802"/>
            <a:ext cx="10935479" cy="650875"/>
          </a:xfrm>
        </p:spPr>
        <p:txBody>
          <a:bodyPr>
            <a:normAutofit lnSpcReduction="10000"/>
          </a:bodyPr>
          <a:lstStyle/>
          <a:p>
            <a:pPr marL="0" indent="0">
              <a:lnSpc>
                <a:spcPct val="120000"/>
              </a:lnSpc>
              <a:buNone/>
            </a:pPr>
            <a:r>
              <a:rPr lang="en-GB" sz="1600" dirty="0">
                <a:solidFill>
                  <a:schemeClr val="bg2">
                    <a:lumMod val="25000"/>
                  </a:schemeClr>
                </a:solidFill>
              </a:rPr>
              <a:t>Our vision is to provide transparent and attractive financial returns from investments into fine wine,</a:t>
            </a:r>
            <a:br>
              <a:rPr lang="en-GB" sz="1600" dirty="0">
                <a:solidFill>
                  <a:schemeClr val="bg2">
                    <a:lumMod val="25000"/>
                  </a:schemeClr>
                </a:solidFill>
              </a:rPr>
            </a:br>
            <a:r>
              <a:rPr lang="en-GB" sz="1600" dirty="0">
                <a:solidFill>
                  <a:schemeClr val="bg2">
                    <a:lumMod val="25000"/>
                  </a:schemeClr>
                </a:solidFill>
              </a:rPr>
              <a:t>combined with access to the pleasures of the fine wine world.</a:t>
            </a:r>
          </a:p>
        </p:txBody>
      </p:sp>
      <p:sp>
        <p:nvSpPr>
          <p:cNvPr id="4" name="Rectangle 3">
            <a:extLst>
              <a:ext uri="{FF2B5EF4-FFF2-40B4-BE49-F238E27FC236}">
                <a16:creationId xmlns:a16="http://schemas.microsoft.com/office/drawing/2014/main" id="{44090EA4-7E45-4409-A6F8-D3E18B7B5535}"/>
              </a:ext>
            </a:extLst>
          </p:cNvPr>
          <p:cNvSpPr/>
          <p:nvPr/>
        </p:nvSpPr>
        <p:spPr>
          <a:xfrm>
            <a:off x="643811" y="2670853"/>
            <a:ext cx="1970411" cy="338554"/>
          </a:xfrm>
          <a:prstGeom prst="rect">
            <a:avLst/>
          </a:prstGeom>
        </p:spPr>
        <p:txBody>
          <a:bodyPr wrap="none">
            <a:spAutoFit/>
          </a:bodyPr>
          <a:lstStyle/>
          <a:p>
            <a:pPr>
              <a:buClr>
                <a:srgbClr val="FF0000"/>
              </a:buClr>
            </a:pPr>
            <a:r>
              <a:rPr lang="en-GB" sz="1600" b="1" dirty="0">
                <a:solidFill>
                  <a:schemeClr val="accent6">
                    <a:lumMod val="75000"/>
                  </a:schemeClr>
                </a:solidFill>
                <a:latin typeface="Roboto" panose="02000000000000000000" pitchFamily="2" charset="0"/>
                <a:ea typeface="Roboto" panose="02000000000000000000" pitchFamily="2" charset="0"/>
              </a:rPr>
              <a:t>BPWI Ltd. Proposal</a:t>
            </a:r>
          </a:p>
        </p:txBody>
      </p:sp>
      <p:sp>
        <p:nvSpPr>
          <p:cNvPr id="5" name="Rectangle 4">
            <a:extLst>
              <a:ext uri="{FF2B5EF4-FFF2-40B4-BE49-F238E27FC236}">
                <a16:creationId xmlns:a16="http://schemas.microsoft.com/office/drawing/2014/main" id="{57E4BF69-4F26-460C-9E67-691BE350C02C}"/>
              </a:ext>
            </a:extLst>
          </p:cNvPr>
          <p:cNvSpPr/>
          <p:nvPr/>
        </p:nvSpPr>
        <p:spPr>
          <a:xfrm>
            <a:off x="720001" y="3125568"/>
            <a:ext cx="4985469" cy="2554545"/>
          </a:xfrm>
          <a:prstGeom prst="rect">
            <a:avLst/>
          </a:prstGeom>
        </p:spPr>
        <p:txBody>
          <a:bodyPr wrap="square">
            <a:spAutoFit/>
          </a:bodyPr>
          <a:lstStyle/>
          <a:p>
            <a:pPr marL="180000" indent="-180000">
              <a:lnSpc>
                <a:spcPct val="150000"/>
              </a:lnSpc>
              <a:buClr>
                <a:srgbClr val="306E46"/>
              </a:buClr>
              <a:buFont typeface="Wingdings" panose="05000000000000000000" pitchFamily="2" charset="2"/>
              <a:buChar char="§"/>
            </a:pPr>
            <a:r>
              <a:rPr lang="en-GB" sz="1200" dirty="0">
                <a:latin typeface="Roboto" panose="02000000000000000000" pitchFamily="2" charset="0"/>
                <a:ea typeface="Roboto" panose="02000000000000000000" pitchFamily="2" charset="0"/>
              </a:rPr>
              <a:t>An invitation for you to become an integral part of the world of fine wine and to achieve attractive financial returns as a Partner in an LLP that invests in wine.</a:t>
            </a:r>
          </a:p>
          <a:p>
            <a:pPr marL="180000" indent="-180000">
              <a:lnSpc>
                <a:spcPct val="150000"/>
              </a:lnSpc>
              <a:buClr>
                <a:srgbClr val="306E46"/>
              </a:buClr>
              <a:buFont typeface="Wingdings" panose="05000000000000000000" pitchFamily="2" charset="2"/>
              <a:buChar char="§"/>
            </a:pPr>
            <a:endParaRPr lang="en-GB"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GB" sz="1200" dirty="0">
                <a:latin typeface="Roboto" panose="02000000000000000000" pitchFamily="2" charset="0"/>
                <a:ea typeface="Roboto" panose="02000000000000000000" pitchFamily="2" charset="0"/>
              </a:rPr>
              <a:t>As a Partner you will benefit directly from our combined depth of knowledge of, and access to the inside track of the wine industry.</a:t>
            </a:r>
          </a:p>
          <a:p>
            <a:pPr marL="180000" indent="-180000">
              <a:lnSpc>
                <a:spcPct val="150000"/>
              </a:lnSpc>
              <a:buClr>
                <a:srgbClr val="306E46"/>
              </a:buClr>
              <a:buFont typeface="Wingdings" panose="05000000000000000000" pitchFamily="2" charset="2"/>
              <a:buChar char="§"/>
            </a:pPr>
            <a:endParaRPr lang="en-GB"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GB" sz="1200" dirty="0">
                <a:latin typeface="Roboto" panose="02000000000000000000" pitchFamily="2" charset="0"/>
                <a:ea typeface="Roboto" panose="02000000000000000000" pitchFamily="2" charset="0"/>
              </a:rPr>
              <a:t>Capital, </a:t>
            </a:r>
            <a:r>
              <a:rPr lang="en-GB" sz="1200" dirty="0">
                <a:solidFill>
                  <a:srgbClr val="548235"/>
                </a:solidFill>
                <a:latin typeface="Roboto" panose="02000000000000000000" pitchFamily="2" charset="0"/>
                <a:ea typeface="Roboto" panose="02000000000000000000" pitchFamily="2" charset="0"/>
              </a:rPr>
              <a:t>after agreed fees and expenses</a:t>
            </a:r>
            <a:r>
              <a:rPr lang="en-GB" sz="1200" dirty="0">
                <a:latin typeface="Roboto" panose="02000000000000000000" pitchFamily="2" charset="0"/>
                <a:ea typeface="Roboto" panose="02000000000000000000" pitchFamily="2" charset="0"/>
              </a:rPr>
              <a:t>, will be exclusively invested in a tradeable portfolio of wines which is wholly owned by the LLP.</a:t>
            </a:r>
          </a:p>
        </p:txBody>
      </p:sp>
      <p:sp>
        <p:nvSpPr>
          <p:cNvPr id="7" name="Rectangle 6">
            <a:extLst>
              <a:ext uri="{FF2B5EF4-FFF2-40B4-BE49-F238E27FC236}">
                <a16:creationId xmlns:a16="http://schemas.microsoft.com/office/drawing/2014/main" id="{64AE5F56-09F6-4D45-9786-8EDC49964DBC}"/>
              </a:ext>
            </a:extLst>
          </p:cNvPr>
          <p:cNvSpPr/>
          <p:nvPr/>
        </p:nvSpPr>
        <p:spPr>
          <a:xfrm>
            <a:off x="6419851" y="3125568"/>
            <a:ext cx="5421630" cy="2554545"/>
          </a:xfrm>
          <a:prstGeom prst="rect">
            <a:avLst/>
          </a:prstGeom>
        </p:spPr>
        <p:txBody>
          <a:bodyPr wrap="square">
            <a:spAutoFit/>
          </a:bodyPr>
          <a:lstStyle/>
          <a:p>
            <a:pPr marL="180000" indent="-180000">
              <a:lnSpc>
                <a:spcPct val="150000"/>
              </a:lnSpc>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The LLP can invest completely independently compared to a merchant managing their portfolio positions.</a:t>
            </a:r>
          </a:p>
          <a:p>
            <a:pPr marL="180000" indent="-180000">
              <a:lnSpc>
                <a:spcPct val="150000"/>
              </a:lnSpc>
              <a:buClr>
                <a:srgbClr val="306E46"/>
              </a:buClr>
              <a:buFont typeface="Wingdings" panose="05000000000000000000" pitchFamily="2" charset="2"/>
              <a:buChar char="§"/>
            </a:pPr>
            <a:endParaRPr lang="en-AU"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Our buying expertise and transparent approach to the world of fine wine will also give you exceptional access to personal deal flows outside the remit of the LLP.</a:t>
            </a:r>
          </a:p>
          <a:p>
            <a:pPr marL="180000" indent="-180000">
              <a:lnSpc>
                <a:spcPct val="150000"/>
              </a:lnSpc>
              <a:buClr>
                <a:srgbClr val="306E46"/>
              </a:buClr>
              <a:buFont typeface="Wingdings" panose="05000000000000000000" pitchFamily="2" charset="2"/>
              <a:buChar char="§"/>
            </a:pPr>
            <a:endParaRPr lang="en-AU"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As a Partner you can also enjoy bespoke arranged events both in the UK and internationally; e.g. at world renowned vineyards.</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GB" dirty="0"/>
              <a:t>What are we actually proposing?</a:t>
            </a:r>
            <a:endParaRPr lang="en-AU" dirty="0"/>
          </a:p>
        </p:txBody>
      </p:sp>
    </p:spTree>
    <p:extLst>
      <p:ext uri="{BB962C8B-B14F-4D97-AF65-F5344CB8AC3E}">
        <p14:creationId xmlns:p14="http://schemas.microsoft.com/office/powerpoint/2010/main" val="320507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Background 1">
            <a:extLst>
              <a:ext uri="{FF2B5EF4-FFF2-40B4-BE49-F238E27FC236}">
                <a16:creationId xmlns:a16="http://schemas.microsoft.com/office/drawing/2014/main" id="{1718EC03-A188-429A-A373-4AA38B508B2E}"/>
              </a:ext>
            </a:extLst>
          </p:cNvPr>
          <p:cNvGrpSpPr/>
          <p:nvPr/>
        </p:nvGrpSpPr>
        <p:grpSpPr>
          <a:xfrm>
            <a:off x="1664208" y="1084338"/>
            <a:ext cx="6610337" cy="5094789"/>
            <a:chOff x="0" y="1084338"/>
            <a:chExt cx="6610337" cy="5094789"/>
          </a:xfrm>
        </p:grpSpPr>
        <p:sp>
          <p:nvSpPr>
            <p:cNvPr id="10" name="Background Fade">
              <a:extLst>
                <a:ext uri="{FF2B5EF4-FFF2-40B4-BE49-F238E27FC236}">
                  <a16:creationId xmlns:a16="http://schemas.microsoft.com/office/drawing/2014/main" id="{A9B5DBE1-1313-483E-9E5B-F2B12D7D749E}"/>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Vertical Divider">
              <a:extLst>
                <a:ext uri="{FF2B5EF4-FFF2-40B4-BE49-F238E27FC236}">
                  <a16:creationId xmlns:a16="http://schemas.microsoft.com/office/drawing/2014/main" id="{9D71F279-9EDC-4158-8E66-EBA8A5D9FAE8}"/>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grpSp>
        <p:nvGrpSpPr>
          <p:cNvPr id="13" name="Bcakground">
            <a:extLst>
              <a:ext uri="{FF2B5EF4-FFF2-40B4-BE49-F238E27FC236}">
                <a16:creationId xmlns:a16="http://schemas.microsoft.com/office/drawing/2014/main" id="{903A3831-08C0-4FA2-9D72-904468ED449E}"/>
              </a:ext>
            </a:extLst>
          </p:cNvPr>
          <p:cNvGrpSpPr/>
          <p:nvPr/>
        </p:nvGrpSpPr>
        <p:grpSpPr>
          <a:xfrm>
            <a:off x="-2240280" y="1080000"/>
            <a:ext cx="6610337" cy="5094789"/>
            <a:chOff x="0" y="1084338"/>
            <a:chExt cx="6610337" cy="5094789"/>
          </a:xfrm>
        </p:grpSpPr>
        <p:sp>
          <p:nvSpPr>
            <p:cNvPr id="15" name="Background Fade">
              <a:extLst>
                <a:ext uri="{FF2B5EF4-FFF2-40B4-BE49-F238E27FC236}">
                  <a16:creationId xmlns:a16="http://schemas.microsoft.com/office/drawing/2014/main" id="{4D903A74-F574-442C-84EC-1181F848BFCD}"/>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Vertical Divider">
              <a:extLst>
                <a:ext uri="{FF2B5EF4-FFF2-40B4-BE49-F238E27FC236}">
                  <a16:creationId xmlns:a16="http://schemas.microsoft.com/office/drawing/2014/main" id="{4D5154E0-D16F-439F-A32D-900CF1C4AC29}"/>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7" name="Text - Column 2">
            <a:extLst>
              <a:ext uri="{FF2B5EF4-FFF2-40B4-BE49-F238E27FC236}">
                <a16:creationId xmlns:a16="http://schemas.microsoft.com/office/drawing/2014/main" id="{64AE5F56-09F6-4D45-9786-8EDC49964DBC}"/>
              </a:ext>
            </a:extLst>
          </p:cNvPr>
          <p:cNvSpPr/>
          <p:nvPr/>
        </p:nvSpPr>
        <p:spPr>
          <a:xfrm>
            <a:off x="4677703" y="1573378"/>
            <a:ext cx="3006636" cy="3639458"/>
          </a:xfrm>
          <a:prstGeom prst="rect">
            <a:avLst/>
          </a:prstGeom>
        </p:spPr>
        <p:txBody>
          <a:bodyPr wrap="square">
            <a:spAutoFit/>
          </a:bodyPr>
          <a:lstStyle/>
          <a:p>
            <a:pPr marL="180000" indent="-180000" algn="just">
              <a:lnSpc>
                <a:spcPct val="150000"/>
              </a:lnSpc>
              <a:spcAft>
                <a:spcPts val="9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Roughly 400 Fine Wine Merchants globally (Liv-Ex members)</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with the Top 6 representing +/- 25% of turnover:</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BI Fine Wine &amp; Spirits Merchant</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Farr Vintners</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Berry Brothers &amp; Rudd</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err="1">
                <a:latin typeface="Roboto" panose="02000000000000000000" pitchFamily="2" charset="0"/>
                <a:ea typeface="Roboto" panose="02000000000000000000" pitchFamily="2" charset="0"/>
              </a:rPr>
              <a:t>Corney</a:t>
            </a:r>
            <a:r>
              <a:rPr lang="en-AU" sz="1200" dirty="0">
                <a:latin typeface="Roboto" panose="02000000000000000000" pitchFamily="2" charset="0"/>
                <a:ea typeface="Roboto" panose="02000000000000000000" pitchFamily="2" charset="0"/>
              </a:rPr>
              <a:t> &amp; Barrow</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err="1">
                <a:latin typeface="Roboto" panose="02000000000000000000" pitchFamily="2" charset="0"/>
                <a:ea typeface="Roboto" panose="02000000000000000000" pitchFamily="2" charset="0"/>
              </a:rPr>
              <a:t>Justerini</a:t>
            </a:r>
            <a:r>
              <a:rPr lang="en-AU" sz="1200" dirty="0">
                <a:latin typeface="Roboto" panose="02000000000000000000" pitchFamily="2" charset="0"/>
                <a:ea typeface="Roboto" panose="02000000000000000000" pitchFamily="2" charset="0"/>
              </a:rPr>
              <a:t> &amp; Brooks</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Vinum Fine Wines</a:t>
            </a:r>
          </a:p>
        </p:txBody>
      </p:sp>
      <p:sp>
        <p:nvSpPr>
          <p:cNvPr id="5" name="Text - Column 1">
            <a:extLst>
              <a:ext uri="{FF2B5EF4-FFF2-40B4-BE49-F238E27FC236}">
                <a16:creationId xmlns:a16="http://schemas.microsoft.com/office/drawing/2014/main" id="{57E4BF69-4F26-460C-9E67-691BE350C02C}"/>
              </a:ext>
            </a:extLst>
          </p:cNvPr>
          <p:cNvSpPr/>
          <p:nvPr/>
        </p:nvSpPr>
        <p:spPr>
          <a:xfrm>
            <a:off x="589371" y="1573378"/>
            <a:ext cx="3058210" cy="4308872"/>
          </a:xfrm>
          <a:prstGeom prst="rect">
            <a:avLst/>
          </a:prstGeom>
        </p:spPr>
        <p:txBody>
          <a:bodyPr wrap="square">
            <a:spAutoFit/>
          </a:bodyPr>
          <a:lstStyle/>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 £1.5 bio traded every year; equal to roughly 20% of available inventory.</a:t>
            </a: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London dominates global trading (+/-80%), followed by Hong Kong (+/-15%).</a:t>
            </a: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Dominated by Bordeaux, Burgundy and Champagne. </a:t>
            </a: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Rhone, Italy, USA and Australia emerging with some interesting </a:t>
            </a:r>
            <a:r>
              <a:rPr lang="en-AU" sz="1200" b="1" dirty="0">
                <a:solidFill>
                  <a:schemeClr val="accent6">
                    <a:lumMod val="75000"/>
                  </a:schemeClr>
                </a:solidFill>
                <a:latin typeface="Roboto" panose="02000000000000000000" pitchFamily="2" charset="0"/>
                <a:ea typeface="Roboto" panose="02000000000000000000" pitchFamily="2" charset="0"/>
              </a:rPr>
              <a:t>wines but often with low production volumes, making them challenging to source</a:t>
            </a:r>
            <a:r>
              <a:rPr lang="en-AU" sz="1200" dirty="0">
                <a:solidFill>
                  <a:schemeClr val="accent6">
                    <a:lumMod val="75000"/>
                  </a:schemeClr>
                </a:solidFill>
                <a:latin typeface="Roboto" panose="02000000000000000000" pitchFamily="2" charset="0"/>
                <a:ea typeface="Roboto" panose="02000000000000000000" pitchFamily="2" charset="0"/>
              </a:rPr>
              <a:t>.</a:t>
            </a:r>
            <a:endParaRPr lang="en-AU" sz="1200" dirty="0">
              <a:latin typeface="Roboto" panose="02000000000000000000" pitchFamily="2" charset="0"/>
              <a:ea typeface="Roboto" panose="02000000000000000000" pitchFamily="2" charset="0"/>
            </a:endParaRP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Global Fine Wine Inventory stable at</a:t>
            </a:r>
            <a:br>
              <a:rPr lang="en-AU" sz="1200" dirty="0">
                <a:latin typeface="Roboto" panose="02000000000000000000" pitchFamily="2" charset="0"/>
                <a:ea typeface="Roboto" panose="02000000000000000000" pitchFamily="2" charset="0"/>
              </a:rPr>
            </a:br>
            <a:r>
              <a:rPr lang="en-AU" sz="1200" dirty="0">
                <a:latin typeface="Roboto" panose="02000000000000000000" pitchFamily="2" charset="0"/>
                <a:ea typeface="Roboto" panose="02000000000000000000" pitchFamily="2" charset="0"/>
              </a:rPr>
              <a:t>+/- £7.0 bio.</a:t>
            </a:r>
          </a:p>
        </p:txBody>
      </p:sp>
      <p:pic>
        <p:nvPicPr>
          <p:cNvPr id="12" name="Picture 11" descr="Vineyard">
            <a:extLst>
              <a:ext uri="{FF2B5EF4-FFF2-40B4-BE49-F238E27FC236}">
                <a16:creationId xmlns:a16="http://schemas.microsoft.com/office/drawing/2014/main" id="{8AE3CC0E-FD52-4DE7-AC50-B86FD7D9D80E}"/>
              </a:ext>
            </a:extLst>
          </p:cNvPr>
          <p:cNvPicPr>
            <a:picLocks/>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a:ext>
            </a:extLst>
          </a:blip>
          <a:srcRect l="-1163"/>
          <a:stretch/>
        </p:blipFill>
        <p:spPr>
          <a:xfrm>
            <a:off x="8778118" y="1555385"/>
            <a:ext cx="2934007" cy="4247317"/>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The Fine Wine Market</a:t>
            </a:r>
            <a:endParaRPr lang="en-AU" dirty="0"/>
          </a:p>
        </p:txBody>
      </p:sp>
    </p:spTree>
    <p:extLst>
      <p:ext uri="{BB962C8B-B14F-4D97-AF65-F5344CB8AC3E}">
        <p14:creationId xmlns:p14="http://schemas.microsoft.com/office/powerpoint/2010/main" val="170791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hidden="1">
            <a:extLst>
              <a:ext uri="{FF2B5EF4-FFF2-40B4-BE49-F238E27FC236}">
                <a16:creationId xmlns:a16="http://schemas.microsoft.com/office/drawing/2014/main" id="{5B716261-CAF5-41DE-A499-48C1156D68C2}"/>
              </a:ext>
            </a:extLst>
          </p:cNvPr>
          <p:cNvGrpSpPr/>
          <p:nvPr/>
        </p:nvGrpSpPr>
        <p:grpSpPr>
          <a:xfrm>
            <a:off x="-630936" y="1084339"/>
            <a:ext cx="6610337" cy="2321750"/>
            <a:chOff x="0" y="1084338"/>
            <a:chExt cx="6610337" cy="5094789"/>
          </a:xfrm>
        </p:grpSpPr>
        <p:sp>
          <p:nvSpPr>
            <p:cNvPr id="10" name="Background Fade">
              <a:extLst>
                <a:ext uri="{FF2B5EF4-FFF2-40B4-BE49-F238E27FC236}">
                  <a16:creationId xmlns:a16="http://schemas.microsoft.com/office/drawing/2014/main" id="{3FA67934-AD4C-462F-9363-09B9A22FD969}"/>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0D15C5DE-DEA8-4910-B43E-405C6FFD006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grpSp>
        <p:nvGrpSpPr>
          <p:cNvPr id="14" name="Bcakground">
            <a:extLst>
              <a:ext uri="{FF2B5EF4-FFF2-40B4-BE49-F238E27FC236}">
                <a16:creationId xmlns:a16="http://schemas.microsoft.com/office/drawing/2014/main" id="{B0AC1513-8E8F-4A9C-A4DA-637CF1AB36FF}"/>
              </a:ext>
            </a:extLst>
          </p:cNvPr>
          <p:cNvGrpSpPr/>
          <p:nvPr/>
        </p:nvGrpSpPr>
        <p:grpSpPr>
          <a:xfrm rot="5400000">
            <a:off x="2790829" y="-6080374"/>
            <a:ext cx="6610337" cy="12191997"/>
            <a:chOff x="0" y="1084338"/>
            <a:chExt cx="6610337" cy="5094789"/>
          </a:xfrm>
        </p:grpSpPr>
        <p:sp>
          <p:nvSpPr>
            <p:cNvPr id="15" name="Background Fade">
              <a:extLst>
                <a:ext uri="{FF2B5EF4-FFF2-40B4-BE49-F238E27FC236}">
                  <a16:creationId xmlns:a16="http://schemas.microsoft.com/office/drawing/2014/main" id="{E9AE6BEB-AD59-4EDD-9DDC-05632F73D2EB}"/>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Vertical Divider">
              <a:extLst>
                <a:ext uri="{FF2B5EF4-FFF2-40B4-BE49-F238E27FC236}">
                  <a16:creationId xmlns:a16="http://schemas.microsoft.com/office/drawing/2014/main" id="{9499E1C3-E326-49AC-A9C2-FB804C8C9F4E}"/>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57E4BF69-4F26-460C-9E67-691BE350C02C}"/>
              </a:ext>
            </a:extLst>
          </p:cNvPr>
          <p:cNvSpPr/>
          <p:nvPr/>
        </p:nvSpPr>
        <p:spPr>
          <a:xfrm>
            <a:off x="720003" y="1362566"/>
            <a:ext cx="4583518" cy="1765868"/>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‘Alternatives’, including Wine, remain popular due to low interest rates.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Wine as an investment is becoming better understood and provides diversification to a portfolio.</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Trading exchanges provide increasing liquidity and - importantly – transparency.</a:t>
            </a:r>
          </a:p>
        </p:txBody>
      </p:sp>
      <p:sp>
        <p:nvSpPr>
          <p:cNvPr id="7" name="Rectangle 6">
            <a:extLst>
              <a:ext uri="{FF2B5EF4-FFF2-40B4-BE49-F238E27FC236}">
                <a16:creationId xmlns:a16="http://schemas.microsoft.com/office/drawing/2014/main" id="{64AE5F56-09F6-4D45-9786-8EDC49964DBC}"/>
              </a:ext>
            </a:extLst>
          </p:cNvPr>
          <p:cNvSpPr/>
          <p:nvPr/>
        </p:nvSpPr>
        <p:spPr>
          <a:xfrm>
            <a:off x="6474715" y="1362566"/>
            <a:ext cx="4836413" cy="1677382"/>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Wine is an ‘inexpensive’ luxury compared to yachts, jets and cars.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Wealthy consumers tend not to turn their backs on fine wines.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Fine wine is produced in finite quantities.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When the economies are strong, the availability of the most sought-after wines can decrease rapidly</a:t>
            </a:r>
          </a:p>
        </p:txBody>
      </p:sp>
      <p:graphicFrame>
        <p:nvGraphicFramePr>
          <p:cNvPr id="11" name="Table 11">
            <a:extLst>
              <a:ext uri="{FF2B5EF4-FFF2-40B4-BE49-F238E27FC236}">
                <a16:creationId xmlns:a16="http://schemas.microsoft.com/office/drawing/2014/main" id="{46D6304A-8587-45A2-8523-0AA150BCACC0}"/>
              </a:ext>
            </a:extLst>
          </p:cNvPr>
          <p:cNvGraphicFramePr>
            <a:graphicFrameLocks noGrp="1"/>
          </p:cNvGraphicFramePr>
          <p:nvPr>
            <p:extLst>
              <p:ext uri="{D42A27DB-BD31-4B8C-83A1-F6EECF244321}">
                <p14:modId xmlns:p14="http://schemas.microsoft.com/office/powerpoint/2010/main" val="1235181389"/>
              </p:ext>
            </p:extLst>
          </p:nvPr>
        </p:nvGraphicFramePr>
        <p:xfrm>
          <a:off x="719998" y="3410567"/>
          <a:ext cx="10751994" cy="2766116"/>
        </p:xfrm>
        <a:graphic>
          <a:graphicData uri="http://schemas.openxmlformats.org/drawingml/2006/table">
            <a:tbl>
              <a:tblPr firstRow="1" bandRow="1">
                <a:tableStyleId>{5C22544A-7EE6-4342-B048-85BDC9FD1C3A}</a:tableStyleId>
              </a:tblPr>
              <a:tblGrid>
                <a:gridCol w="2173769">
                  <a:extLst>
                    <a:ext uri="{9D8B030D-6E8A-4147-A177-3AD203B41FA5}">
                      <a16:colId xmlns:a16="http://schemas.microsoft.com/office/drawing/2014/main" val="2441144703"/>
                    </a:ext>
                  </a:extLst>
                </a:gridCol>
                <a:gridCol w="1410229">
                  <a:extLst>
                    <a:ext uri="{9D8B030D-6E8A-4147-A177-3AD203B41FA5}">
                      <a16:colId xmlns:a16="http://schemas.microsoft.com/office/drawing/2014/main" val="603752737"/>
                    </a:ext>
                  </a:extLst>
                </a:gridCol>
                <a:gridCol w="1791999">
                  <a:extLst>
                    <a:ext uri="{9D8B030D-6E8A-4147-A177-3AD203B41FA5}">
                      <a16:colId xmlns:a16="http://schemas.microsoft.com/office/drawing/2014/main" val="3478928582"/>
                    </a:ext>
                  </a:extLst>
                </a:gridCol>
                <a:gridCol w="1791999">
                  <a:extLst>
                    <a:ext uri="{9D8B030D-6E8A-4147-A177-3AD203B41FA5}">
                      <a16:colId xmlns:a16="http://schemas.microsoft.com/office/drawing/2014/main" val="94584434"/>
                    </a:ext>
                  </a:extLst>
                </a:gridCol>
                <a:gridCol w="1791999">
                  <a:extLst>
                    <a:ext uri="{9D8B030D-6E8A-4147-A177-3AD203B41FA5}">
                      <a16:colId xmlns:a16="http://schemas.microsoft.com/office/drawing/2014/main" val="958718736"/>
                    </a:ext>
                  </a:extLst>
                </a:gridCol>
                <a:gridCol w="1791999">
                  <a:extLst>
                    <a:ext uri="{9D8B030D-6E8A-4147-A177-3AD203B41FA5}">
                      <a16:colId xmlns:a16="http://schemas.microsoft.com/office/drawing/2014/main" val="2009231664"/>
                    </a:ext>
                  </a:extLst>
                </a:gridCol>
              </a:tblGrid>
              <a:tr h="341028">
                <a:tc>
                  <a:txBody>
                    <a:bodyPr/>
                    <a:lstStyle/>
                    <a:p>
                      <a:r>
                        <a:rPr lang="en-AU" sz="1050" dirty="0">
                          <a:solidFill>
                            <a:srgbClr val="548235"/>
                          </a:solidFill>
                          <a:latin typeface="Roboto" panose="02000000000000000000" pitchFamily="2" charset="0"/>
                          <a:ea typeface="Roboto" panose="02000000000000000000" pitchFamily="2" charset="0"/>
                        </a:rPr>
                        <a:t>Index</a:t>
                      </a:r>
                    </a:p>
                  </a:txBody>
                  <a:tcPr marL="18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Level (31/10)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MOM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YTD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1y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5y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417084"/>
                  </a:ext>
                </a:extLst>
              </a:tr>
              <a:tr h="303136">
                <a:tc>
                  <a:txBody>
                    <a:bodyPr/>
                    <a:lstStyle/>
                    <a:p>
                      <a:r>
                        <a:rPr lang="en-AU" sz="1000" dirty="0">
                          <a:latin typeface="Roboto" panose="02000000000000000000" pitchFamily="2" charset="0"/>
                          <a:ea typeface="Roboto" panose="02000000000000000000" pitchFamily="2" charset="0"/>
                        </a:rPr>
                        <a:t>Liv-Ex Fine Wine 50</a:t>
                      </a:r>
                    </a:p>
                  </a:txBody>
                  <a:tcPr marL="180000" anchor="ctr">
                    <a:lnL w="6350" cap="flat" cmpd="sng" algn="ctr">
                      <a:noFill/>
                      <a:prstDash val="solid"/>
                      <a:round/>
                      <a:headEnd type="none" w="med" len="med"/>
                      <a:tailEnd type="none" w="med" len="med"/>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343</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-1.6%</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-2.0%</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-3.5%</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29.4%</a:t>
                      </a:r>
                    </a:p>
                  </a:txBody>
                  <a:tcPr anchor="ctr">
                    <a:lnL w="12700" cmpd="sng">
                      <a:noFill/>
                    </a:lnL>
                    <a:lnR w="6350" cap="flat" cmpd="sng" algn="ctr">
                      <a:noFill/>
                      <a:prstDash val="solid"/>
                      <a:round/>
                      <a:headEnd type="none" w="med" len="med"/>
                      <a:tailEnd type="none" w="med" len="med"/>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309563"/>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Liv-Ex Fine Wine 100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308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29.6%</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Liv-Ex Bordeaux 500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313</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-0.7%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-1.5%</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-2.3%</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32.6%</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Roboto" panose="02000000000000000000" pitchFamily="2" charset="0"/>
                          <a:ea typeface="Roboto" panose="02000000000000000000" pitchFamily="2" charset="0"/>
                          <a:cs typeface="+mn-cs"/>
                        </a:rPr>
                        <a:t>Liv-Ex Fine Wine 100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357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-1.9%</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-0.4%</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46.6%</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Liv-Ex Fine Wine Investable</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339</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32.8%</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FTSE 100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7,248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7.7%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10.7%</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106635"/>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S&amp;P 500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3,038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50.5%</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4679"/>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Gold</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1,500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0.1%</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17.1%</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23.5%</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28.1%</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041215"/>
                  </a:ext>
                </a:extLst>
              </a:tr>
            </a:tbl>
          </a:graphicData>
        </a:graphic>
      </p:graphicFrame>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Fine Wine Versus Other Assets</a:t>
            </a:r>
            <a:endParaRPr lang="en-AU" dirty="0"/>
          </a:p>
        </p:txBody>
      </p:sp>
      <p:cxnSp>
        <p:nvCxnSpPr>
          <p:cNvPr id="13" name="Straight Connector 12">
            <a:extLst>
              <a:ext uri="{FF2B5EF4-FFF2-40B4-BE49-F238E27FC236}">
                <a16:creationId xmlns:a16="http://schemas.microsoft.com/office/drawing/2014/main" id="{F08F61F9-9FE5-4F80-BDEC-0732D071B4F5}"/>
              </a:ext>
            </a:extLst>
          </p:cNvPr>
          <p:cNvCxnSpPr/>
          <p:nvPr/>
        </p:nvCxnSpPr>
        <p:spPr>
          <a:xfrm>
            <a:off x="5974080" y="1443090"/>
            <a:ext cx="0" cy="1512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17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9E0C15-AC9D-4D2F-AB2B-94614A27E3D8}"/>
              </a:ext>
            </a:extLst>
          </p:cNvPr>
          <p:cNvGrpSpPr/>
          <p:nvPr/>
        </p:nvGrpSpPr>
        <p:grpSpPr>
          <a:xfrm>
            <a:off x="1298448" y="1084338"/>
            <a:ext cx="6610337" cy="5094789"/>
            <a:chOff x="0" y="1084338"/>
            <a:chExt cx="6610337" cy="5094789"/>
          </a:xfrm>
        </p:grpSpPr>
        <p:sp>
          <p:nvSpPr>
            <p:cNvPr id="7" name="Background Fade">
              <a:extLst>
                <a:ext uri="{FF2B5EF4-FFF2-40B4-BE49-F238E27FC236}">
                  <a16:creationId xmlns:a16="http://schemas.microsoft.com/office/drawing/2014/main" id="{B486E40A-4592-4211-9934-06C6BBA3C042}"/>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Vertical Divider">
              <a:extLst>
                <a:ext uri="{FF2B5EF4-FFF2-40B4-BE49-F238E27FC236}">
                  <a16:creationId xmlns:a16="http://schemas.microsoft.com/office/drawing/2014/main" id="{753C7101-E64F-4C67-85AA-EEE63AEE8CFA}"/>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57E4BF69-4F26-460C-9E67-691BE350C02C}"/>
              </a:ext>
            </a:extLst>
          </p:cNvPr>
          <p:cNvSpPr/>
          <p:nvPr/>
        </p:nvSpPr>
        <p:spPr>
          <a:xfrm>
            <a:off x="589370" y="1539925"/>
            <a:ext cx="6046561" cy="4187172"/>
          </a:xfrm>
          <a:prstGeom prst="rect">
            <a:avLst/>
          </a:prstGeom>
        </p:spPr>
        <p:txBody>
          <a:bodyPr wrap="square">
            <a:spAutoFit/>
          </a:bodyPr>
          <a:lstStyle/>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From 2003 to 2011 it was normal to see returns of 10% p.a. net of all fees (from sympathetically priced investment vehicles).</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Regime change in China in 2012 coincided with many investors losing money on 2009 and 2010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-Primeur purchases after they had become physical. The entire wine market reacted when Chinese buyers tried to exit their positions. </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Wine prices declined steadily for 3 years until 2015.</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As has happened before historically, when wines become too affordable the market reacts. From 2015 to 2018 wines gently rose in price.</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Global currency volatility and US-China </a:t>
            </a:r>
            <a:r>
              <a:rPr lang="en-AU" sz="1400" b="1" dirty="0">
                <a:solidFill>
                  <a:schemeClr val="accent6">
                    <a:lumMod val="75000"/>
                  </a:schemeClr>
                </a:solidFill>
                <a:latin typeface="Roboto" panose="02000000000000000000" pitchFamily="2" charset="0"/>
                <a:ea typeface="Roboto" panose="02000000000000000000" pitchFamily="2" charset="0"/>
              </a:rPr>
              <a:t>trade wars</a:t>
            </a:r>
            <a:r>
              <a:rPr lang="en-AU" sz="1400" dirty="0">
                <a:latin typeface="Roboto" panose="02000000000000000000" pitchFamily="2" charset="0"/>
                <a:ea typeface="Roboto" panose="02000000000000000000" pitchFamily="2" charset="0"/>
              </a:rPr>
              <a:t> are just two contributors to investor uncertainty since 2018.</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Recent Market Trends</a:t>
            </a:r>
            <a:endParaRPr lang="en-AU" dirty="0"/>
          </a:p>
        </p:txBody>
      </p:sp>
      <p:pic>
        <p:nvPicPr>
          <p:cNvPr id="4" name="Picture 3" descr="A close up of a bottle&#10;&#10;Description automatically generated">
            <a:extLst>
              <a:ext uri="{FF2B5EF4-FFF2-40B4-BE49-F238E27FC236}">
                <a16:creationId xmlns:a16="http://schemas.microsoft.com/office/drawing/2014/main" id="{572FB491-9B73-4F25-BABF-9A803A6305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792" y="1412190"/>
            <a:ext cx="3530014" cy="4471416"/>
          </a:xfrm>
          <a:prstGeom prst="rect">
            <a:avLst/>
          </a:prstGeom>
        </p:spPr>
      </p:pic>
    </p:spTree>
    <p:extLst>
      <p:ext uri="{BB962C8B-B14F-4D97-AF65-F5344CB8AC3E}">
        <p14:creationId xmlns:p14="http://schemas.microsoft.com/office/powerpoint/2010/main" val="163159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Background">
            <a:extLst>
              <a:ext uri="{FF2B5EF4-FFF2-40B4-BE49-F238E27FC236}">
                <a16:creationId xmlns:a16="http://schemas.microsoft.com/office/drawing/2014/main" id="{38D262E0-5613-4B77-B9CC-C00CB71E9560}"/>
              </a:ext>
            </a:extLst>
          </p:cNvPr>
          <p:cNvGrpSpPr/>
          <p:nvPr/>
        </p:nvGrpSpPr>
        <p:grpSpPr>
          <a:xfrm>
            <a:off x="-658368" y="1084338"/>
            <a:ext cx="6610337" cy="5094789"/>
            <a:chOff x="0" y="1084338"/>
            <a:chExt cx="6610337" cy="5094789"/>
          </a:xfrm>
        </p:grpSpPr>
        <p:sp>
          <p:nvSpPr>
            <p:cNvPr id="10" name="Background Fade">
              <a:extLst>
                <a:ext uri="{FF2B5EF4-FFF2-40B4-BE49-F238E27FC236}">
                  <a16:creationId xmlns:a16="http://schemas.microsoft.com/office/drawing/2014/main" id="{AD4CE31E-C139-486C-B1CE-30526751967C}"/>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2D1A1608-97F6-4EAB-9BE2-673B5799DDFC}"/>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44090EA4-7E45-4409-A6F8-D3E18B7B5535}"/>
              </a:ext>
            </a:extLst>
          </p:cNvPr>
          <p:cNvSpPr/>
          <p:nvPr/>
        </p:nvSpPr>
        <p:spPr>
          <a:xfrm>
            <a:off x="643811" y="1509447"/>
            <a:ext cx="2146742" cy="338554"/>
          </a:xfrm>
          <a:prstGeom prst="rect">
            <a:avLst/>
          </a:prstGeom>
        </p:spPr>
        <p:txBody>
          <a:bodyPr wrap="none">
            <a:spAutoFit/>
          </a:bodyPr>
          <a:lstStyle/>
          <a:p>
            <a:pPr>
              <a:buClr>
                <a:srgbClr val="FF0000"/>
              </a:buClr>
            </a:pPr>
            <a:r>
              <a:rPr lang="en-GB" sz="1600" b="1" dirty="0">
                <a:solidFill>
                  <a:schemeClr val="accent6">
                    <a:lumMod val="75000"/>
                  </a:schemeClr>
                </a:solidFill>
                <a:latin typeface="Roboto" panose="02000000000000000000" pitchFamily="2" charset="0"/>
                <a:ea typeface="Roboto" panose="02000000000000000000" pitchFamily="2" charset="0"/>
              </a:rPr>
              <a:t>Market Opportunities</a:t>
            </a:r>
          </a:p>
        </p:txBody>
      </p:sp>
      <p:sp>
        <p:nvSpPr>
          <p:cNvPr id="5" name="Rectangle 4">
            <a:extLst>
              <a:ext uri="{FF2B5EF4-FFF2-40B4-BE49-F238E27FC236}">
                <a16:creationId xmlns:a16="http://schemas.microsoft.com/office/drawing/2014/main" id="{57E4BF69-4F26-460C-9E67-691BE350C02C}"/>
              </a:ext>
            </a:extLst>
          </p:cNvPr>
          <p:cNvSpPr/>
          <p:nvPr/>
        </p:nvSpPr>
        <p:spPr>
          <a:xfrm>
            <a:off x="720001" y="1917982"/>
            <a:ext cx="4702601" cy="3965188"/>
          </a:xfrm>
          <a:prstGeom prst="rect">
            <a:avLst/>
          </a:prstGeom>
        </p:spPr>
        <p:txBody>
          <a:bodyPr wrap="square">
            <a:spAutoFit/>
          </a:bodyPr>
          <a:lstStyle/>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The market has plateaued for a few years and we anticipate that owning a portfolio before prices move again will be potentially beneficial. </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Chinese buyers are growing in numbers year on year and supply is unlikely to keep pace with their growing demand let alone the traditional European demand for great wines.</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The wine import taxes in India have held back collectors for many years. If the government were to soften their approach, then we believe it would cause a significant increase in prices due to new demand.</a:t>
            </a:r>
          </a:p>
        </p:txBody>
      </p:sp>
      <p:sp>
        <p:nvSpPr>
          <p:cNvPr id="7" name="Rectangle 6">
            <a:extLst>
              <a:ext uri="{FF2B5EF4-FFF2-40B4-BE49-F238E27FC236}">
                <a16:creationId xmlns:a16="http://schemas.microsoft.com/office/drawing/2014/main" id="{64AE5F56-09F6-4D45-9786-8EDC49964DBC}"/>
              </a:ext>
            </a:extLst>
          </p:cNvPr>
          <p:cNvSpPr/>
          <p:nvPr/>
        </p:nvSpPr>
        <p:spPr>
          <a:xfrm>
            <a:off x="6384076" y="1875501"/>
            <a:ext cx="5161369" cy="2303195"/>
          </a:xfrm>
          <a:prstGeom prst="rect">
            <a:avLst/>
          </a:prstGeom>
        </p:spPr>
        <p:txBody>
          <a:bodyPr wrap="square">
            <a:spAutoFit/>
          </a:bodyPr>
          <a:lstStyle/>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Repeat of price slump of the 2009 Bordeaux vintage which happened in 2012.</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Polarised ownership of wine - should wine funds become mainstream then they will move the market if investors all redeem at the same time.</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Trade wars might threaten the free movement of Fine Wines.</a:t>
            </a:r>
          </a:p>
        </p:txBody>
      </p:sp>
      <p:sp>
        <p:nvSpPr>
          <p:cNvPr id="11" name="Rectangle 10">
            <a:extLst>
              <a:ext uri="{FF2B5EF4-FFF2-40B4-BE49-F238E27FC236}">
                <a16:creationId xmlns:a16="http://schemas.microsoft.com/office/drawing/2014/main" id="{935A8874-F1E9-41B7-8943-F69835BD0EDD}"/>
              </a:ext>
            </a:extLst>
          </p:cNvPr>
          <p:cNvSpPr/>
          <p:nvPr/>
        </p:nvSpPr>
        <p:spPr>
          <a:xfrm>
            <a:off x="6384077" y="1509447"/>
            <a:ext cx="1396536" cy="338554"/>
          </a:xfrm>
          <a:prstGeom prst="rect">
            <a:avLst/>
          </a:prstGeom>
        </p:spPr>
        <p:txBody>
          <a:bodyPr wrap="none">
            <a:spAutoFit/>
          </a:bodyPr>
          <a:lstStyle/>
          <a:p>
            <a:pPr>
              <a:buClr>
                <a:srgbClr val="FF0000"/>
              </a:buClr>
            </a:pPr>
            <a:r>
              <a:rPr lang="en-GB" sz="1600" b="1" dirty="0">
                <a:solidFill>
                  <a:schemeClr val="accent6">
                    <a:lumMod val="75000"/>
                  </a:schemeClr>
                </a:solidFill>
                <a:latin typeface="Roboto" panose="02000000000000000000" pitchFamily="2" charset="0"/>
                <a:ea typeface="Roboto" panose="02000000000000000000" pitchFamily="2" charset="0"/>
              </a:rPr>
              <a:t>Market Risks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GB" dirty="0"/>
              <a:t>Market Potential</a:t>
            </a:r>
            <a:endParaRPr lang="en-AU" dirty="0"/>
          </a:p>
        </p:txBody>
      </p:sp>
    </p:spTree>
    <p:extLst>
      <p:ext uri="{BB962C8B-B14F-4D97-AF65-F5344CB8AC3E}">
        <p14:creationId xmlns:p14="http://schemas.microsoft.com/office/powerpoint/2010/main" val="322656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scription">
            <a:extLst>
              <a:ext uri="{FF2B5EF4-FFF2-40B4-BE49-F238E27FC236}">
                <a16:creationId xmlns:a16="http://schemas.microsoft.com/office/drawing/2014/main" id="{57E4BF69-4F26-460C-9E67-691BE350C02C}"/>
              </a:ext>
            </a:extLst>
          </p:cNvPr>
          <p:cNvSpPr/>
          <p:nvPr/>
        </p:nvSpPr>
        <p:spPr>
          <a:xfrm>
            <a:off x="720002" y="1662800"/>
            <a:ext cx="4755766" cy="4072077"/>
          </a:xfrm>
          <a:prstGeom prst="rect">
            <a:avLst/>
          </a:prstGeom>
        </p:spPr>
        <p:txBody>
          <a:bodyPr wrap="square">
            <a:spAutoFit/>
          </a:bodyPr>
          <a:lstStyle/>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Production Volumes and Product Quality are driven almost entirely by the weather</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Pricing for a vintage at launch is driven by Product Quality and Points awarded by Critics. However, at marker </a:t>
            </a:r>
            <a:r>
              <a:rPr lang="en-AU" sz="1400" b="1" dirty="0">
                <a:solidFill>
                  <a:schemeClr val="accent6">
                    <a:lumMod val="75000"/>
                  </a:schemeClr>
                </a:solidFill>
                <a:latin typeface="Roboto" panose="02000000000000000000" pitchFamily="2" charset="0"/>
                <a:ea typeface="Roboto" panose="02000000000000000000" pitchFamily="2" charset="0"/>
              </a:rPr>
              <a:t>①</a:t>
            </a:r>
            <a:r>
              <a:rPr lang="en-AU" sz="1400" dirty="0">
                <a:latin typeface="Roboto" panose="02000000000000000000" pitchFamily="2" charset="0"/>
                <a:ea typeface="Roboto" panose="02000000000000000000" pitchFamily="2" charset="0"/>
              </a:rPr>
              <a:t> wines are often neglected and become less expensive</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Pricing over time is driven by diminishing supply against constant or growing demand</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Pricing tends to accelerate when a wine hits its peak consumption window driven by increased consumption and demand, illustrated at marker </a:t>
            </a:r>
            <a:r>
              <a:rPr lang="en-AU" sz="1400" b="1" dirty="0">
                <a:solidFill>
                  <a:schemeClr val="accent6">
                    <a:lumMod val="75000"/>
                  </a:schemeClr>
                </a:solidFill>
                <a:latin typeface="Roboto" panose="02000000000000000000" pitchFamily="2" charset="0"/>
                <a:ea typeface="Roboto" panose="02000000000000000000" pitchFamily="2" charset="0"/>
              </a:rPr>
              <a:t>②</a:t>
            </a:r>
            <a:r>
              <a:rPr lang="en-AU" sz="1400" b="1" dirty="0">
                <a:latin typeface="Roboto" panose="02000000000000000000" pitchFamily="2" charset="0"/>
                <a:ea typeface="Roboto" panose="02000000000000000000" pitchFamily="2" charset="0"/>
              </a:rPr>
              <a:t> </a:t>
            </a:r>
          </a:p>
        </p:txBody>
      </p:sp>
      <p:grpSp>
        <p:nvGrpSpPr>
          <p:cNvPr id="9" name="Background">
            <a:extLst>
              <a:ext uri="{FF2B5EF4-FFF2-40B4-BE49-F238E27FC236}">
                <a16:creationId xmlns:a16="http://schemas.microsoft.com/office/drawing/2014/main" id="{81740909-0817-4889-883D-BDBA7322D435}"/>
              </a:ext>
            </a:extLst>
          </p:cNvPr>
          <p:cNvGrpSpPr/>
          <p:nvPr/>
        </p:nvGrpSpPr>
        <p:grpSpPr>
          <a:xfrm>
            <a:off x="-585216" y="1080000"/>
            <a:ext cx="6610337" cy="5094789"/>
            <a:chOff x="0" y="1084338"/>
            <a:chExt cx="6610337" cy="5094789"/>
          </a:xfrm>
        </p:grpSpPr>
        <p:sp>
          <p:nvSpPr>
            <p:cNvPr id="11" name="Background Fade">
              <a:extLst>
                <a:ext uri="{FF2B5EF4-FFF2-40B4-BE49-F238E27FC236}">
                  <a16:creationId xmlns:a16="http://schemas.microsoft.com/office/drawing/2014/main" id="{AB97AD46-12FA-419E-AE5C-ACE6A2CB9B52}"/>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CE75E077-EC8B-494D-89A3-595DAA6E178B}"/>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10" name="The Wune Price Ratio Model">
            <a:extLst>
              <a:ext uri="{FF2B5EF4-FFF2-40B4-BE49-F238E27FC236}">
                <a16:creationId xmlns:a16="http://schemas.microsoft.com/office/drawing/2014/main" id="{81CF78FE-CDD5-4801-9272-BCCA959AB1DD}"/>
              </a:ext>
            </a:extLst>
          </p:cNvPr>
          <p:cNvSpPr/>
          <p:nvPr/>
        </p:nvSpPr>
        <p:spPr>
          <a:xfrm>
            <a:off x="7857292" y="1440000"/>
            <a:ext cx="2764633"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The Wine Price Ratio Model</a:t>
            </a:r>
          </a:p>
        </p:txBody>
      </p:sp>
      <p:sp>
        <p:nvSpPr>
          <p:cNvPr id="13" name="Rectangle 12">
            <a:extLst>
              <a:ext uri="{FF2B5EF4-FFF2-40B4-BE49-F238E27FC236}">
                <a16:creationId xmlns:a16="http://schemas.microsoft.com/office/drawing/2014/main" id="{B0167C54-E586-40B0-941D-A4DEC25E320D}"/>
              </a:ext>
            </a:extLst>
          </p:cNvPr>
          <p:cNvSpPr/>
          <p:nvPr/>
        </p:nvSpPr>
        <p:spPr>
          <a:xfrm>
            <a:off x="6625475" y="2200483"/>
            <a:ext cx="715121" cy="246221"/>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STOCK</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CA691372-538F-436E-8702-6D4A9F60F77B}"/>
              </a:ext>
            </a:extLst>
          </p:cNvPr>
          <p:cNvSpPr/>
          <p:nvPr/>
        </p:nvSpPr>
        <p:spPr>
          <a:xfrm>
            <a:off x="10756878" y="5693305"/>
            <a:ext cx="715121" cy="246221"/>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TIME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pic>
        <p:nvPicPr>
          <p:cNvPr id="18" name="Chart" descr="A close up of a map&#10;&#10;Description automatically generated">
            <a:extLst>
              <a:ext uri="{FF2B5EF4-FFF2-40B4-BE49-F238E27FC236}">
                <a16:creationId xmlns:a16="http://schemas.microsoft.com/office/drawing/2014/main" id="{D5E34C35-1B26-4974-8893-814A07BB780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4083" y="1893989"/>
            <a:ext cx="5247187" cy="4013638"/>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AU" dirty="0"/>
              <a:t>The Wine Price Ratio Model</a:t>
            </a:r>
          </a:p>
        </p:txBody>
      </p:sp>
    </p:spTree>
    <p:extLst>
      <p:ext uri="{BB962C8B-B14F-4D97-AF65-F5344CB8AC3E}">
        <p14:creationId xmlns:p14="http://schemas.microsoft.com/office/powerpoint/2010/main" val="412747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Background">
            <a:extLst>
              <a:ext uri="{FF2B5EF4-FFF2-40B4-BE49-F238E27FC236}">
                <a16:creationId xmlns:a16="http://schemas.microsoft.com/office/drawing/2014/main" id="{C4E9F96C-5C92-4E2A-A3B2-B4EFF84D187C}"/>
              </a:ext>
            </a:extLst>
          </p:cNvPr>
          <p:cNvGrpSpPr/>
          <p:nvPr/>
        </p:nvGrpSpPr>
        <p:grpSpPr>
          <a:xfrm>
            <a:off x="-1572768" y="1080000"/>
            <a:ext cx="6610337" cy="5094789"/>
            <a:chOff x="0" y="1084338"/>
            <a:chExt cx="6610337" cy="5094789"/>
          </a:xfrm>
        </p:grpSpPr>
        <p:sp>
          <p:nvSpPr>
            <p:cNvPr id="11" name="Background Fade">
              <a:extLst>
                <a:ext uri="{FF2B5EF4-FFF2-40B4-BE49-F238E27FC236}">
                  <a16:creationId xmlns:a16="http://schemas.microsoft.com/office/drawing/2014/main" id="{E39B7597-28A9-46D2-A609-8182E566123C}"/>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DD6B770D-EE64-49E2-9570-2F08495186E8}"/>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Description">
            <a:extLst>
              <a:ext uri="{FF2B5EF4-FFF2-40B4-BE49-F238E27FC236}">
                <a16:creationId xmlns:a16="http://schemas.microsoft.com/office/drawing/2014/main" id="{57E4BF69-4F26-460C-9E67-691BE350C02C}"/>
              </a:ext>
            </a:extLst>
          </p:cNvPr>
          <p:cNvSpPr/>
          <p:nvPr/>
        </p:nvSpPr>
        <p:spPr>
          <a:xfrm>
            <a:off x="720002" y="1662800"/>
            <a:ext cx="3660607" cy="3272691"/>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Actual pricing echoes our Wine Price Ratio Model, as each wine moves from its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-Primeur price.</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Prices do frequently rise after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 Primeur, and sometimes until just after the wines are bottled.</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see that after bottling, wine prices can become volatile until the wine is old enough to be consumed.</a:t>
            </a:r>
          </a:p>
        </p:txBody>
      </p:sp>
      <p:pic>
        <p:nvPicPr>
          <p:cNvPr id="4" name="Chart" descr="A close up of a map&#10;&#10;Description automatically generated">
            <a:extLst>
              <a:ext uri="{FF2B5EF4-FFF2-40B4-BE49-F238E27FC236}">
                <a16:creationId xmlns:a16="http://schemas.microsoft.com/office/drawing/2014/main" id="{A0038682-E48B-4940-88CB-287E76FBCC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96569" y="1790666"/>
            <a:ext cx="5922264" cy="4160927"/>
          </a:xfrm>
          <a:prstGeom prst="rect">
            <a:avLst/>
          </a:prstGeom>
        </p:spPr>
      </p:pic>
      <p:sp>
        <p:nvSpPr>
          <p:cNvPr id="10" name="Rectangle 9">
            <a:extLst>
              <a:ext uri="{FF2B5EF4-FFF2-40B4-BE49-F238E27FC236}">
                <a16:creationId xmlns:a16="http://schemas.microsoft.com/office/drawing/2014/main" id="{81CF78FE-CDD5-4801-9272-BCCA959AB1DD}"/>
              </a:ext>
            </a:extLst>
          </p:cNvPr>
          <p:cNvSpPr/>
          <p:nvPr/>
        </p:nvSpPr>
        <p:spPr>
          <a:xfrm>
            <a:off x="7857293" y="1440000"/>
            <a:ext cx="2126680"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Actual Wine Pricing</a:t>
            </a:r>
          </a:p>
        </p:txBody>
      </p:sp>
      <p:sp>
        <p:nvSpPr>
          <p:cNvPr id="14" name="Years Since Production">
            <a:extLst>
              <a:ext uri="{FF2B5EF4-FFF2-40B4-BE49-F238E27FC236}">
                <a16:creationId xmlns:a16="http://schemas.microsoft.com/office/drawing/2014/main" id="{CA691372-538F-436E-8702-6D4A9F60F77B}"/>
              </a:ext>
            </a:extLst>
          </p:cNvPr>
          <p:cNvSpPr/>
          <p:nvPr/>
        </p:nvSpPr>
        <p:spPr>
          <a:xfrm>
            <a:off x="7591633" y="5772485"/>
            <a:ext cx="1923962" cy="230832"/>
          </a:xfrm>
          <a:prstGeom prst="rect">
            <a:avLst/>
          </a:prstGeom>
        </p:spPr>
        <p:txBody>
          <a:bodyPr wrap="square">
            <a:spAutoFit/>
          </a:bodyPr>
          <a:lstStyle/>
          <a:p>
            <a:pPr algn="ctr">
              <a:buClr>
                <a:srgbClr val="FF0000"/>
              </a:buClr>
            </a:pPr>
            <a:r>
              <a:rPr lang="en-GB" sz="900" b="1" dirty="0">
                <a:solidFill>
                  <a:schemeClr val="accent6">
                    <a:lumMod val="75000"/>
                  </a:schemeClr>
                </a:solidFill>
                <a:latin typeface="Roboto" panose="02000000000000000000" pitchFamily="2" charset="0"/>
                <a:ea typeface="Roboto" panose="02000000000000000000" pitchFamily="2" charset="0"/>
              </a:rPr>
              <a:t>YEARS SINCE PRODUCTION</a:t>
            </a:r>
            <a:endParaRPr lang="en-GB" sz="1000" b="1" dirty="0">
              <a:solidFill>
                <a:schemeClr val="accent6">
                  <a:lumMod val="75000"/>
                </a:schemeClr>
              </a:solidFill>
              <a:latin typeface="Roboto" panose="02000000000000000000" pitchFamily="2" charset="0"/>
              <a:ea typeface="Roboto" panose="02000000000000000000" pitchFamily="2" charset="0"/>
            </a:endParaRPr>
          </a:p>
        </p:txBody>
      </p:sp>
      <p:sp>
        <p:nvSpPr>
          <p:cNvPr id="13" name="Price">
            <a:extLst>
              <a:ext uri="{FF2B5EF4-FFF2-40B4-BE49-F238E27FC236}">
                <a16:creationId xmlns:a16="http://schemas.microsoft.com/office/drawing/2014/main" id="{B0167C54-E586-40B0-941D-A4DEC25E320D}"/>
              </a:ext>
            </a:extLst>
          </p:cNvPr>
          <p:cNvSpPr/>
          <p:nvPr/>
        </p:nvSpPr>
        <p:spPr>
          <a:xfrm>
            <a:off x="5402137" y="1684064"/>
            <a:ext cx="715121" cy="230832"/>
          </a:xfrm>
          <a:prstGeom prst="rect">
            <a:avLst/>
          </a:prstGeom>
        </p:spPr>
        <p:txBody>
          <a:bodyPr wrap="square">
            <a:spAutoFit/>
          </a:bodyPr>
          <a:lstStyle/>
          <a:p>
            <a:pPr algn="r">
              <a:buClr>
                <a:srgbClr val="FF0000"/>
              </a:buClr>
            </a:pPr>
            <a:r>
              <a:rPr lang="en-GB" sz="900" b="1" dirty="0">
                <a:solidFill>
                  <a:schemeClr val="accent6">
                    <a:lumMod val="75000"/>
                  </a:schemeClr>
                </a:solidFill>
                <a:latin typeface="Roboto" panose="02000000000000000000" pitchFamily="2" charset="0"/>
                <a:ea typeface="Roboto" panose="02000000000000000000" pitchFamily="2" charset="0"/>
              </a:rPr>
              <a:t>PRICE</a:t>
            </a:r>
            <a:endParaRPr lang="en-GB" sz="1000" b="1" dirty="0">
              <a:solidFill>
                <a:schemeClr val="accent6">
                  <a:lumMod val="75000"/>
                </a:schemeClr>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Fine Wine Pricing Examples</a:t>
            </a:r>
            <a:endParaRPr lang="en-AU" dirty="0"/>
          </a:p>
        </p:txBody>
      </p:sp>
    </p:spTree>
    <p:extLst>
      <p:ext uri="{BB962C8B-B14F-4D97-AF65-F5344CB8AC3E}">
        <p14:creationId xmlns:p14="http://schemas.microsoft.com/office/powerpoint/2010/main" val="675061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2361</Words>
  <Application>Microsoft Office PowerPoint</Application>
  <PresentationFormat>Widescreen</PresentationFormat>
  <Paragraphs>370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Roboto</vt:lpstr>
      <vt:lpstr>Calibri</vt:lpstr>
      <vt:lpstr>Roboto Medium</vt:lpstr>
      <vt:lpstr>Wingdings</vt:lpstr>
      <vt:lpstr>Arial</vt:lpstr>
      <vt:lpstr>Office Theme</vt:lpstr>
      <vt:lpstr>PowerPoint Presentation</vt:lpstr>
      <vt:lpstr>Who are we?</vt:lpstr>
      <vt:lpstr>What are we actually proposing?</vt:lpstr>
      <vt:lpstr>The Fine Wine Market</vt:lpstr>
      <vt:lpstr>Fine Wine Versus Other Assets</vt:lpstr>
      <vt:lpstr>Recent Market Trends</vt:lpstr>
      <vt:lpstr>Market Potential</vt:lpstr>
      <vt:lpstr>The Wine Price Ratio Model</vt:lpstr>
      <vt:lpstr>Fine Wine Pricing Examples</vt:lpstr>
      <vt:lpstr>Identifying Value Opportunities</vt:lpstr>
      <vt:lpstr>Identifying Value Opportunities</vt:lpstr>
      <vt:lpstr>Our Investment Parameters</vt:lpstr>
      <vt:lpstr>Enhanced Margins to Investors</vt:lpstr>
      <vt:lpstr>Our Proposal</vt:lpstr>
      <vt:lpstr>How Do We Compare?</vt:lpstr>
      <vt:lpstr>Cost Comparison</vt:lpstr>
      <vt:lpstr>Deal Flow Benefits to Investors</vt:lpstr>
      <vt:lpstr>Event Benefits to Investors</vt:lpstr>
      <vt:lpstr>Travel Benefits to Investors</vt:lpstr>
      <vt:lpstr>Administration and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Someone or other</dc:creator>
  <cp:lastModifiedBy>Brad Someone or other</cp:lastModifiedBy>
  <cp:revision>136</cp:revision>
  <dcterms:created xsi:type="dcterms:W3CDTF">2019-12-17T21:41:55Z</dcterms:created>
  <dcterms:modified xsi:type="dcterms:W3CDTF">2019-12-23T05:47:03Z</dcterms:modified>
</cp:coreProperties>
</file>