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16" r:id="rId2"/>
  </p:sldMasterIdLst>
  <p:notesMasterIdLst>
    <p:notesMasterId r:id="rId15"/>
  </p:notesMasterIdLst>
  <p:handoutMasterIdLst>
    <p:handoutMasterId r:id="rId16"/>
  </p:handoutMasterIdLst>
  <p:sldIdLst>
    <p:sldId id="543" r:id="rId3"/>
    <p:sldId id="541" r:id="rId4"/>
    <p:sldId id="534" r:id="rId5"/>
    <p:sldId id="544" r:id="rId6"/>
    <p:sldId id="538" r:id="rId7"/>
    <p:sldId id="536" r:id="rId8"/>
    <p:sldId id="540" r:id="rId9"/>
    <p:sldId id="522" r:id="rId10"/>
    <p:sldId id="526" r:id="rId11"/>
    <p:sldId id="527" r:id="rId12"/>
    <p:sldId id="525" r:id="rId13"/>
    <p:sldId id="528" r:id="rId14"/>
  </p:sldIdLst>
  <p:sldSz cx="12192000" cy="6858000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29A"/>
    <a:srgbClr val="116475"/>
    <a:srgbClr val="859DB1"/>
    <a:srgbClr val="465C6E"/>
    <a:srgbClr val="4E667A"/>
    <a:srgbClr val="7690A6"/>
    <a:srgbClr val="6E8AA2"/>
    <a:srgbClr val="3A515C"/>
    <a:srgbClr val="26363E"/>
    <a:srgbClr val="2D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2" autoAdjust="0"/>
    <p:restoredTop sz="95082" autoAdjust="0"/>
  </p:normalViewPr>
  <p:slideViewPr>
    <p:cSldViewPr snapToGrid="0" showGuides="1">
      <p:cViewPr varScale="1">
        <p:scale>
          <a:sx n="96" d="100"/>
          <a:sy n="96" d="100"/>
        </p:scale>
        <p:origin x="7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notesViewPr>
    <p:cSldViewPr snapToGrid="0">
      <p:cViewPr varScale="1">
        <p:scale>
          <a:sx n="87" d="100"/>
          <a:sy n="8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1DBDC0-686C-4B4F-A6B0-B9337B8455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E3A59-1148-4964-AA4E-E50537682A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C1F-AF90-45D0-8FCD-341EB4A2C0A8}" type="datetimeFigureOut">
              <a:rPr lang="en-AU" smtClean="0">
                <a:latin typeface="Lato"/>
              </a:rPr>
              <a:t>30/03/2018</a:t>
            </a:fld>
            <a:endParaRPr lang="en-AU" dirty="0">
              <a:latin typeface="La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B2C94-DB8B-4346-905D-C5DB96E51D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La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8FCD5-3700-4BB1-9795-BC16C6D0B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1D9E-8060-41AA-BEDE-A16B2277AE58}" type="slidenum">
              <a:rPr lang="en-AU" smtClean="0">
                <a:latin typeface="Lato"/>
              </a:rPr>
              <a:t>‹#›</a:t>
            </a:fld>
            <a:endParaRPr lang="en-AU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3628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/>
              </a:defRPr>
            </a:lvl1pPr>
          </a:lstStyle>
          <a:p>
            <a:fld id="{3F3C6379-D09B-4EDF-8171-A80808F52BFC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/>
              </a:defRPr>
            </a:lvl1pPr>
          </a:lstStyle>
          <a:p>
            <a:fld id="{916424E5-ACCF-4548-A01F-8C993A087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7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4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Shape 4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Shape 4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4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Shape 36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1" name="Shape 3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22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03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4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25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Shape 2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Shape 2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01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51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Shape 2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Shape 2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9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Shape 3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Shape 3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94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Shape 4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4" name="Shape 4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9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6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7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36"/>
          <p:cNvSpPr/>
          <p:nvPr userDrawn="1"/>
        </p:nvSpPr>
        <p:spPr>
          <a:xfrm>
            <a:off x="6815600" y="0"/>
            <a:ext cx="537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04000" tIns="60933" rIns="384000" bIns="60933" anchor="ctr" anchorCtr="0">
            <a:noAutofit/>
          </a:bodyPr>
          <a:lstStyle/>
          <a:p>
            <a:pPr>
              <a:lnSpc>
                <a:spcPct val="150000"/>
              </a:lnSpc>
            </a:pPr>
            <a:endParaRPr sz="1777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10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1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 1 2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264976" y="2043376"/>
            <a:ext cx="1982714" cy="19827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626790"/>
            <a:ext cx="10515600" cy="735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  <a:defRPr b="0" i="0" u="none" strike="noStrike" cap="none">
                <a:solidFill>
                  <a:srgbClr val="FFFFFF"/>
                </a:solidFill>
                <a:latin typeface="+mj-lt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7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36"/>
          <p:cNvSpPr/>
          <p:nvPr userDrawn="1"/>
        </p:nvSpPr>
        <p:spPr>
          <a:xfrm>
            <a:off x="6815600" y="0"/>
            <a:ext cx="537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04000" tIns="60933" rIns="384000" bIns="60933" anchor="ctr" anchorCtr="0">
            <a:noAutofit/>
          </a:bodyPr>
          <a:lstStyle/>
          <a:p>
            <a:pPr>
              <a:lnSpc>
                <a:spcPct val="150000"/>
              </a:lnSpc>
            </a:pPr>
            <a:endParaRPr sz="1777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659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1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 1 2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264976" y="2043376"/>
            <a:ext cx="1982714" cy="19827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626790"/>
            <a:ext cx="10515600" cy="735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  <a:defRPr b="0" i="0" u="none" strike="noStrike" cap="none">
                <a:solidFill>
                  <a:srgbClr val="FFFFFF"/>
                </a:solidFill>
                <a:latin typeface="+mj-lt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0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2223"/>
            <a:ext cx="10515600" cy="77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3099"/>
            <a:ext cx="1051560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59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3797" y="30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www.sitename.com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2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82" r:id="rId2"/>
    <p:sldLayoutId id="2147483669" r:id="rId3"/>
    <p:sldLayoutId id="2147483671" r:id="rId4"/>
    <p:sldLayoutId id="2147483715" r:id="rId5"/>
    <p:sldLayoutId id="2147483664" r:id="rId6"/>
    <p:sldLayoutId id="2147483696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2223"/>
            <a:ext cx="10515600" cy="77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3099"/>
            <a:ext cx="1051560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59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3797" y="30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www.sitename.com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8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26C98-8F55-41EE-B15B-E92472EACE52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0">
                <a:srgbClr val="50687C"/>
              </a:gs>
              <a:gs pos="92000">
                <a:srgbClr val="10161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Shape 56"/>
          <p:cNvSpPr txBox="1"/>
          <p:nvPr/>
        </p:nvSpPr>
        <p:spPr>
          <a:xfrm>
            <a:off x="1591653" y="3733477"/>
            <a:ext cx="9298745" cy="66114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GB" sz="32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Lato"/>
                <a:ea typeface="Open Sans"/>
                <a:cs typeface="Arial" panose="020B0604020202020204" pitchFamily="34" charset="0"/>
                <a:sym typeface="Open Sans"/>
              </a:rPr>
              <a:t>Learn and engage with your favorite idol!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0ED48-DAA9-4452-8D5C-5314871A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4" y="2803106"/>
            <a:ext cx="3350835" cy="957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5237384-353D-4753-AD6D-2676BE9F3DE9}"/>
              </a:ext>
            </a:extLst>
          </p:cNvPr>
          <p:cNvSpPr/>
          <p:nvPr/>
        </p:nvSpPr>
        <p:spPr>
          <a:xfrm flipV="1">
            <a:off x="0" y="4"/>
            <a:ext cx="2406869" cy="685799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AA37EAB-9072-45E1-9D03-0E2BE12A4075}"/>
              </a:ext>
            </a:extLst>
          </p:cNvPr>
          <p:cNvSpPr/>
          <p:nvPr/>
        </p:nvSpPr>
        <p:spPr>
          <a:xfrm flipV="1">
            <a:off x="1" y="2"/>
            <a:ext cx="2014432" cy="5981162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18ECDFB-7EF3-4D5D-AAAA-34B5F95226B7}"/>
              </a:ext>
            </a:extLst>
          </p:cNvPr>
          <p:cNvSpPr/>
          <p:nvPr/>
        </p:nvSpPr>
        <p:spPr>
          <a:xfrm flipV="1">
            <a:off x="0" y="4"/>
            <a:ext cx="1588148" cy="494015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0482603-7563-479F-8452-21F821B0F6C6}"/>
              </a:ext>
            </a:extLst>
          </p:cNvPr>
          <p:cNvSpPr/>
          <p:nvPr/>
        </p:nvSpPr>
        <p:spPr>
          <a:xfrm flipH="1" flipV="1">
            <a:off x="9781626" y="4"/>
            <a:ext cx="2406869" cy="685799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2CA1659-9F52-4717-AF96-ABBF5BC7DD63}"/>
              </a:ext>
            </a:extLst>
          </p:cNvPr>
          <p:cNvSpPr/>
          <p:nvPr/>
        </p:nvSpPr>
        <p:spPr>
          <a:xfrm flipH="1" flipV="1">
            <a:off x="10174063" y="2"/>
            <a:ext cx="2014432" cy="5981162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7A568EF-0053-4688-8B29-28F6469D122B}"/>
              </a:ext>
            </a:extLst>
          </p:cNvPr>
          <p:cNvSpPr/>
          <p:nvPr/>
        </p:nvSpPr>
        <p:spPr>
          <a:xfrm flipH="1" flipV="1">
            <a:off x="10600347" y="4"/>
            <a:ext cx="1588148" cy="494015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4829A"/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1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9000">
              <a:srgbClr val="072C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0D6BB25-B823-41D9-96DA-727B49FCE067}"/>
              </a:ext>
            </a:extLst>
          </p:cNvPr>
          <p:cNvSpPr/>
          <p:nvPr/>
        </p:nvSpPr>
        <p:spPr>
          <a:xfrm>
            <a:off x="7395254" y="1872629"/>
            <a:ext cx="1920073" cy="2113452"/>
          </a:xfrm>
          <a:prstGeom prst="roundRect">
            <a:avLst>
              <a:gd name="adj" fmla="val 11129"/>
            </a:avLst>
          </a:prstGeom>
          <a:gradFill>
            <a:gsLst>
              <a:gs pos="0">
                <a:srgbClr val="43A0B3"/>
              </a:gs>
              <a:gs pos="74000">
                <a:srgbClr val="106272"/>
              </a:gs>
            </a:gsLst>
            <a:path path="circle">
              <a:fillToRect l="50000" t="50000" r="50000" b="50000"/>
            </a:path>
          </a:gradFill>
          <a:effectLst>
            <a:outerShdw blurRad="762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DB0843E-BE4D-41AD-A7FA-61DC5CD8B229}"/>
              </a:ext>
            </a:extLst>
          </p:cNvPr>
          <p:cNvSpPr/>
          <p:nvPr/>
        </p:nvSpPr>
        <p:spPr>
          <a:xfrm>
            <a:off x="5137512" y="1872629"/>
            <a:ext cx="1920073" cy="2113452"/>
          </a:xfrm>
          <a:prstGeom prst="roundRect">
            <a:avLst>
              <a:gd name="adj" fmla="val 11129"/>
            </a:avLst>
          </a:prstGeom>
          <a:gradFill>
            <a:gsLst>
              <a:gs pos="0">
                <a:srgbClr val="43A0B3"/>
              </a:gs>
              <a:gs pos="74000">
                <a:srgbClr val="106272"/>
              </a:gs>
            </a:gsLst>
            <a:path path="circle">
              <a:fillToRect l="50000" t="50000" r="50000" b="50000"/>
            </a:path>
          </a:gradFill>
          <a:effectLst>
            <a:outerShdw blurRad="762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412BB2C-0714-4977-BADB-48875E0CE148}"/>
              </a:ext>
            </a:extLst>
          </p:cNvPr>
          <p:cNvSpPr/>
          <p:nvPr/>
        </p:nvSpPr>
        <p:spPr>
          <a:xfrm>
            <a:off x="2890403" y="1868136"/>
            <a:ext cx="1920073" cy="2113452"/>
          </a:xfrm>
          <a:prstGeom prst="roundRect">
            <a:avLst>
              <a:gd name="adj" fmla="val 11129"/>
            </a:avLst>
          </a:prstGeom>
          <a:gradFill>
            <a:gsLst>
              <a:gs pos="0">
                <a:srgbClr val="43A0B3"/>
              </a:gs>
              <a:gs pos="74000">
                <a:srgbClr val="106272"/>
              </a:gs>
            </a:gsLst>
            <a:path path="circle">
              <a:fillToRect l="50000" t="50000" r="50000" b="50000"/>
            </a:path>
          </a:gradFill>
          <a:effectLst>
            <a:outerShdw blurRad="762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28A5D98-6338-4784-A6E9-C09C4D7ED3FB}"/>
              </a:ext>
            </a:extLst>
          </p:cNvPr>
          <p:cNvSpPr/>
          <p:nvPr/>
        </p:nvSpPr>
        <p:spPr>
          <a:xfrm>
            <a:off x="642537" y="1868136"/>
            <a:ext cx="1901030" cy="2113452"/>
          </a:xfrm>
          <a:prstGeom prst="roundRect">
            <a:avLst>
              <a:gd name="adj" fmla="val 11129"/>
            </a:avLst>
          </a:prstGeom>
          <a:gradFill>
            <a:gsLst>
              <a:gs pos="0">
                <a:srgbClr val="43A0B3"/>
              </a:gs>
              <a:gs pos="74000">
                <a:srgbClr val="106272"/>
              </a:gs>
            </a:gsLst>
            <a:path path="circle">
              <a:fillToRect l="50000" t="50000" r="50000" b="50000"/>
            </a:path>
          </a:gradFill>
          <a:effectLst>
            <a:outerShdw blurRad="762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Shape 4150">
            <a:extLst>
              <a:ext uri="{FF2B5EF4-FFF2-40B4-BE49-F238E27FC236}">
                <a16:creationId xmlns:a16="http://schemas.microsoft.com/office/drawing/2014/main" id="{101F9763-93D8-4EF9-9D8F-0B59A913D6E0}"/>
              </a:ext>
            </a:extLst>
          </p:cNvPr>
          <p:cNvSpPr txBox="1"/>
          <p:nvPr/>
        </p:nvSpPr>
        <p:spPr>
          <a:xfrm>
            <a:off x="9669170" y="4125135"/>
            <a:ext cx="1915518" cy="1941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33000">
                <a:srgbClr val="11697B"/>
              </a:gs>
            </a:gsLst>
            <a:lin ang="16200000" scaled="1"/>
            <a:tileRect/>
          </a:gradFill>
          <a:ln>
            <a:noFill/>
          </a:ln>
        </p:spPr>
        <p:txBody>
          <a:bodyPr lIns="121900" tIns="396000" rIns="121900" bIns="60933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Expand </a:t>
            </a:r>
            <a:b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the Platform 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Into Germany, Italy</a:t>
            </a:r>
            <a:b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&amp; England</a:t>
            </a:r>
            <a:endParaRPr lang="he-IL" sz="1100" dirty="0"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4142" name="Shape 4142"/>
          <p:cNvSpPr txBox="1"/>
          <p:nvPr/>
        </p:nvSpPr>
        <p:spPr>
          <a:xfrm>
            <a:off x="628048" y="4125136"/>
            <a:ext cx="1915518" cy="19414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36000">
                <a:srgbClr val="11697B"/>
              </a:gs>
            </a:gsLst>
            <a:lin ang="16200000" scaled="1"/>
            <a:tileRect/>
          </a:gradFill>
          <a:ln>
            <a:noFill/>
          </a:ln>
        </p:spPr>
        <p:txBody>
          <a:bodyPr lIns="121900" tIns="396000" rIns="121900" bIns="1219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Preparation for </a:t>
            </a:r>
            <a:b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pilot in Israel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Research</a:t>
            </a:r>
            <a:endParaRPr lang="en-GB" sz="1200" dirty="0">
              <a:latin typeface="Lato"/>
              <a:ea typeface="Open Sans"/>
              <a:cs typeface="Open Sans Hebrew" pitchFamily="2" charset="-79"/>
              <a:sym typeface="Open Sans"/>
            </a:endParaRP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Recruiting experts.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Fund raising.</a:t>
            </a:r>
          </a:p>
        </p:txBody>
      </p:sp>
      <p:sp>
        <p:nvSpPr>
          <p:cNvPr id="19" name="Shape 4142"/>
          <p:cNvSpPr txBox="1"/>
          <p:nvPr/>
        </p:nvSpPr>
        <p:spPr>
          <a:xfrm>
            <a:off x="2892042" y="4125135"/>
            <a:ext cx="1915517" cy="19414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33000">
                <a:srgbClr val="11697B"/>
              </a:gs>
            </a:gsLst>
            <a:lin ang="16200000" scaled="1"/>
            <a:tileRect/>
          </a:gradFill>
          <a:ln>
            <a:noFill/>
          </a:ln>
        </p:spPr>
        <p:txBody>
          <a:bodyPr lIns="121900" tIns="396000" rIns="121900" bIns="1219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Launch platform </a:t>
            </a:r>
            <a:b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in Israel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With 10 different </a:t>
            </a:r>
            <a:b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courses available.</a:t>
            </a:r>
            <a:endParaRPr lang="he-IL" sz="1100" dirty="0"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6" name="Shape 4150">
            <a:extLst>
              <a:ext uri="{FF2B5EF4-FFF2-40B4-BE49-F238E27FC236}">
                <a16:creationId xmlns:a16="http://schemas.microsoft.com/office/drawing/2014/main" id="{151167D4-C2BE-4497-B39B-44D27FE40527}"/>
              </a:ext>
            </a:extLst>
          </p:cNvPr>
          <p:cNvSpPr txBox="1"/>
          <p:nvPr/>
        </p:nvSpPr>
        <p:spPr>
          <a:xfrm>
            <a:off x="7396517" y="4125134"/>
            <a:ext cx="1915518" cy="19414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33000">
                <a:srgbClr val="11697B"/>
              </a:gs>
            </a:gsLst>
            <a:lin ang="16200000" scaled="1"/>
            <a:tileRect/>
          </a:gradFill>
          <a:ln>
            <a:noFill/>
          </a:ln>
        </p:spPr>
        <p:txBody>
          <a:bodyPr lIns="121900" tIns="396000" rIns="121900" bIns="60933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Launch platform </a:t>
            </a:r>
            <a:b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in France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With 10 different </a:t>
            </a:r>
            <a:b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courses available</a:t>
            </a:r>
            <a:endParaRPr lang="he-IL" sz="1100" dirty="0"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1" name="Shape 2432"/>
          <p:cNvSpPr/>
          <p:nvPr/>
        </p:nvSpPr>
        <p:spPr>
          <a:xfrm>
            <a:off x="3537962" y="2472715"/>
            <a:ext cx="624955" cy="5600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666" y="20369"/>
                </a:moveTo>
                <a:cubicBezTo>
                  <a:pt x="76952" y="20369"/>
                  <a:pt x="76952" y="20369"/>
                  <a:pt x="76952" y="20369"/>
                </a:cubicBezTo>
                <a:cubicBezTo>
                  <a:pt x="76952" y="10184"/>
                  <a:pt x="76952" y="10184"/>
                  <a:pt x="76952" y="10184"/>
                </a:cubicBezTo>
                <a:cubicBezTo>
                  <a:pt x="42666" y="10184"/>
                  <a:pt x="42666" y="10184"/>
                  <a:pt x="42666" y="10184"/>
                </a:cubicBezTo>
                <a:lnTo>
                  <a:pt x="42666" y="20369"/>
                </a:lnTo>
                <a:close/>
                <a:moveTo>
                  <a:pt x="120000" y="69963"/>
                </a:moveTo>
                <a:cubicBezTo>
                  <a:pt x="120000" y="107601"/>
                  <a:pt x="120000" y="107601"/>
                  <a:pt x="120000" y="107601"/>
                </a:cubicBezTo>
                <a:cubicBezTo>
                  <a:pt x="120000" y="110701"/>
                  <a:pt x="118857" y="113800"/>
                  <a:pt x="116952" y="116457"/>
                </a:cubicBezTo>
                <a:cubicBezTo>
                  <a:pt x="114666" y="118671"/>
                  <a:pt x="112380" y="120000"/>
                  <a:pt x="109333" y="120000"/>
                </a:cubicBezTo>
                <a:cubicBezTo>
                  <a:pt x="10666" y="120000"/>
                  <a:pt x="10666" y="120000"/>
                  <a:pt x="10666" y="120000"/>
                </a:cubicBezTo>
                <a:cubicBezTo>
                  <a:pt x="7619" y="120000"/>
                  <a:pt x="4952" y="118671"/>
                  <a:pt x="3047" y="116457"/>
                </a:cubicBezTo>
                <a:cubicBezTo>
                  <a:pt x="761" y="113800"/>
                  <a:pt x="0" y="110701"/>
                  <a:pt x="0" y="107601"/>
                </a:cubicBezTo>
                <a:cubicBezTo>
                  <a:pt x="0" y="69963"/>
                  <a:pt x="0" y="69963"/>
                  <a:pt x="0" y="69963"/>
                </a:cubicBezTo>
                <a:cubicBezTo>
                  <a:pt x="44952" y="69963"/>
                  <a:pt x="44952" y="69963"/>
                  <a:pt x="44952" y="69963"/>
                </a:cubicBezTo>
                <a:cubicBezTo>
                  <a:pt x="44952" y="82361"/>
                  <a:pt x="44952" y="82361"/>
                  <a:pt x="44952" y="82361"/>
                </a:cubicBezTo>
                <a:cubicBezTo>
                  <a:pt x="44952" y="83690"/>
                  <a:pt x="45333" y="85018"/>
                  <a:pt x="46095" y="85904"/>
                </a:cubicBezTo>
                <a:cubicBezTo>
                  <a:pt x="46857" y="86789"/>
                  <a:pt x="48000" y="87675"/>
                  <a:pt x="49142" y="87675"/>
                </a:cubicBezTo>
                <a:cubicBezTo>
                  <a:pt x="70476" y="87675"/>
                  <a:pt x="70476" y="87675"/>
                  <a:pt x="70476" y="87675"/>
                </a:cubicBezTo>
                <a:cubicBezTo>
                  <a:pt x="71619" y="87675"/>
                  <a:pt x="72761" y="86789"/>
                  <a:pt x="73523" y="85904"/>
                </a:cubicBezTo>
                <a:cubicBezTo>
                  <a:pt x="74666" y="85018"/>
                  <a:pt x="75047" y="83690"/>
                  <a:pt x="75047" y="82361"/>
                </a:cubicBezTo>
                <a:cubicBezTo>
                  <a:pt x="75047" y="69963"/>
                  <a:pt x="75047" y="69963"/>
                  <a:pt x="75047" y="69963"/>
                </a:cubicBezTo>
                <a:lnTo>
                  <a:pt x="120000" y="69963"/>
                </a:lnTo>
                <a:close/>
                <a:moveTo>
                  <a:pt x="68571" y="69963"/>
                </a:moveTo>
                <a:cubicBezTo>
                  <a:pt x="68571" y="80147"/>
                  <a:pt x="68571" y="80147"/>
                  <a:pt x="68571" y="80147"/>
                </a:cubicBezTo>
                <a:cubicBezTo>
                  <a:pt x="51428" y="80147"/>
                  <a:pt x="51428" y="80147"/>
                  <a:pt x="51428" y="80147"/>
                </a:cubicBezTo>
                <a:cubicBezTo>
                  <a:pt x="51428" y="69963"/>
                  <a:pt x="51428" y="69963"/>
                  <a:pt x="51428" y="69963"/>
                </a:cubicBezTo>
                <a:lnTo>
                  <a:pt x="68571" y="69963"/>
                </a:lnTo>
                <a:close/>
                <a:moveTo>
                  <a:pt x="120000" y="32767"/>
                </a:moveTo>
                <a:cubicBezTo>
                  <a:pt x="120000" y="62435"/>
                  <a:pt x="120000" y="62435"/>
                  <a:pt x="120000" y="62435"/>
                </a:cubicBezTo>
                <a:cubicBezTo>
                  <a:pt x="0" y="62435"/>
                  <a:pt x="0" y="62435"/>
                  <a:pt x="0" y="62435"/>
                </a:cubicBezTo>
                <a:cubicBezTo>
                  <a:pt x="0" y="32767"/>
                  <a:pt x="0" y="32767"/>
                  <a:pt x="0" y="32767"/>
                </a:cubicBezTo>
                <a:cubicBezTo>
                  <a:pt x="0" y="29225"/>
                  <a:pt x="761" y="26125"/>
                  <a:pt x="3047" y="23911"/>
                </a:cubicBezTo>
                <a:cubicBezTo>
                  <a:pt x="4952" y="21254"/>
                  <a:pt x="7619" y="20369"/>
                  <a:pt x="10666" y="20369"/>
                </a:cubicBezTo>
                <a:cubicBezTo>
                  <a:pt x="34285" y="20369"/>
                  <a:pt x="34285" y="20369"/>
                  <a:pt x="34285" y="20369"/>
                </a:cubicBezTo>
                <a:cubicBezTo>
                  <a:pt x="34285" y="7527"/>
                  <a:pt x="34285" y="7527"/>
                  <a:pt x="34285" y="7527"/>
                </a:cubicBezTo>
                <a:cubicBezTo>
                  <a:pt x="34285" y="5756"/>
                  <a:pt x="34666" y="3985"/>
                  <a:pt x="36190" y="2214"/>
                </a:cubicBezTo>
                <a:cubicBezTo>
                  <a:pt x="37333" y="885"/>
                  <a:pt x="38857" y="0"/>
                  <a:pt x="40761" y="0"/>
                </a:cubicBezTo>
                <a:cubicBezTo>
                  <a:pt x="79238" y="0"/>
                  <a:pt x="79238" y="0"/>
                  <a:pt x="79238" y="0"/>
                </a:cubicBezTo>
                <a:cubicBezTo>
                  <a:pt x="81142" y="0"/>
                  <a:pt x="82666" y="885"/>
                  <a:pt x="83809" y="2214"/>
                </a:cubicBezTo>
                <a:cubicBezTo>
                  <a:pt x="84952" y="3985"/>
                  <a:pt x="85714" y="5756"/>
                  <a:pt x="85714" y="7527"/>
                </a:cubicBezTo>
                <a:cubicBezTo>
                  <a:pt x="85714" y="20369"/>
                  <a:pt x="85714" y="20369"/>
                  <a:pt x="85714" y="20369"/>
                </a:cubicBezTo>
                <a:cubicBezTo>
                  <a:pt x="109333" y="20369"/>
                  <a:pt x="109333" y="20369"/>
                  <a:pt x="109333" y="20369"/>
                </a:cubicBezTo>
                <a:cubicBezTo>
                  <a:pt x="112380" y="20369"/>
                  <a:pt x="114666" y="21254"/>
                  <a:pt x="116952" y="23911"/>
                </a:cubicBezTo>
                <a:cubicBezTo>
                  <a:pt x="118857" y="26125"/>
                  <a:pt x="120000" y="29225"/>
                  <a:pt x="120000" y="327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Open Sans"/>
              <a:cs typeface="Open Sans"/>
              <a:sym typeface="Open Sans"/>
            </a:endParaRPr>
          </a:p>
        </p:txBody>
      </p:sp>
      <p:sp>
        <p:nvSpPr>
          <p:cNvPr id="22" name="Shape 2433"/>
          <p:cNvSpPr/>
          <p:nvPr/>
        </p:nvSpPr>
        <p:spPr>
          <a:xfrm>
            <a:off x="5773035" y="2449779"/>
            <a:ext cx="649026" cy="605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19" y="39705"/>
                </a:moveTo>
                <a:cubicBezTo>
                  <a:pt x="113904" y="39705"/>
                  <a:pt x="115809" y="41029"/>
                  <a:pt x="117714" y="42794"/>
                </a:cubicBezTo>
                <a:cubicBezTo>
                  <a:pt x="119238" y="44558"/>
                  <a:pt x="120000" y="47205"/>
                  <a:pt x="120000" y="49852"/>
                </a:cubicBezTo>
                <a:cubicBezTo>
                  <a:pt x="120000" y="52500"/>
                  <a:pt x="119238" y="54705"/>
                  <a:pt x="117714" y="56911"/>
                </a:cubicBezTo>
                <a:cubicBezTo>
                  <a:pt x="115809" y="58676"/>
                  <a:pt x="113904" y="59558"/>
                  <a:pt x="111619" y="59558"/>
                </a:cubicBezTo>
                <a:cubicBezTo>
                  <a:pt x="111619" y="89558"/>
                  <a:pt x="111619" y="89558"/>
                  <a:pt x="111619" y="89558"/>
                </a:cubicBezTo>
                <a:cubicBezTo>
                  <a:pt x="111619" y="92205"/>
                  <a:pt x="110857" y="94411"/>
                  <a:pt x="108952" y="96617"/>
                </a:cubicBezTo>
                <a:cubicBezTo>
                  <a:pt x="107428" y="98382"/>
                  <a:pt x="105142" y="99705"/>
                  <a:pt x="102857" y="99705"/>
                </a:cubicBezTo>
                <a:cubicBezTo>
                  <a:pt x="84190" y="81617"/>
                  <a:pt x="66285" y="71911"/>
                  <a:pt x="48380" y="70147"/>
                </a:cubicBezTo>
                <a:cubicBezTo>
                  <a:pt x="46095" y="71029"/>
                  <a:pt x="43809" y="72794"/>
                  <a:pt x="42285" y="75000"/>
                </a:cubicBezTo>
                <a:cubicBezTo>
                  <a:pt x="41142" y="77647"/>
                  <a:pt x="40380" y="80294"/>
                  <a:pt x="40380" y="82941"/>
                </a:cubicBezTo>
                <a:cubicBezTo>
                  <a:pt x="40380" y="85588"/>
                  <a:pt x="41523" y="88235"/>
                  <a:pt x="43047" y="90000"/>
                </a:cubicBezTo>
                <a:cubicBezTo>
                  <a:pt x="42285" y="91764"/>
                  <a:pt x="41523" y="93529"/>
                  <a:pt x="41523" y="95294"/>
                </a:cubicBezTo>
                <a:cubicBezTo>
                  <a:pt x="41523" y="97058"/>
                  <a:pt x="41523" y="98382"/>
                  <a:pt x="41904" y="99705"/>
                </a:cubicBezTo>
                <a:cubicBezTo>
                  <a:pt x="42285" y="101029"/>
                  <a:pt x="43047" y="102352"/>
                  <a:pt x="44190" y="104117"/>
                </a:cubicBezTo>
                <a:cubicBezTo>
                  <a:pt x="45333" y="105441"/>
                  <a:pt x="46476" y="106764"/>
                  <a:pt x="47238" y="107647"/>
                </a:cubicBezTo>
                <a:cubicBezTo>
                  <a:pt x="48380" y="108970"/>
                  <a:pt x="49904" y="110294"/>
                  <a:pt x="51428" y="111617"/>
                </a:cubicBezTo>
                <a:cubicBezTo>
                  <a:pt x="50285" y="114705"/>
                  <a:pt x="47619" y="116911"/>
                  <a:pt x="44190" y="118235"/>
                </a:cubicBezTo>
                <a:cubicBezTo>
                  <a:pt x="40380" y="119558"/>
                  <a:pt x="36571" y="120000"/>
                  <a:pt x="32761" y="119117"/>
                </a:cubicBezTo>
                <a:cubicBezTo>
                  <a:pt x="28952" y="118235"/>
                  <a:pt x="25904" y="116911"/>
                  <a:pt x="24000" y="114705"/>
                </a:cubicBezTo>
                <a:cubicBezTo>
                  <a:pt x="23619" y="113823"/>
                  <a:pt x="22857" y="111176"/>
                  <a:pt x="21714" y="108088"/>
                </a:cubicBezTo>
                <a:cubicBezTo>
                  <a:pt x="20952" y="104558"/>
                  <a:pt x="20190" y="102352"/>
                  <a:pt x="19809" y="100588"/>
                </a:cubicBezTo>
                <a:cubicBezTo>
                  <a:pt x="19428" y="99264"/>
                  <a:pt x="18666" y="96617"/>
                  <a:pt x="18285" y="93970"/>
                </a:cubicBezTo>
                <a:cubicBezTo>
                  <a:pt x="17523" y="90882"/>
                  <a:pt x="17142" y="88235"/>
                  <a:pt x="17142" y="86029"/>
                </a:cubicBezTo>
                <a:cubicBezTo>
                  <a:pt x="17142" y="83823"/>
                  <a:pt x="17142" y="81176"/>
                  <a:pt x="17523" y="78088"/>
                </a:cubicBezTo>
                <a:cubicBezTo>
                  <a:pt x="17523" y="75441"/>
                  <a:pt x="18285" y="72352"/>
                  <a:pt x="19047" y="69705"/>
                </a:cubicBezTo>
                <a:cubicBezTo>
                  <a:pt x="10666" y="69705"/>
                  <a:pt x="10666" y="69705"/>
                  <a:pt x="10666" y="69705"/>
                </a:cubicBezTo>
                <a:cubicBezTo>
                  <a:pt x="7619" y="69705"/>
                  <a:pt x="5333" y="68382"/>
                  <a:pt x="3047" y="66176"/>
                </a:cubicBezTo>
                <a:cubicBezTo>
                  <a:pt x="1142" y="63529"/>
                  <a:pt x="0" y="60882"/>
                  <a:pt x="0" y="57352"/>
                </a:cubicBezTo>
                <a:cubicBezTo>
                  <a:pt x="0" y="42352"/>
                  <a:pt x="0" y="42352"/>
                  <a:pt x="0" y="42352"/>
                </a:cubicBezTo>
                <a:cubicBezTo>
                  <a:pt x="0" y="38823"/>
                  <a:pt x="1142" y="36176"/>
                  <a:pt x="3047" y="33529"/>
                </a:cubicBezTo>
                <a:cubicBezTo>
                  <a:pt x="5333" y="31323"/>
                  <a:pt x="7619" y="30000"/>
                  <a:pt x="10666" y="30000"/>
                </a:cubicBezTo>
                <a:cubicBezTo>
                  <a:pt x="43047" y="30000"/>
                  <a:pt x="43047" y="30000"/>
                  <a:pt x="43047" y="30000"/>
                </a:cubicBezTo>
                <a:cubicBezTo>
                  <a:pt x="62476" y="30000"/>
                  <a:pt x="82285" y="19852"/>
                  <a:pt x="102857" y="0"/>
                </a:cubicBezTo>
                <a:cubicBezTo>
                  <a:pt x="105142" y="0"/>
                  <a:pt x="107428" y="1323"/>
                  <a:pt x="108952" y="3088"/>
                </a:cubicBezTo>
                <a:cubicBezTo>
                  <a:pt x="110857" y="4852"/>
                  <a:pt x="111619" y="7500"/>
                  <a:pt x="111619" y="10147"/>
                </a:cubicBezTo>
                <a:lnTo>
                  <a:pt x="111619" y="39705"/>
                </a:lnTo>
                <a:close/>
                <a:moveTo>
                  <a:pt x="102857" y="86911"/>
                </a:moveTo>
                <a:cubicBezTo>
                  <a:pt x="102857" y="12794"/>
                  <a:pt x="102857" y="12794"/>
                  <a:pt x="102857" y="12794"/>
                </a:cubicBezTo>
                <a:cubicBezTo>
                  <a:pt x="85333" y="28235"/>
                  <a:pt x="68190" y="37058"/>
                  <a:pt x="51428" y="39264"/>
                </a:cubicBezTo>
                <a:cubicBezTo>
                  <a:pt x="51428" y="60441"/>
                  <a:pt x="51428" y="60441"/>
                  <a:pt x="51428" y="60441"/>
                </a:cubicBezTo>
                <a:cubicBezTo>
                  <a:pt x="68190" y="62647"/>
                  <a:pt x="85333" y="71470"/>
                  <a:pt x="102857" y="86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Open Sans"/>
              <a:cs typeface="Open Sans"/>
              <a:sym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DB910-B5FC-42A9-A0E4-5A6C1B1A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620" y="2449575"/>
            <a:ext cx="837341" cy="778466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1159A8F-E5C1-443D-BE9A-9F978AA2999F}"/>
              </a:ext>
            </a:extLst>
          </p:cNvPr>
          <p:cNvSpPr/>
          <p:nvPr/>
        </p:nvSpPr>
        <p:spPr>
          <a:xfrm>
            <a:off x="13776975" y="5173868"/>
            <a:ext cx="3886144" cy="3831659"/>
          </a:xfrm>
          <a:prstGeom prst="donut">
            <a:avLst>
              <a:gd name="adj" fmla="val 27281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38A2AE-ECAF-44A3-89DC-E4091EBABC41}"/>
              </a:ext>
            </a:extLst>
          </p:cNvPr>
          <p:cNvSpPr/>
          <p:nvPr/>
        </p:nvSpPr>
        <p:spPr>
          <a:xfrm>
            <a:off x="9664106" y="1868136"/>
            <a:ext cx="1908963" cy="2113452"/>
          </a:xfrm>
          <a:prstGeom prst="roundRect">
            <a:avLst>
              <a:gd name="adj" fmla="val 11129"/>
            </a:avLst>
          </a:prstGeom>
          <a:gradFill>
            <a:gsLst>
              <a:gs pos="0">
                <a:srgbClr val="43A0B3"/>
              </a:gs>
              <a:gs pos="74000">
                <a:srgbClr val="106272"/>
              </a:gs>
            </a:gsLst>
            <a:path path="circle">
              <a:fillToRect l="50000" t="50000" r="50000" b="50000"/>
            </a:path>
          </a:gradFill>
          <a:effectLst>
            <a:outerShdw blurRad="762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46" name="Shape 4146"/>
          <p:cNvSpPr/>
          <p:nvPr/>
        </p:nvSpPr>
        <p:spPr>
          <a:xfrm>
            <a:off x="1240912" y="2385659"/>
            <a:ext cx="704281" cy="734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135" y="59805"/>
                </a:moveTo>
                <a:cubicBezTo>
                  <a:pt x="100135" y="54757"/>
                  <a:pt x="99324" y="49708"/>
                  <a:pt x="96891" y="45048"/>
                </a:cubicBezTo>
                <a:cubicBezTo>
                  <a:pt x="94864" y="40000"/>
                  <a:pt x="92027" y="36116"/>
                  <a:pt x="88378" y="32621"/>
                </a:cubicBezTo>
                <a:cubicBezTo>
                  <a:pt x="84729" y="29126"/>
                  <a:pt x="80675" y="26407"/>
                  <a:pt x="75405" y="24466"/>
                </a:cubicBezTo>
                <a:cubicBezTo>
                  <a:pt x="70540" y="22135"/>
                  <a:pt x="65270" y="21359"/>
                  <a:pt x="60000" y="21359"/>
                </a:cubicBezTo>
                <a:cubicBezTo>
                  <a:pt x="54324" y="21359"/>
                  <a:pt x="49054" y="22135"/>
                  <a:pt x="44189" y="24466"/>
                </a:cubicBezTo>
                <a:cubicBezTo>
                  <a:pt x="39324" y="26407"/>
                  <a:pt x="34864" y="29126"/>
                  <a:pt x="31216" y="32621"/>
                </a:cubicBezTo>
                <a:cubicBezTo>
                  <a:pt x="27567" y="36116"/>
                  <a:pt x="24729" y="40000"/>
                  <a:pt x="22702" y="45048"/>
                </a:cubicBezTo>
                <a:cubicBezTo>
                  <a:pt x="20675" y="49708"/>
                  <a:pt x="19459" y="54757"/>
                  <a:pt x="19459" y="59805"/>
                </a:cubicBezTo>
                <a:cubicBezTo>
                  <a:pt x="19459" y="65242"/>
                  <a:pt x="20675" y="70291"/>
                  <a:pt x="22702" y="74951"/>
                </a:cubicBezTo>
                <a:cubicBezTo>
                  <a:pt x="24729" y="79611"/>
                  <a:pt x="27567" y="83883"/>
                  <a:pt x="31216" y="87378"/>
                </a:cubicBezTo>
                <a:cubicBezTo>
                  <a:pt x="34864" y="90873"/>
                  <a:pt x="39324" y="93592"/>
                  <a:pt x="44189" y="95533"/>
                </a:cubicBezTo>
                <a:cubicBezTo>
                  <a:pt x="49054" y="97475"/>
                  <a:pt x="54324" y="98640"/>
                  <a:pt x="60000" y="98640"/>
                </a:cubicBezTo>
                <a:cubicBezTo>
                  <a:pt x="65270" y="98640"/>
                  <a:pt x="70540" y="97475"/>
                  <a:pt x="75405" y="95533"/>
                </a:cubicBezTo>
                <a:cubicBezTo>
                  <a:pt x="80675" y="93592"/>
                  <a:pt x="84729" y="90873"/>
                  <a:pt x="88378" y="87378"/>
                </a:cubicBezTo>
                <a:cubicBezTo>
                  <a:pt x="92027" y="83883"/>
                  <a:pt x="94864" y="79611"/>
                  <a:pt x="96891" y="74951"/>
                </a:cubicBezTo>
                <a:cubicBezTo>
                  <a:pt x="99324" y="70291"/>
                  <a:pt x="100135" y="65242"/>
                  <a:pt x="100135" y="59805"/>
                </a:cubicBezTo>
                <a:close/>
                <a:moveTo>
                  <a:pt x="119594" y="78446"/>
                </a:moveTo>
                <a:cubicBezTo>
                  <a:pt x="119594" y="79223"/>
                  <a:pt x="118783" y="79611"/>
                  <a:pt x="118378" y="80000"/>
                </a:cubicBezTo>
                <a:cubicBezTo>
                  <a:pt x="97702" y="86213"/>
                  <a:pt x="97702" y="86213"/>
                  <a:pt x="97702" y="86213"/>
                </a:cubicBezTo>
                <a:cubicBezTo>
                  <a:pt x="97702" y="106796"/>
                  <a:pt x="97702" y="106796"/>
                  <a:pt x="97702" y="106796"/>
                </a:cubicBezTo>
                <a:cubicBezTo>
                  <a:pt x="97702" y="107572"/>
                  <a:pt x="97297" y="107961"/>
                  <a:pt x="96891" y="108737"/>
                </a:cubicBezTo>
                <a:cubicBezTo>
                  <a:pt x="96081" y="109126"/>
                  <a:pt x="95270" y="109126"/>
                  <a:pt x="94864" y="108737"/>
                </a:cubicBezTo>
                <a:cubicBezTo>
                  <a:pt x="74189" y="102524"/>
                  <a:pt x="74189" y="102524"/>
                  <a:pt x="74189" y="102524"/>
                </a:cubicBezTo>
                <a:cubicBezTo>
                  <a:pt x="61621" y="119223"/>
                  <a:pt x="61621" y="119223"/>
                  <a:pt x="61621" y="119223"/>
                </a:cubicBezTo>
                <a:cubicBezTo>
                  <a:pt x="61216" y="119611"/>
                  <a:pt x="60810" y="120000"/>
                  <a:pt x="60000" y="120000"/>
                </a:cubicBezTo>
                <a:cubicBezTo>
                  <a:pt x="59189" y="120000"/>
                  <a:pt x="58378" y="119611"/>
                  <a:pt x="57972" y="119223"/>
                </a:cubicBezTo>
                <a:cubicBezTo>
                  <a:pt x="45405" y="102524"/>
                  <a:pt x="45405" y="102524"/>
                  <a:pt x="45405" y="102524"/>
                </a:cubicBezTo>
                <a:cubicBezTo>
                  <a:pt x="25135" y="108737"/>
                  <a:pt x="25135" y="108737"/>
                  <a:pt x="25135" y="108737"/>
                </a:cubicBezTo>
                <a:cubicBezTo>
                  <a:pt x="24324" y="109126"/>
                  <a:pt x="23513" y="109126"/>
                  <a:pt x="23108" y="108737"/>
                </a:cubicBezTo>
                <a:cubicBezTo>
                  <a:pt x="22297" y="107961"/>
                  <a:pt x="21891" y="107572"/>
                  <a:pt x="21891" y="106796"/>
                </a:cubicBezTo>
                <a:cubicBezTo>
                  <a:pt x="21891" y="86213"/>
                  <a:pt x="21891" y="86213"/>
                  <a:pt x="21891" y="86213"/>
                </a:cubicBezTo>
                <a:cubicBezTo>
                  <a:pt x="1621" y="80000"/>
                  <a:pt x="1621" y="80000"/>
                  <a:pt x="1621" y="80000"/>
                </a:cubicBezTo>
                <a:cubicBezTo>
                  <a:pt x="810" y="79611"/>
                  <a:pt x="405" y="79223"/>
                  <a:pt x="405" y="78446"/>
                </a:cubicBezTo>
                <a:cubicBezTo>
                  <a:pt x="0" y="77669"/>
                  <a:pt x="0" y="77281"/>
                  <a:pt x="405" y="76504"/>
                </a:cubicBezTo>
                <a:cubicBezTo>
                  <a:pt x="12972" y="59805"/>
                  <a:pt x="12972" y="59805"/>
                  <a:pt x="12972" y="59805"/>
                </a:cubicBezTo>
                <a:cubicBezTo>
                  <a:pt x="405" y="43106"/>
                  <a:pt x="405" y="43106"/>
                  <a:pt x="405" y="43106"/>
                </a:cubicBezTo>
                <a:cubicBezTo>
                  <a:pt x="0" y="42718"/>
                  <a:pt x="0" y="41941"/>
                  <a:pt x="405" y="41165"/>
                </a:cubicBezTo>
                <a:cubicBezTo>
                  <a:pt x="405" y="40776"/>
                  <a:pt x="810" y="40388"/>
                  <a:pt x="1621" y="40000"/>
                </a:cubicBezTo>
                <a:cubicBezTo>
                  <a:pt x="21891" y="33398"/>
                  <a:pt x="21891" y="33398"/>
                  <a:pt x="21891" y="33398"/>
                </a:cubicBezTo>
                <a:cubicBezTo>
                  <a:pt x="21891" y="12815"/>
                  <a:pt x="21891" y="12815"/>
                  <a:pt x="21891" y="12815"/>
                </a:cubicBezTo>
                <a:cubicBezTo>
                  <a:pt x="21891" y="12427"/>
                  <a:pt x="22297" y="11650"/>
                  <a:pt x="23108" y="11262"/>
                </a:cubicBezTo>
                <a:cubicBezTo>
                  <a:pt x="23513" y="10873"/>
                  <a:pt x="24324" y="10873"/>
                  <a:pt x="25135" y="10873"/>
                </a:cubicBezTo>
                <a:cubicBezTo>
                  <a:pt x="45405" y="17475"/>
                  <a:pt x="45405" y="17475"/>
                  <a:pt x="45405" y="17475"/>
                </a:cubicBezTo>
                <a:cubicBezTo>
                  <a:pt x="57972" y="776"/>
                  <a:pt x="57972" y="776"/>
                  <a:pt x="57972" y="776"/>
                </a:cubicBezTo>
                <a:cubicBezTo>
                  <a:pt x="58378" y="0"/>
                  <a:pt x="59189" y="0"/>
                  <a:pt x="60000" y="0"/>
                </a:cubicBezTo>
                <a:cubicBezTo>
                  <a:pt x="60810" y="0"/>
                  <a:pt x="61216" y="0"/>
                  <a:pt x="61621" y="776"/>
                </a:cubicBezTo>
                <a:cubicBezTo>
                  <a:pt x="74189" y="17475"/>
                  <a:pt x="74189" y="17475"/>
                  <a:pt x="74189" y="17475"/>
                </a:cubicBezTo>
                <a:cubicBezTo>
                  <a:pt x="94864" y="10873"/>
                  <a:pt x="94864" y="10873"/>
                  <a:pt x="94864" y="10873"/>
                </a:cubicBezTo>
                <a:cubicBezTo>
                  <a:pt x="95270" y="10873"/>
                  <a:pt x="96081" y="10873"/>
                  <a:pt x="96891" y="11262"/>
                </a:cubicBezTo>
                <a:cubicBezTo>
                  <a:pt x="97297" y="11650"/>
                  <a:pt x="97702" y="12427"/>
                  <a:pt x="97702" y="12815"/>
                </a:cubicBezTo>
                <a:cubicBezTo>
                  <a:pt x="97702" y="33398"/>
                  <a:pt x="97702" y="33398"/>
                  <a:pt x="97702" y="33398"/>
                </a:cubicBezTo>
                <a:cubicBezTo>
                  <a:pt x="118378" y="40000"/>
                  <a:pt x="118378" y="40000"/>
                  <a:pt x="118378" y="40000"/>
                </a:cubicBezTo>
                <a:cubicBezTo>
                  <a:pt x="118783" y="40388"/>
                  <a:pt x="119594" y="40776"/>
                  <a:pt x="119594" y="41165"/>
                </a:cubicBezTo>
                <a:cubicBezTo>
                  <a:pt x="120000" y="41941"/>
                  <a:pt x="119594" y="42718"/>
                  <a:pt x="119189" y="43106"/>
                </a:cubicBezTo>
                <a:cubicBezTo>
                  <a:pt x="106621" y="59805"/>
                  <a:pt x="106621" y="59805"/>
                  <a:pt x="106621" y="59805"/>
                </a:cubicBezTo>
                <a:cubicBezTo>
                  <a:pt x="119189" y="76504"/>
                  <a:pt x="119189" y="76504"/>
                  <a:pt x="119189" y="76504"/>
                </a:cubicBezTo>
                <a:cubicBezTo>
                  <a:pt x="119594" y="77281"/>
                  <a:pt x="120000" y="77669"/>
                  <a:pt x="119594" y="784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Open Sans"/>
              <a:cs typeface="Open Sans"/>
              <a:sym typeface="Open Sans"/>
            </a:endParaRPr>
          </a:p>
        </p:txBody>
      </p:sp>
      <p:sp>
        <p:nvSpPr>
          <p:cNvPr id="50" name="Shape 708">
            <a:extLst>
              <a:ext uri="{FF2B5EF4-FFF2-40B4-BE49-F238E27FC236}">
                <a16:creationId xmlns:a16="http://schemas.microsoft.com/office/drawing/2014/main" id="{3040938B-336F-481F-AC7F-71EB9FA26D63}"/>
              </a:ext>
            </a:extLst>
          </p:cNvPr>
          <p:cNvSpPr txBox="1">
            <a:spLocks/>
          </p:cNvSpPr>
          <p:nvPr/>
        </p:nvSpPr>
        <p:spPr>
          <a:xfrm>
            <a:off x="838200" y="528356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TIMELINE</a:t>
            </a:r>
            <a:endParaRPr lang="en-GB" sz="5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39" name="Shape 4142">
            <a:extLst>
              <a:ext uri="{FF2B5EF4-FFF2-40B4-BE49-F238E27FC236}">
                <a16:creationId xmlns:a16="http://schemas.microsoft.com/office/drawing/2014/main" id="{22CF21E7-2C7B-4F5D-A1BA-52694B3542DB}"/>
              </a:ext>
            </a:extLst>
          </p:cNvPr>
          <p:cNvSpPr txBox="1"/>
          <p:nvPr/>
        </p:nvSpPr>
        <p:spPr>
          <a:xfrm>
            <a:off x="5134495" y="4125135"/>
            <a:ext cx="1915517" cy="19414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33000">
                <a:srgbClr val="11697B"/>
              </a:gs>
            </a:gsLst>
            <a:lin ang="16200000" scaled="1"/>
            <a:tileRect/>
          </a:gradFill>
          <a:ln>
            <a:noFill/>
          </a:ln>
        </p:spPr>
        <p:txBody>
          <a:bodyPr lIns="121900" tIns="396000" rIns="121900" bIns="1219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Expand the</a:t>
            </a:r>
            <a:b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latin typeface="Lato"/>
                <a:ea typeface="Open Sans"/>
                <a:cs typeface="Open Sans Hebrew" pitchFamily="2" charset="-79"/>
                <a:sym typeface="Open Sans"/>
              </a:rPr>
              <a:t>Platform</a:t>
            </a:r>
          </a:p>
          <a:p>
            <a:pPr algn="ctr"/>
            <a:r>
              <a:rPr lang="en-GB" sz="1100" dirty="0">
                <a:latin typeface="Lato"/>
                <a:ea typeface="Open Sans"/>
                <a:cs typeface="Open Sans Hebrew" pitchFamily="2" charset="-79"/>
                <a:sym typeface="Open Sans"/>
              </a:rPr>
              <a:t>With 2-3 additional courses every quarter.</a:t>
            </a:r>
            <a:endParaRPr lang="he-IL" sz="1100" dirty="0"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837B9-7E89-4258-B3DF-27323AFF4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33" y="2485154"/>
            <a:ext cx="707308" cy="707308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ED33029-97DB-446F-AFBF-EC4A41D3A5CB}"/>
              </a:ext>
            </a:extLst>
          </p:cNvPr>
          <p:cNvSpPr/>
          <p:nvPr/>
        </p:nvSpPr>
        <p:spPr>
          <a:xfrm>
            <a:off x="5131780" y="3470982"/>
            <a:ext cx="2151753" cy="654152"/>
          </a:xfrm>
          <a:custGeom>
            <a:avLst/>
            <a:gdLst>
              <a:gd name="connsiteX0" fmla="*/ 0 w 2151753"/>
              <a:gd name="connsiteY0" fmla="*/ 0 h 654152"/>
              <a:gd name="connsiteX1" fmla="*/ 1667617 w 2151753"/>
              <a:gd name="connsiteY1" fmla="*/ 0 h 654152"/>
              <a:gd name="connsiteX2" fmla="*/ 1919208 w 2151753"/>
              <a:gd name="connsiteY2" fmla="*/ 0 h 654152"/>
              <a:gd name="connsiteX3" fmla="*/ 1920073 w 2151753"/>
              <a:gd name="connsiteY3" fmla="*/ 0 h 654152"/>
              <a:gd name="connsiteX4" fmla="*/ 1920073 w 2151753"/>
              <a:gd name="connsiteY4" fmla="*/ 1217 h 654152"/>
              <a:gd name="connsiteX5" fmla="*/ 2151753 w 2151753"/>
              <a:gd name="connsiteY5" fmla="*/ 327076 h 654152"/>
              <a:gd name="connsiteX6" fmla="*/ 1920073 w 2151753"/>
              <a:gd name="connsiteY6" fmla="*/ 652936 h 654152"/>
              <a:gd name="connsiteX7" fmla="*/ 1920073 w 2151753"/>
              <a:gd name="connsiteY7" fmla="*/ 654152 h 654152"/>
              <a:gd name="connsiteX8" fmla="*/ 1919208 w 2151753"/>
              <a:gd name="connsiteY8" fmla="*/ 654152 h 654152"/>
              <a:gd name="connsiteX9" fmla="*/ 1667617 w 2151753"/>
              <a:gd name="connsiteY9" fmla="*/ 654152 h 654152"/>
              <a:gd name="connsiteX10" fmla="*/ 0 w 2151753"/>
              <a:gd name="connsiteY10" fmla="*/ 654152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753" h="654152">
                <a:moveTo>
                  <a:pt x="0" y="0"/>
                </a:moveTo>
                <a:lnTo>
                  <a:pt x="1667617" y="0"/>
                </a:lnTo>
                <a:lnTo>
                  <a:pt x="1919208" y="0"/>
                </a:lnTo>
                <a:lnTo>
                  <a:pt x="1920073" y="0"/>
                </a:lnTo>
                <a:lnTo>
                  <a:pt x="1920073" y="1217"/>
                </a:lnTo>
                <a:lnTo>
                  <a:pt x="2151753" y="327076"/>
                </a:lnTo>
                <a:lnTo>
                  <a:pt x="1920073" y="652936"/>
                </a:lnTo>
                <a:lnTo>
                  <a:pt x="1920073" y="654152"/>
                </a:lnTo>
                <a:lnTo>
                  <a:pt x="1919208" y="654152"/>
                </a:lnTo>
                <a:lnTo>
                  <a:pt x="1667617" y="654152"/>
                </a:lnTo>
                <a:lnTo>
                  <a:pt x="0" y="654152"/>
                </a:lnTo>
                <a:close/>
              </a:path>
            </a:pathLst>
          </a:custGeom>
          <a:gradFill flip="none" rotWithShape="1">
            <a:gsLst>
              <a:gs pos="6707">
                <a:srgbClr val="4098AA"/>
              </a:gs>
              <a:gs pos="97000">
                <a:srgbClr val="43A0B3"/>
              </a:gs>
              <a:gs pos="53000">
                <a:srgbClr val="13708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Shape 4149">
            <a:extLst>
              <a:ext uri="{FF2B5EF4-FFF2-40B4-BE49-F238E27FC236}">
                <a16:creationId xmlns:a16="http://schemas.microsoft.com/office/drawing/2014/main" id="{3382A211-D209-42E6-B5BE-256CBA6A0479}"/>
              </a:ext>
            </a:extLst>
          </p:cNvPr>
          <p:cNvSpPr txBox="1"/>
          <p:nvPr/>
        </p:nvSpPr>
        <p:spPr>
          <a:xfrm>
            <a:off x="5412471" y="3621665"/>
            <a:ext cx="1468210" cy="35992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3 months</a:t>
            </a:r>
          </a:p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from launch</a:t>
            </a:r>
            <a:endParaRPr lang="he-IL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2E5E3A3-DA36-493F-8D45-27D9A6B00286}"/>
              </a:ext>
            </a:extLst>
          </p:cNvPr>
          <p:cNvSpPr/>
          <p:nvPr/>
        </p:nvSpPr>
        <p:spPr>
          <a:xfrm>
            <a:off x="631903" y="3474550"/>
            <a:ext cx="2151753" cy="654152"/>
          </a:xfrm>
          <a:custGeom>
            <a:avLst/>
            <a:gdLst>
              <a:gd name="connsiteX0" fmla="*/ 0 w 2151753"/>
              <a:gd name="connsiteY0" fmla="*/ 0 h 654152"/>
              <a:gd name="connsiteX1" fmla="*/ 1667617 w 2151753"/>
              <a:gd name="connsiteY1" fmla="*/ 0 h 654152"/>
              <a:gd name="connsiteX2" fmla="*/ 1919208 w 2151753"/>
              <a:gd name="connsiteY2" fmla="*/ 0 h 654152"/>
              <a:gd name="connsiteX3" fmla="*/ 1920073 w 2151753"/>
              <a:gd name="connsiteY3" fmla="*/ 0 h 654152"/>
              <a:gd name="connsiteX4" fmla="*/ 1920073 w 2151753"/>
              <a:gd name="connsiteY4" fmla="*/ 1217 h 654152"/>
              <a:gd name="connsiteX5" fmla="*/ 2151753 w 2151753"/>
              <a:gd name="connsiteY5" fmla="*/ 327076 h 654152"/>
              <a:gd name="connsiteX6" fmla="*/ 1920073 w 2151753"/>
              <a:gd name="connsiteY6" fmla="*/ 652936 h 654152"/>
              <a:gd name="connsiteX7" fmla="*/ 1920073 w 2151753"/>
              <a:gd name="connsiteY7" fmla="*/ 654152 h 654152"/>
              <a:gd name="connsiteX8" fmla="*/ 1919208 w 2151753"/>
              <a:gd name="connsiteY8" fmla="*/ 654152 h 654152"/>
              <a:gd name="connsiteX9" fmla="*/ 1667617 w 2151753"/>
              <a:gd name="connsiteY9" fmla="*/ 654152 h 654152"/>
              <a:gd name="connsiteX10" fmla="*/ 0 w 2151753"/>
              <a:gd name="connsiteY10" fmla="*/ 654152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753" h="654152">
                <a:moveTo>
                  <a:pt x="0" y="0"/>
                </a:moveTo>
                <a:lnTo>
                  <a:pt x="1667617" y="0"/>
                </a:lnTo>
                <a:lnTo>
                  <a:pt x="1919208" y="0"/>
                </a:lnTo>
                <a:lnTo>
                  <a:pt x="1920073" y="0"/>
                </a:lnTo>
                <a:lnTo>
                  <a:pt x="1920073" y="1217"/>
                </a:lnTo>
                <a:lnTo>
                  <a:pt x="2151753" y="327076"/>
                </a:lnTo>
                <a:lnTo>
                  <a:pt x="1920073" y="652936"/>
                </a:lnTo>
                <a:lnTo>
                  <a:pt x="1920073" y="654152"/>
                </a:lnTo>
                <a:lnTo>
                  <a:pt x="1919208" y="654152"/>
                </a:lnTo>
                <a:lnTo>
                  <a:pt x="1667617" y="654152"/>
                </a:lnTo>
                <a:lnTo>
                  <a:pt x="0" y="654152"/>
                </a:lnTo>
                <a:close/>
              </a:path>
            </a:pathLst>
          </a:custGeom>
          <a:gradFill flip="none" rotWithShape="1">
            <a:gsLst>
              <a:gs pos="6707">
                <a:srgbClr val="4098AA"/>
              </a:gs>
              <a:gs pos="97000">
                <a:srgbClr val="43A0B3"/>
              </a:gs>
              <a:gs pos="53000">
                <a:srgbClr val="13708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E25540F-BF95-44E2-8BB3-5D644CA045DF}"/>
              </a:ext>
            </a:extLst>
          </p:cNvPr>
          <p:cNvSpPr/>
          <p:nvPr/>
        </p:nvSpPr>
        <p:spPr>
          <a:xfrm>
            <a:off x="9667809" y="3499086"/>
            <a:ext cx="2151753" cy="654152"/>
          </a:xfrm>
          <a:custGeom>
            <a:avLst/>
            <a:gdLst>
              <a:gd name="connsiteX0" fmla="*/ 0 w 2151753"/>
              <a:gd name="connsiteY0" fmla="*/ 0 h 654152"/>
              <a:gd name="connsiteX1" fmla="*/ 1667617 w 2151753"/>
              <a:gd name="connsiteY1" fmla="*/ 0 h 654152"/>
              <a:gd name="connsiteX2" fmla="*/ 1919208 w 2151753"/>
              <a:gd name="connsiteY2" fmla="*/ 0 h 654152"/>
              <a:gd name="connsiteX3" fmla="*/ 1920073 w 2151753"/>
              <a:gd name="connsiteY3" fmla="*/ 0 h 654152"/>
              <a:gd name="connsiteX4" fmla="*/ 1920073 w 2151753"/>
              <a:gd name="connsiteY4" fmla="*/ 1217 h 654152"/>
              <a:gd name="connsiteX5" fmla="*/ 2151753 w 2151753"/>
              <a:gd name="connsiteY5" fmla="*/ 327076 h 654152"/>
              <a:gd name="connsiteX6" fmla="*/ 1920073 w 2151753"/>
              <a:gd name="connsiteY6" fmla="*/ 652936 h 654152"/>
              <a:gd name="connsiteX7" fmla="*/ 1920073 w 2151753"/>
              <a:gd name="connsiteY7" fmla="*/ 654152 h 654152"/>
              <a:gd name="connsiteX8" fmla="*/ 1919208 w 2151753"/>
              <a:gd name="connsiteY8" fmla="*/ 654152 h 654152"/>
              <a:gd name="connsiteX9" fmla="*/ 1667617 w 2151753"/>
              <a:gd name="connsiteY9" fmla="*/ 654152 h 654152"/>
              <a:gd name="connsiteX10" fmla="*/ 0 w 2151753"/>
              <a:gd name="connsiteY10" fmla="*/ 654152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753" h="654152">
                <a:moveTo>
                  <a:pt x="0" y="0"/>
                </a:moveTo>
                <a:lnTo>
                  <a:pt x="1667617" y="0"/>
                </a:lnTo>
                <a:lnTo>
                  <a:pt x="1919208" y="0"/>
                </a:lnTo>
                <a:lnTo>
                  <a:pt x="1920073" y="0"/>
                </a:lnTo>
                <a:lnTo>
                  <a:pt x="1920073" y="1217"/>
                </a:lnTo>
                <a:lnTo>
                  <a:pt x="2151753" y="327076"/>
                </a:lnTo>
                <a:lnTo>
                  <a:pt x="1920073" y="652936"/>
                </a:lnTo>
                <a:lnTo>
                  <a:pt x="1920073" y="654152"/>
                </a:lnTo>
                <a:lnTo>
                  <a:pt x="1919208" y="654152"/>
                </a:lnTo>
                <a:lnTo>
                  <a:pt x="1667617" y="654152"/>
                </a:lnTo>
                <a:lnTo>
                  <a:pt x="0" y="654152"/>
                </a:lnTo>
                <a:close/>
              </a:path>
            </a:pathLst>
          </a:custGeom>
          <a:gradFill flip="none" rotWithShape="1">
            <a:gsLst>
              <a:gs pos="6707">
                <a:srgbClr val="4098AA"/>
              </a:gs>
              <a:gs pos="97000">
                <a:srgbClr val="43A0B3"/>
              </a:gs>
              <a:gs pos="53000">
                <a:srgbClr val="13708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D06AE35-4032-41F0-8A3D-8B3EF8F02387}"/>
              </a:ext>
            </a:extLst>
          </p:cNvPr>
          <p:cNvSpPr/>
          <p:nvPr/>
        </p:nvSpPr>
        <p:spPr>
          <a:xfrm>
            <a:off x="7397943" y="3495103"/>
            <a:ext cx="2151753" cy="654152"/>
          </a:xfrm>
          <a:custGeom>
            <a:avLst/>
            <a:gdLst>
              <a:gd name="connsiteX0" fmla="*/ 0 w 2151753"/>
              <a:gd name="connsiteY0" fmla="*/ 0 h 654152"/>
              <a:gd name="connsiteX1" fmla="*/ 1667617 w 2151753"/>
              <a:gd name="connsiteY1" fmla="*/ 0 h 654152"/>
              <a:gd name="connsiteX2" fmla="*/ 1919208 w 2151753"/>
              <a:gd name="connsiteY2" fmla="*/ 0 h 654152"/>
              <a:gd name="connsiteX3" fmla="*/ 1920073 w 2151753"/>
              <a:gd name="connsiteY3" fmla="*/ 0 h 654152"/>
              <a:gd name="connsiteX4" fmla="*/ 1920073 w 2151753"/>
              <a:gd name="connsiteY4" fmla="*/ 1217 h 654152"/>
              <a:gd name="connsiteX5" fmla="*/ 2151753 w 2151753"/>
              <a:gd name="connsiteY5" fmla="*/ 327076 h 654152"/>
              <a:gd name="connsiteX6" fmla="*/ 1920073 w 2151753"/>
              <a:gd name="connsiteY6" fmla="*/ 652936 h 654152"/>
              <a:gd name="connsiteX7" fmla="*/ 1920073 w 2151753"/>
              <a:gd name="connsiteY7" fmla="*/ 654152 h 654152"/>
              <a:gd name="connsiteX8" fmla="*/ 1919208 w 2151753"/>
              <a:gd name="connsiteY8" fmla="*/ 654152 h 654152"/>
              <a:gd name="connsiteX9" fmla="*/ 1667617 w 2151753"/>
              <a:gd name="connsiteY9" fmla="*/ 654152 h 654152"/>
              <a:gd name="connsiteX10" fmla="*/ 0 w 2151753"/>
              <a:gd name="connsiteY10" fmla="*/ 654152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753" h="654152">
                <a:moveTo>
                  <a:pt x="0" y="0"/>
                </a:moveTo>
                <a:lnTo>
                  <a:pt x="1667617" y="0"/>
                </a:lnTo>
                <a:lnTo>
                  <a:pt x="1919208" y="0"/>
                </a:lnTo>
                <a:lnTo>
                  <a:pt x="1920073" y="0"/>
                </a:lnTo>
                <a:lnTo>
                  <a:pt x="1920073" y="1217"/>
                </a:lnTo>
                <a:lnTo>
                  <a:pt x="2151753" y="327076"/>
                </a:lnTo>
                <a:lnTo>
                  <a:pt x="1920073" y="652936"/>
                </a:lnTo>
                <a:lnTo>
                  <a:pt x="1920073" y="654152"/>
                </a:lnTo>
                <a:lnTo>
                  <a:pt x="1919208" y="654152"/>
                </a:lnTo>
                <a:lnTo>
                  <a:pt x="1667617" y="654152"/>
                </a:lnTo>
                <a:lnTo>
                  <a:pt x="0" y="654152"/>
                </a:lnTo>
                <a:close/>
              </a:path>
            </a:pathLst>
          </a:custGeom>
          <a:gradFill flip="none" rotWithShape="1">
            <a:gsLst>
              <a:gs pos="6707">
                <a:srgbClr val="4098AA"/>
              </a:gs>
              <a:gs pos="97000">
                <a:srgbClr val="43A0B3"/>
              </a:gs>
              <a:gs pos="53000">
                <a:srgbClr val="13708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Shape 4149">
            <a:extLst>
              <a:ext uri="{FF2B5EF4-FFF2-40B4-BE49-F238E27FC236}">
                <a16:creationId xmlns:a16="http://schemas.microsoft.com/office/drawing/2014/main" id="{752DF7D2-5377-4D31-AC5F-D5860A4C8029}"/>
              </a:ext>
            </a:extLst>
          </p:cNvPr>
          <p:cNvSpPr txBox="1"/>
          <p:nvPr/>
        </p:nvSpPr>
        <p:spPr>
          <a:xfrm>
            <a:off x="712044" y="3642931"/>
            <a:ext cx="1803920" cy="35992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Start</a:t>
            </a:r>
            <a:endParaRPr lang="he-IL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5" name="Shape 4149">
            <a:extLst>
              <a:ext uri="{FF2B5EF4-FFF2-40B4-BE49-F238E27FC236}">
                <a16:creationId xmlns:a16="http://schemas.microsoft.com/office/drawing/2014/main" id="{C35B0B7B-295F-42D6-A881-C7BBAB4DDB66}"/>
              </a:ext>
            </a:extLst>
          </p:cNvPr>
          <p:cNvSpPr txBox="1"/>
          <p:nvPr/>
        </p:nvSpPr>
        <p:spPr>
          <a:xfrm>
            <a:off x="7605842" y="3685463"/>
            <a:ext cx="1675837" cy="35992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24 months from launch</a:t>
            </a:r>
            <a:endParaRPr lang="he-IL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37" name="Shape 4149">
            <a:extLst>
              <a:ext uri="{FF2B5EF4-FFF2-40B4-BE49-F238E27FC236}">
                <a16:creationId xmlns:a16="http://schemas.microsoft.com/office/drawing/2014/main" id="{A62DC5EB-CF7A-4C95-A3E4-EEFF3C18E967}"/>
              </a:ext>
            </a:extLst>
          </p:cNvPr>
          <p:cNvSpPr txBox="1"/>
          <p:nvPr/>
        </p:nvSpPr>
        <p:spPr>
          <a:xfrm>
            <a:off x="9765915" y="3685463"/>
            <a:ext cx="1761497" cy="35992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5 years</a:t>
            </a:r>
            <a:b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</a:b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 from launch</a:t>
            </a:r>
            <a:endParaRPr lang="he-IL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0A5B401-CE06-40A9-BFE2-E1B5C016C897}"/>
              </a:ext>
            </a:extLst>
          </p:cNvPr>
          <p:cNvSpPr/>
          <p:nvPr/>
        </p:nvSpPr>
        <p:spPr>
          <a:xfrm>
            <a:off x="2891545" y="3470982"/>
            <a:ext cx="2151753" cy="654152"/>
          </a:xfrm>
          <a:custGeom>
            <a:avLst/>
            <a:gdLst>
              <a:gd name="connsiteX0" fmla="*/ 0 w 2151753"/>
              <a:gd name="connsiteY0" fmla="*/ 0 h 654152"/>
              <a:gd name="connsiteX1" fmla="*/ 1667617 w 2151753"/>
              <a:gd name="connsiteY1" fmla="*/ 0 h 654152"/>
              <a:gd name="connsiteX2" fmla="*/ 1919208 w 2151753"/>
              <a:gd name="connsiteY2" fmla="*/ 0 h 654152"/>
              <a:gd name="connsiteX3" fmla="*/ 1920073 w 2151753"/>
              <a:gd name="connsiteY3" fmla="*/ 0 h 654152"/>
              <a:gd name="connsiteX4" fmla="*/ 1920073 w 2151753"/>
              <a:gd name="connsiteY4" fmla="*/ 1217 h 654152"/>
              <a:gd name="connsiteX5" fmla="*/ 2151753 w 2151753"/>
              <a:gd name="connsiteY5" fmla="*/ 327076 h 654152"/>
              <a:gd name="connsiteX6" fmla="*/ 1920073 w 2151753"/>
              <a:gd name="connsiteY6" fmla="*/ 652936 h 654152"/>
              <a:gd name="connsiteX7" fmla="*/ 1920073 w 2151753"/>
              <a:gd name="connsiteY7" fmla="*/ 654152 h 654152"/>
              <a:gd name="connsiteX8" fmla="*/ 1919208 w 2151753"/>
              <a:gd name="connsiteY8" fmla="*/ 654152 h 654152"/>
              <a:gd name="connsiteX9" fmla="*/ 1667617 w 2151753"/>
              <a:gd name="connsiteY9" fmla="*/ 654152 h 654152"/>
              <a:gd name="connsiteX10" fmla="*/ 0 w 2151753"/>
              <a:gd name="connsiteY10" fmla="*/ 654152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753" h="654152">
                <a:moveTo>
                  <a:pt x="0" y="0"/>
                </a:moveTo>
                <a:lnTo>
                  <a:pt x="1667617" y="0"/>
                </a:lnTo>
                <a:lnTo>
                  <a:pt x="1919208" y="0"/>
                </a:lnTo>
                <a:lnTo>
                  <a:pt x="1920073" y="0"/>
                </a:lnTo>
                <a:lnTo>
                  <a:pt x="1920073" y="1217"/>
                </a:lnTo>
                <a:lnTo>
                  <a:pt x="2151753" y="327076"/>
                </a:lnTo>
                <a:lnTo>
                  <a:pt x="1920073" y="652936"/>
                </a:lnTo>
                <a:lnTo>
                  <a:pt x="1920073" y="654152"/>
                </a:lnTo>
                <a:lnTo>
                  <a:pt x="1919208" y="654152"/>
                </a:lnTo>
                <a:lnTo>
                  <a:pt x="1667617" y="654152"/>
                </a:lnTo>
                <a:lnTo>
                  <a:pt x="0" y="654152"/>
                </a:lnTo>
                <a:close/>
              </a:path>
            </a:pathLst>
          </a:custGeom>
          <a:gradFill flip="none" rotWithShape="1">
            <a:gsLst>
              <a:gs pos="6707">
                <a:srgbClr val="4098AA"/>
              </a:gs>
              <a:gs pos="97000">
                <a:srgbClr val="43A0B3"/>
              </a:gs>
              <a:gs pos="53000">
                <a:srgbClr val="13708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Shape 4149">
            <a:extLst>
              <a:ext uri="{FF2B5EF4-FFF2-40B4-BE49-F238E27FC236}">
                <a16:creationId xmlns:a16="http://schemas.microsoft.com/office/drawing/2014/main" id="{4A530AE4-C41B-418E-8787-F2D1767E90B2}"/>
              </a:ext>
            </a:extLst>
          </p:cNvPr>
          <p:cNvSpPr txBox="1"/>
          <p:nvPr/>
        </p:nvSpPr>
        <p:spPr>
          <a:xfrm>
            <a:off x="2910320" y="3621665"/>
            <a:ext cx="2001965" cy="35992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6 months</a:t>
            </a:r>
          </a:p>
          <a:p>
            <a:pPr algn="ctr">
              <a:lnSpc>
                <a:spcPts val="1400"/>
              </a:lnSpc>
            </a:pPr>
            <a:r>
              <a:rPr lang="en-GB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 from raising capital</a:t>
            </a:r>
            <a:endParaRPr lang="he-IL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320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D7991"/>
            </a:gs>
            <a:gs pos="0">
              <a:srgbClr val="58738A"/>
            </a:gs>
            <a:gs pos="75000">
              <a:srgbClr val="242F3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9B469F-5019-4A49-B45C-4F56FF23C59A}"/>
              </a:ext>
            </a:extLst>
          </p:cNvPr>
          <p:cNvGrpSpPr/>
          <p:nvPr/>
        </p:nvGrpSpPr>
        <p:grpSpPr>
          <a:xfrm>
            <a:off x="3867621" y="2491233"/>
            <a:ext cx="4225314" cy="3692224"/>
            <a:chOff x="4131487" y="2484224"/>
            <a:chExt cx="3777122" cy="3168503"/>
          </a:xfrm>
          <a:effectLst>
            <a:outerShdw blurRad="127000" dist="762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277" name="Shape 4277"/>
            <p:cNvGrpSpPr/>
            <p:nvPr/>
          </p:nvGrpSpPr>
          <p:grpSpPr>
            <a:xfrm>
              <a:off x="4605062" y="2773781"/>
              <a:ext cx="3303547" cy="2745838"/>
              <a:chOff x="2194674" y="1527599"/>
              <a:chExt cx="3427699" cy="3427696"/>
            </a:xfrm>
          </p:grpSpPr>
          <p:sp>
            <p:nvSpPr>
              <p:cNvPr id="4278" name="Shape 4278"/>
              <p:cNvSpPr/>
              <p:nvPr/>
            </p:nvSpPr>
            <p:spPr>
              <a:xfrm>
                <a:off x="2194674" y="1527599"/>
                <a:ext cx="3427696" cy="3427696"/>
              </a:xfrm>
              <a:prstGeom prst="arc">
                <a:avLst>
                  <a:gd name="adj1" fmla="val 16182360"/>
                  <a:gd name="adj2" fmla="val 5395034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</a:schemeClr>
                  </a:gs>
                  <a:gs pos="24000">
                    <a:srgbClr val="DEDEDE"/>
                  </a:gs>
                  <a:gs pos="100000">
                    <a:schemeClr val="tx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>
                  <a:latin typeface="Lato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79" name="Shape 4279"/>
              <p:cNvSpPr txBox="1"/>
              <p:nvPr/>
            </p:nvSpPr>
            <p:spPr>
              <a:xfrm>
                <a:off x="3883574" y="2886833"/>
                <a:ext cx="1738800" cy="7092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GB" sz="4800" b="1" dirty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o"/>
                    <a:ea typeface="Open Sans"/>
                    <a:cs typeface="Open Sans"/>
                    <a:sym typeface="Open Sans"/>
                  </a:rPr>
                  <a:t>30%</a:t>
                </a:r>
              </a:p>
            </p:txBody>
          </p:sp>
        </p:grpSp>
        <p:grpSp>
          <p:nvGrpSpPr>
            <p:cNvPr id="4281" name="Shape 4281"/>
            <p:cNvGrpSpPr/>
            <p:nvPr/>
          </p:nvGrpSpPr>
          <p:grpSpPr>
            <a:xfrm>
              <a:off x="4131487" y="2484224"/>
              <a:ext cx="3777119" cy="3168503"/>
              <a:chOff x="2194674" y="1527599"/>
              <a:chExt cx="3427800" cy="3427800"/>
            </a:xfrm>
          </p:grpSpPr>
          <p:sp>
            <p:nvSpPr>
              <p:cNvPr id="4282" name="Shape 4282"/>
              <p:cNvSpPr/>
              <p:nvPr/>
            </p:nvSpPr>
            <p:spPr>
              <a:xfrm flipH="1">
                <a:off x="2194674" y="1527599"/>
                <a:ext cx="3427800" cy="3427800"/>
              </a:xfrm>
              <a:prstGeom prst="arc">
                <a:avLst>
                  <a:gd name="adj1" fmla="val 16217760"/>
                  <a:gd name="adj2" fmla="val 5382741"/>
                </a:avLst>
              </a:prstGeom>
              <a:gradFill flip="none" rotWithShape="1">
                <a:gsLst>
                  <a:gs pos="17000">
                    <a:srgbClr val="116475"/>
                  </a:gs>
                  <a:gs pos="100000">
                    <a:srgbClr val="1EB2D0"/>
                  </a:gs>
                  <a:gs pos="100000">
                    <a:srgbClr val="116475"/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63500" prstMaterial="softEdge">
                <a:bevelT prst="angle"/>
                <a:extrusionClr>
                  <a:srgbClr val="116475"/>
                </a:extrusionClr>
              </a:sp3d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>
                  <a:latin typeface="Lato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83" name="Shape 4283"/>
              <p:cNvSpPr txBox="1"/>
              <p:nvPr/>
            </p:nvSpPr>
            <p:spPr>
              <a:xfrm>
                <a:off x="2361198" y="2886900"/>
                <a:ext cx="1470900" cy="70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63500" prstMaterial="softEdge">
                <a:bevelB w="165100" prst="coolSlant"/>
                <a:extrusionClr>
                  <a:srgbClr val="116475"/>
                </a:extrusionClr>
              </a:sp3d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GB" sz="4800" b="1" dirty="0">
                    <a:solidFill>
                      <a:schemeClr val="lt1"/>
                    </a:solidFill>
                    <a:latin typeface="Lato"/>
                    <a:ea typeface="Open Sans"/>
                    <a:cs typeface="Open Sans"/>
                    <a:sym typeface="Open Sans"/>
                  </a:rPr>
                  <a:t>70%</a:t>
                </a:r>
              </a:p>
            </p:txBody>
          </p:sp>
        </p:grpSp>
      </p:grpSp>
      <p:sp>
        <p:nvSpPr>
          <p:cNvPr id="4284" name="Shape 4284"/>
          <p:cNvSpPr txBox="1"/>
          <p:nvPr/>
        </p:nvSpPr>
        <p:spPr>
          <a:xfrm>
            <a:off x="925918" y="4644472"/>
            <a:ext cx="2929518" cy="145001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1" rtl="1"/>
            <a:r>
              <a:rPr lang="en-US" sz="2000" dirty="0">
                <a:latin typeface="Lato"/>
                <a:cs typeface="Open Sans Hebrew" pitchFamily="2" charset="-79"/>
              </a:rPr>
              <a:t>Production of 10 different video courses of between 3-4 hours.</a:t>
            </a:r>
          </a:p>
        </p:txBody>
      </p:sp>
      <p:cxnSp>
        <p:nvCxnSpPr>
          <p:cNvPr id="4285" name="Shape 4285"/>
          <p:cNvCxnSpPr>
            <a:cxnSpLocks/>
          </p:cNvCxnSpPr>
          <p:nvPr/>
        </p:nvCxnSpPr>
        <p:spPr>
          <a:xfrm>
            <a:off x="2934586" y="4350580"/>
            <a:ext cx="1347014" cy="36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88" name="Shape 4288"/>
          <p:cNvCxnSpPr>
            <a:cxnSpLocks/>
          </p:cNvCxnSpPr>
          <p:nvPr/>
        </p:nvCxnSpPr>
        <p:spPr>
          <a:xfrm>
            <a:off x="7796933" y="4350616"/>
            <a:ext cx="13577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89" name="Shape 4289"/>
          <p:cNvSpPr txBox="1"/>
          <p:nvPr/>
        </p:nvSpPr>
        <p:spPr>
          <a:xfrm>
            <a:off x="8092937" y="4684803"/>
            <a:ext cx="3374414" cy="1450019"/>
          </a:xfrm>
          <a:prstGeom prst="rect">
            <a:avLst/>
          </a:prstGeom>
          <a:noFill/>
          <a:ln>
            <a:noFill/>
          </a:ln>
        </p:spPr>
        <p:txBody>
          <a:bodyPr lIns="121900" tIns="60933" rIns="0" bIns="60933" anchor="t" anchorCtr="0">
            <a:noAutofit/>
          </a:bodyPr>
          <a:lstStyle/>
          <a:p>
            <a:pPr lvl="1" algn="r" rtl="1"/>
            <a:r>
              <a:rPr lang="en-US" sz="2000" dirty="0">
                <a:latin typeface="Lato"/>
                <a:cs typeface="Open Sans Hebrew" pitchFamily="2" charset="-79"/>
              </a:rPr>
              <a:t>Developing technology</a:t>
            </a:r>
          </a:p>
          <a:p>
            <a:pPr lvl="1" algn="r" rtl="1"/>
            <a:r>
              <a:rPr lang="en-US" sz="2000" dirty="0">
                <a:latin typeface="Lato"/>
                <a:cs typeface="Open Sans Hebrew" pitchFamily="2" charset="-79"/>
              </a:rPr>
              <a:t>Legal department</a:t>
            </a:r>
          </a:p>
          <a:p>
            <a:pPr lvl="1" algn="r" rtl="1"/>
            <a:r>
              <a:rPr lang="en-US" sz="2000" dirty="0">
                <a:latin typeface="Lato"/>
                <a:cs typeface="Open Sans Hebrew" pitchFamily="2" charset="-79"/>
              </a:rPr>
              <a:t>Branding</a:t>
            </a:r>
          </a:p>
          <a:p>
            <a:pPr lvl="1" algn="r" rtl="1"/>
            <a:r>
              <a:rPr lang="en-US" sz="2000" dirty="0">
                <a:latin typeface="Lato"/>
                <a:cs typeface="Open Sans Hebrew" pitchFamily="2" charset="-79"/>
              </a:rPr>
              <a:t>Marketing</a:t>
            </a:r>
          </a:p>
        </p:txBody>
      </p:sp>
      <p:sp>
        <p:nvSpPr>
          <p:cNvPr id="17" name="Shape 708"/>
          <p:cNvSpPr txBox="1">
            <a:spLocks/>
          </p:cNvSpPr>
          <p:nvPr/>
        </p:nvSpPr>
        <p:spPr>
          <a:xfrm>
            <a:off x="838200" y="738193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RAISING</a:t>
            </a:r>
            <a:endParaRPr lang="en-GB" sz="5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19" name="Shape 2442"/>
          <p:cNvSpPr txBox="1">
            <a:spLocks/>
          </p:cNvSpPr>
          <p:nvPr/>
        </p:nvSpPr>
        <p:spPr>
          <a:xfrm>
            <a:off x="838198" y="1382025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$700,000</a:t>
            </a:r>
            <a:endParaRPr lang="en-GB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23" name="Shape 2704"/>
          <p:cNvSpPr txBox="1"/>
          <p:nvPr/>
        </p:nvSpPr>
        <p:spPr>
          <a:xfrm>
            <a:off x="913733" y="3836380"/>
            <a:ext cx="2027938" cy="10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95E1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"/>
                <a:sym typeface="Open Sans"/>
              </a:rPr>
              <a:t>$490,000</a:t>
            </a:r>
            <a:endParaRPr lang="en-GB" sz="3200" b="1" dirty="0">
              <a:solidFill>
                <a:srgbClr val="95E1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  <p:sp>
        <p:nvSpPr>
          <p:cNvPr id="24" name="Shape 2704"/>
          <p:cNvSpPr txBox="1"/>
          <p:nvPr/>
        </p:nvSpPr>
        <p:spPr>
          <a:xfrm>
            <a:off x="9166819" y="3860494"/>
            <a:ext cx="2082425" cy="10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 sz="3200" b="1" dirty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"/>
                <a:sym typeface="Open Sans"/>
              </a:rPr>
              <a:t>$210,000</a:t>
            </a:r>
            <a:endParaRPr lang="en-GB" sz="3200" b="1" dirty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20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4" grpId="0"/>
      <p:bldP spid="428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/>
            </a:gs>
            <a:gs pos="66000">
              <a:srgbClr val="0C485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Shape 3705"/>
          <p:cNvSpPr/>
          <p:nvPr/>
        </p:nvSpPr>
        <p:spPr>
          <a:xfrm>
            <a:off x="489711" y="777559"/>
            <a:ext cx="576800" cy="58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60221"/>
                </a:moveTo>
                <a:cubicBezTo>
                  <a:pt x="80000" y="65535"/>
                  <a:pt x="78222" y="70405"/>
                  <a:pt x="74222" y="73948"/>
                </a:cubicBezTo>
                <a:cubicBezTo>
                  <a:pt x="70222" y="77933"/>
                  <a:pt x="65777" y="80147"/>
                  <a:pt x="60000" y="80147"/>
                </a:cubicBezTo>
                <a:cubicBezTo>
                  <a:pt x="54666" y="80147"/>
                  <a:pt x="49777" y="77933"/>
                  <a:pt x="45777" y="73948"/>
                </a:cubicBezTo>
                <a:cubicBezTo>
                  <a:pt x="42222" y="70405"/>
                  <a:pt x="40000" y="65535"/>
                  <a:pt x="40000" y="60221"/>
                </a:cubicBezTo>
                <a:cubicBezTo>
                  <a:pt x="40000" y="54464"/>
                  <a:pt x="42222" y="50036"/>
                  <a:pt x="45777" y="46051"/>
                </a:cubicBezTo>
                <a:cubicBezTo>
                  <a:pt x="49777" y="42066"/>
                  <a:pt x="54666" y="39852"/>
                  <a:pt x="60000" y="39852"/>
                </a:cubicBezTo>
                <a:cubicBezTo>
                  <a:pt x="65777" y="39852"/>
                  <a:pt x="70222" y="42066"/>
                  <a:pt x="74222" y="46051"/>
                </a:cubicBezTo>
                <a:cubicBezTo>
                  <a:pt x="78222" y="50036"/>
                  <a:pt x="80000" y="54464"/>
                  <a:pt x="80000" y="60221"/>
                </a:cubicBezTo>
                <a:close/>
                <a:moveTo>
                  <a:pt x="90222" y="60221"/>
                </a:moveTo>
                <a:cubicBezTo>
                  <a:pt x="90222" y="51808"/>
                  <a:pt x="87111" y="44723"/>
                  <a:pt x="81333" y="38966"/>
                </a:cubicBezTo>
                <a:cubicBezTo>
                  <a:pt x="75555" y="33210"/>
                  <a:pt x="68444" y="30110"/>
                  <a:pt x="60000" y="30110"/>
                </a:cubicBezTo>
                <a:cubicBezTo>
                  <a:pt x="52000" y="30110"/>
                  <a:pt x="44888" y="33210"/>
                  <a:pt x="38666" y="38966"/>
                </a:cubicBezTo>
                <a:cubicBezTo>
                  <a:pt x="32888" y="44723"/>
                  <a:pt x="30222" y="51808"/>
                  <a:pt x="30222" y="60221"/>
                </a:cubicBezTo>
                <a:cubicBezTo>
                  <a:pt x="30222" y="68191"/>
                  <a:pt x="32888" y="75276"/>
                  <a:pt x="38666" y="81033"/>
                </a:cubicBezTo>
                <a:cubicBezTo>
                  <a:pt x="44888" y="87232"/>
                  <a:pt x="52000" y="89889"/>
                  <a:pt x="60000" y="89889"/>
                </a:cubicBezTo>
                <a:cubicBezTo>
                  <a:pt x="68444" y="89889"/>
                  <a:pt x="75555" y="87232"/>
                  <a:pt x="81333" y="81033"/>
                </a:cubicBezTo>
                <a:cubicBezTo>
                  <a:pt x="87111" y="75276"/>
                  <a:pt x="90222" y="68191"/>
                  <a:pt x="90222" y="60221"/>
                </a:cubicBezTo>
                <a:close/>
                <a:moveTo>
                  <a:pt x="100000" y="60221"/>
                </a:moveTo>
                <a:cubicBezTo>
                  <a:pt x="100000" y="70848"/>
                  <a:pt x="96444" y="80590"/>
                  <a:pt x="88444" y="88118"/>
                </a:cubicBezTo>
                <a:cubicBezTo>
                  <a:pt x="80444" y="96088"/>
                  <a:pt x="71111" y="100073"/>
                  <a:pt x="60000" y="100073"/>
                </a:cubicBezTo>
                <a:cubicBezTo>
                  <a:pt x="48888" y="100073"/>
                  <a:pt x="39555" y="96088"/>
                  <a:pt x="32000" y="88118"/>
                </a:cubicBezTo>
                <a:cubicBezTo>
                  <a:pt x="24000" y="80590"/>
                  <a:pt x="20000" y="70848"/>
                  <a:pt x="20000" y="60221"/>
                </a:cubicBezTo>
                <a:cubicBezTo>
                  <a:pt x="20000" y="49151"/>
                  <a:pt x="24000" y="39409"/>
                  <a:pt x="32000" y="31881"/>
                </a:cubicBezTo>
                <a:cubicBezTo>
                  <a:pt x="39555" y="23911"/>
                  <a:pt x="48888" y="19926"/>
                  <a:pt x="60000" y="19926"/>
                </a:cubicBezTo>
                <a:cubicBezTo>
                  <a:pt x="71111" y="19926"/>
                  <a:pt x="80444" y="23911"/>
                  <a:pt x="88444" y="31881"/>
                </a:cubicBezTo>
                <a:cubicBezTo>
                  <a:pt x="96444" y="39409"/>
                  <a:pt x="100000" y="49151"/>
                  <a:pt x="100000" y="60221"/>
                </a:cubicBezTo>
                <a:close/>
                <a:moveTo>
                  <a:pt x="110222" y="60221"/>
                </a:moveTo>
                <a:cubicBezTo>
                  <a:pt x="110222" y="53136"/>
                  <a:pt x="108888" y="46937"/>
                  <a:pt x="106222" y="40738"/>
                </a:cubicBezTo>
                <a:cubicBezTo>
                  <a:pt x="103555" y="34538"/>
                  <a:pt x="100000" y="29225"/>
                  <a:pt x="95555" y="24797"/>
                </a:cubicBezTo>
                <a:cubicBezTo>
                  <a:pt x="91111" y="20369"/>
                  <a:pt x="85777" y="16826"/>
                  <a:pt x="79555" y="14169"/>
                </a:cubicBezTo>
                <a:cubicBezTo>
                  <a:pt x="73333" y="11512"/>
                  <a:pt x="66666" y="10184"/>
                  <a:pt x="60000" y="10184"/>
                </a:cubicBezTo>
                <a:cubicBezTo>
                  <a:pt x="53333" y="10184"/>
                  <a:pt x="46666" y="11512"/>
                  <a:pt x="40444" y="14169"/>
                </a:cubicBezTo>
                <a:cubicBezTo>
                  <a:pt x="34666" y="16826"/>
                  <a:pt x="29333" y="20369"/>
                  <a:pt x="24888" y="24797"/>
                </a:cubicBezTo>
                <a:cubicBezTo>
                  <a:pt x="20444" y="29225"/>
                  <a:pt x="16888" y="34538"/>
                  <a:pt x="14222" y="40738"/>
                </a:cubicBezTo>
                <a:cubicBezTo>
                  <a:pt x="11555" y="46937"/>
                  <a:pt x="10222" y="53136"/>
                  <a:pt x="10222" y="60221"/>
                </a:cubicBezTo>
                <a:cubicBezTo>
                  <a:pt x="10222" y="66863"/>
                  <a:pt x="11555" y="73062"/>
                  <a:pt x="14222" y="79261"/>
                </a:cubicBezTo>
                <a:cubicBezTo>
                  <a:pt x="16888" y="85461"/>
                  <a:pt x="20444" y="90774"/>
                  <a:pt x="24888" y="95202"/>
                </a:cubicBezTo>
                <a:cubicBezTo>
                  <a:pt x="29333" y="99630"/>
                  <a:pt x="34666" y="103173"/>
                  <a:pt x="40444" y="105830"/>
                </a:cubicBezTo>
                <a:cubicBezTo>
                  <a:pt x="46666" y="108487"/>
                  <a:pt x="53333" y="109815"/>
                  <a:pt x="60000" y="109815"/>
                </a:cubicBezTo>
                <a:cubicBezTo>
                  <a:pt x="66666" y="109815"/>
                  <a:pt x="73333" y="108487"/>
                  <a:pt x="79555" y="105830"/>
                </a:cubicBezTo>
                <a:cubicBezTo>
                  <a:pt x="85777" y="103173"/>
                  <a:pt x="91111" y="99630"/>
                  <a:pt x="95555" y="95202"/>
                </a:cubicBezTo>
                <a:cubicBezTo>
                  <a:pt x="100000" y="90774"/>
                  <a:pt x="103555" y="85461"/>
                  <a:pt x="106222" y="79261"/>
                </a:cubicBezTo>
                <a:cubicBezTo>
                  <a:pt x="108888" y="73062"/>
                  <a:pt x="110222" y="66863"/>
                  <a:pt x="110222" y="60221"/>
                </a:cubicBezTo>
                <a:close/>
                <a:moveTo>
                  <a:pt x="120000" y="60221"/>
                </a:moveTo>
                <a:cubicBezTo>
                  <a:pt x="120000" y="70848"/>
                  <a:pt x="117333" y="81033"/>
                  <a:pt x="112000" y="89889"/>
                </a:cubicBezTo>
                <a:cubicBezTo>
                  <a:pt x="106666" y="99188"/>
                  <a:pt x="99555" y="106715"/>
                  <a:pt x="90222" y="112029"/>
                </a:cubicBezTo>
                <a:cubicBezTo>
                  <a:pt x="80888" y="117343"/>
                  <a:pt x="71111" y="120000"/>
                  <a:pt x="60000" y="120000"/>
                </a:cubicBezTo>
                <a:cubicBezTo>
                  <a:pt x="49333" y="120000"/>
                  <a:pt x="39111" y="117343"/>
                  <a:pt x="29777" y="112029"/>
                </a:cubicBezTo>
                <a:cubicBezTo>
                  <a:pt x="20888" y="106715"/>
                  <a:pt x="13333" y="99188"/>
                  <a:pt x="8000" y="89889"/>
                </a:cubicBezTo>
                <a:cubicBezTo>
                  <a:pt x="2666" y="81033"/>
                  <a:pt x="0" y="70848"/>
                  <a:pt x="0" y="60221"/>
                </a:cubicBezTo>
                <a:cubicBezTo>
                  <a:pt x="0" y="49151"/>
                  <a:pt x="2666" y="38966"/>
                  <a:pt x="8000" y="30110"/>
                </a:cubicBezTo>
                <a:cubicBezTo>
                  <a:pt x="13333" y="20811"/>
                  <a:pt x="20888" y="13726"/>
                  <a:pt x="29777" y="8413"/>
                </a:cubicBezTo>
                <a:cubicBezTo>
                  <a:pt x="39111" y="2656"/>
                  <a:pt x="49333" y="0"/>
                  <a:pt x="60000" y="0"/>
                </a:cubicBezTo>
                <a:cubicBezTo>
                  <a:pt x="71111" y="0"/>
                  <a:pt x="80888" y="2656"/>
                  <a:pt x="90222" y="8413"/>
                </a:cubicBezTo>
                <a:cubicBezTo>
                  <a:pt x="99555" y="13726"/>
                  <a:pt x="106666" y="20811"/>
                  <a:pt x="112000" y="30110"/>
                </a:cubicBezTo>
                <a:cubicBezTo>
                  <a:pt x="117333" y="38966"/>
                  <a:pt x="120000" y="49151"/>
                  <a:pt x="120000" y="6022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42000">
                <a:schemeClr val="tx1"/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6" name="Shape 3706"/>
          <p:cNvSpPr/>
          <p:nvPr/>
        </p:nvSpPr>
        <p:spPr>
          <a:xfrm>
            <a:off x="435911" y="4602297"/>
            <a:ext cx="684400" cy="68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250" y="39375"/>
                </a:moveTo>
                <a:cubicBezTo>
                  <a:pt x="37875" y="38250"/>
                  <a:pt x="37125" y="37500"/>
                  <a:pt x="36000" y="37125"/>
                </a:cubicBezTo>
                <a:cubicBezTo>
                  <a:pt x="34875" y="36750"/>
                  <a:pt x="33750" y="36750"/>
                  <a:pt x="32625" y="37125"/>
                </a:cubicBezTo>
                <a:cubicBezTo>
                  <a:pt x="27750" y="39000"/>
                  <a:pt x="23625" y="42000"/>
                  <a:pt x="19875" y="45750"/>
                </a:cubicBezTo>
                <a:cubicBezTo>
                  <a:pt x="16125" y="49500"/>
                  <a:pt x="13125" y="53625"/>
                  <a:pt x="11250" y="58500"/>
                </a:cubicBezTo>
                <a:cubicBezTo>
                  <a:pt x="10875" y="59625"/>
                  <a:pt x="10875" y="60750"/>
                  <a:pt x="11250" y="61875"/>
                </a:cubicBezTo>
                <a:cubicBezTo>
                  <a:pt x="11625" y="62625"/>
                  <a:pt x="12375" y="63375"/>
                  <a:pt x="13500" y="64125"/>
                </a:cubicBezTo>
                <a:cubicBezTo>
                  <a:pt x="14250" y="64125"/>
                  <a:pt x="14625" y="64500"/>
                  <a:pt x="15375" y="64500"/>
                </a:cubicBezTo>
                <a:cubicBezTo>
                  <a:pt x="17250" y="64500"/>
                  <a:pt x="18375" y="63375"/>
                  <a:pt x="19125" y="61500"/>
                </a:cubicBezTo>
                <a:cubicBezTo>
                  <a:pt x="20625" y="57750"/>
                  <a:pt x="22875" y="54750"/>
                  <a:pt x="25875" y="51750"/>
                </a:cubicBezTo>
                <a:cubicBezTo>
                  <a:pt x="28875" y="48750"/>
                  <a:pt x="32250" y="46500"/>
                  <a:pt x="35625" y="45000"/>
                </a:cubicBezTo>
                <a:cubicBezTo>
                  <a:pt x="36750" y="44625"/>
                  <a:pt x="37875" y="43875"/>
                  <a:pt x="38250" y="42750"/>
                </a:cubicBezTo>
                <a:cubicBezTo>
                  <a:pt x="38625" y="41625"/>
                  <a:pt x="38625" y="40500"/>
                  <a:pt x="38250" y="39375"/>
                </a:cubicBezTo>
                <a:close/>
                <a:moveTo>
                  <a:pt x="101250" y="15750"/>
                </a:moveTo>
                <a:cubicBezTo>
                  <a:pt x="104250" y="18750"/>
                  <a:pt x="104250" y="18750"/>
                  <a:pt x="104250" y="18750"/>
                </a:cubicBezTo>
                <a:cubicBezTo>
                  <a:pt x="87750" y="34875"/>
                  <a:pt x="87750" y="34875"/>
                  <a:pt x="87750" y="34875"/>
                </a:cubicBezTo>
                <a:cubicBezTo>
                  <a:pt x="92625" y="39750"/>
                  <a:pt x="92625" y="39750"/>
                  <a:pt x="92625" y="39750"/>
                </a:cubicBezTo>
                <a:cubicBezTo>
                  <a:pt x="93375" y="40500"/>
                  <a:pt x="93750" y="41625"/>
                  <a:pt x="93750" y="42750"/>
                </a:cubicBezTo>
                <a:cubicBezTo>
                  <a:pt x="93750" y="43875"/>
                  <a:pt x="93375" y="45000"/>
                  <a:pt x="92625" y="45750"/>
                </a:cubicBezTo>
                <a:cubicBezTo>
                  <a:pt x="88125" y="49875"/>
                  <a:pt x="88125" y="49875"/>
                  <a:pt x="88125" y="49875"/>
                </a:cubicBezTo>
                <a:cubicBezTo>
                  <a:pt x="92250" y="57000"/>
                  <a:pt x="94125" y="64875"/>
                  <a:pt x="94125" y="72750"/>
                </a:cubicBezTo>
                <a:cubicBezTo>
                  <a:pt x="94125" y="79125"/>
                  <a:pt x="93000" y="85500"/>
                  <a:pt x="90375" y="91125"/>
                </a:cubicBezTo>
                <a:cubicBezTo>
                  <a:pt x="88125" y="97125"/>
                  <a:pt x="84750" y="102000"/>
                  <a:pt x="80250" y="106125"/>
                </a:cubicBezTo>
                <a:cubicBezTo>
                  <a:pt x="76125" y="110625"/>
                  <a:pt x="71250" y="113625"/>
                  <a:pt x="65250" y="116250"/>
                </a:cubicBezTo>
                <a:cubicBezTo>
                  <a:pt x="59625" y="118875"/>
                  <a:pt x="53250" y="120000"/>
                  <a:pt x="46875" y="120000"/>
                </a:cubicBezTo>
                <a:cubicBezTo>
                  <a:pt x="40500" y="120000"/>
                  <a:pt x="34500" y="118875"/>
                  <a:pt x="28875" y="116250"/>
                </a:cubicBezTo>
                <a:cubicBezTo>
                  <a:pt x="22875" y="113625"/>
                  <a:pt x="18000" y="110625"/>
                  <a:pt x="13875" y="106125"/>
                </a:cubicBezTo>
                <a:cubicBezTo>
                  <a:pt x="9375" y="102000"/>
                  <a:pt x="6000" y="97125"/>
                  <a:pt x="3750" y="91125"/>
                </a:cubicBezTo>
                <a:cubicBezTo>
                  <a:pt x="1125" y="85500"/>
                  <a:pt x="0" y="79125"/>
                  <a:pt x="0" y="72750"/>
                </a:cubicBezTo>
                <a:cubicBezTo>
                  <a:pt x="0" y="66375"/>
                  <a:pt x="1125" y="60375"/>
                  <a:pt x="3750" y="54750"/>
                </a:cubicBezTo>
                <a:cubicBezTo>
                  <a:pt x="6000" y="48750"/>
                  <a:pt x="9375" y="43875"/>
                  <a:pt x="13875" y="39375"/>
                </a:cubicBezTo>
                <a:cubicBezTo>
                  <a:pt x="18000" y="35250"/>
                  <a:pt x="22875" y="31875"/>
                  <a:pt x="28875" y="29625"/>
                </a:cubicBezTo>
                <a:cubicBezTo>
                  <a:pt x="34500" y="27000"/>
                  <a:pt x="40500" y="25875"/>
                  <a:pt x="46875" y="25875"/>
                </a:cubicBezTo>
                <a:cubicBezTo>
                  <a:pt x="55125" y="25875"/>
                  <a:pt x="62625" y="27750"/>
                  <a:pt x="70125" y="31875"/>
                </a:cubicBezTo>
                <a:cubicBezTo>
                  <a:pt x="74250" y="27375"/>
                  <a:pt x="74250" y="27375"/>
                  <a:pt x="74250" y="27375"/>
                </a:cubicBezTo>
                <a:cubicBezTo>
                  <a:pt x="75000" y="26625"/>
                  <a:pt x="76125" y="26250"/>
                  <a:pt x="77250" y="26250"/>
                </a:cubicBezTo>
                <a:cubicBezTo>
                  <a:pt x="78375" y="26250"/>
                  <a:pt x="79500" y="26625"/>
                  <a:pt x="80250" y="27375"/>
                </a:cubicBezTo>
                <a:cubicBezTo>
                  <a:pt x="84750" y="31875"/>
                  <a:pt x="84750" y="31875"/>
                  <a:pt x="84750" y="31875"/>
                </a:cubicBezTo>
                <a:lnTo>
                  <a:pt x="101250" y="15750"/>
                </a:lnTo>
                <a:close/>
                <a:moveTo>
                  <a:pt x="101625" y="12000"/>
                </a:moveTo>
                <a:cubicBezTo>
                  <a:pt x="101250" y="12375"/>
                  <a:pt x="100875" y="12750"/>
                  <a:pt x="100125" y="12750"/>
                </a:cubicBezTo>
                <a:cubicBezTo>
                  <a:pt x="99750" y="12750"/>
                  <a:pt x="99000" y="12375"/>
                  <a:pt x="98625" y="12000"/>
                </a:cubicBezTo>
                <a:cubicBezTo>
                  <a:pt x="92625" y="6000"/>
                  <a:pt x="92625" y="6000"/>
                  <a:pt x="92625" y="6000"/>
                </a:cubicBezTo>
                <a:cubicBezTo>
                  <a:pt x="92250" y="5625"/>
                  <a:pt x="91875" y="4875"/>
                  <a:pt x="91875" y="4500"/>
                </a:cubicBezTo>
                <a:cubicBezTo>
                  <a:pt x="91875" y="3750"/>
                  <a:pt x="92250" y="3375"/>
                  <a:pt x="92625" y="3000"/>
                </a:cubicBezTo>
                <a:cubicBezTo>
                  <a:pt x="93000" y="2625"/>
                  <a:pt x="93375" y="2250"/>
                  <a:pt x="94125" y="2250"/>
                </a:cubicBezTo>
                <a:cubicBezTo>
                  <a:pt x="94875" y="2250"/>
                  <a:pt x="95250" y="2625"/>
                  <a:pt x="95625" y="3000"/>
                </a:cubicBezTo>
                <a:cubicBezTo>
                  <a:pt x="101625" y="9000"/>
                  <a:pt x="101625" y="9000"/>
                  <a:pt x="101625" y="9000"/>
                </a:cubicBezTo>
                <a:cubicBezTo>
                  <a:pt x="102000" y="9375"/>
                  <a:pt x="102375" y="9750"/>
                  <a:pt x="102375" y="10500"/>
                </a:cubicBezTo>
                <a:cubicBezTo>
                  <a:pt x="102375" y="11250"/>
                  <a:pt x="102000" y="11625"/>
                  <a:pt x="101625" y="12000"/>
                </a:cubicBezTo>
                <a:close/>
                <a:moveTo>
                  <a:pt x="117000" y="27375"/>
                </a:moveTo>
                <a:cubicBezTo>
                  <a:pt x="116625" y="27750"/>
                  <a:pt x="116250" y="28125"/>
                  <a:pt x="115500" y="28125"/>
                </a:cubicBezTo>
                <a:cubicBezTo>
                  <a:pt x="115125" y="28125"/>
                  <a:pt x="114375" y="27750"/>
                  <a:pt x="114000" y="27375"/>
                </a:cubicBezTo>
                <a:cubicBezTo>
                  <a:pt x="108000" y="21375"/>
                  <a:pt x="108000" y="21375"/>
                  <a:pt x="108000" y="21375"/>
                </a:cubicBezTo>
                <a:cubicBezTo>
                  <a:pt x="107625" y="21000"/>
                  <a:pt x="107250" y="20250"/>
                  <a:pt x="107250" y="19875"/>
                </a:cubicBezTo>
                <a:cubicBezTo>
                  <a:pt x="107250" y="19125"/>
                  <a:pt x="107625" y="18750"/>
                  <a:pt x="108000" y="18375"/>
                </a:cubicBezTo>
                <a:cubicBezTo>
                  <a:pt x="108375" y="17625"/>
                  <a:pt x="108750" y="17625"/>
                  <a:pt x="109500" y="17625"/>
                </a:cubicBezTo>
                <a:cubicBezTo>
                  <a:pt x="110250" y="17625"/>
                  <a:pt x="110625" y="17625"/>
                  <a:pt x="111000" y="18375"/>
                </a:cubicBezTo>
                <a:cubicBezTo>
                  <a:pt x="117000" y="24375"/>
                  <a:pt x="117000" y="24375"/>
                  <a:pt x="117000" y="24375"/>
                </a:cubicBezTo>
                <a:cubicBezTo>
                  <a:pt x="117375" y="24750"/>
                  <a:pt x="117750" y="25125"/>
                  <a:pt x="117750" y="25875"/>
                </a:cubicBezTo>
                <a:cubicBezTo>
                  <a:pt x="117750" y="26250"/>
                  <a:pt x="117375" y="27000"/>
                  <a:pt x="117000" y="27375"/>
                </a:cubicBezTo>
                <a:close/>
                <a:moveTo>
                  <a:pt x="120000" y="15000"/>
                </a:moveTo>
                <a:cubicBezTo>
                  <a:pt x="120000" y="15750"/>
                  <a:pt x="119625" y="16125"/>
                  <a:pt x="119250" y="16500"/>
                </a:cubicBezTo>
                <a:cubicBezTo>
                  <a:pt x="118875" y="16875"/>
                  <a:pt x="118125" y="17250"/>
                  <a:pt x="117750" y="17250"/>
                </a:cubicBezTo>
                <a:cubicBezTo>
                  <a:pt x="111375" y="17250"/>
                  <a:pt x="111375" y="17250"/>
                  <a:pt x="111375" y="17250"/>
                </a:cubicBezTo>
                <a:cubicBezTo>
                  <a:pt x="110625" y="17250"/>
                  <a:pt x="110250" y="16875"/>
                  <a:pt x="109875" y="16500"/>
                </a:cubicBezTo>
                <a:cubicBezTo>
                  <a:pt x="109125" y="16125"/>
                  <a:pt x="109125" y="15750"/>
                  <a:pt x="109125" y="15000"/>
                </a:cubicBezTo>
                <a:cubicBezTo>
                  <a:pt x="109125" y="14625"/>
                  <a:pt x="109125" y="13875"/>
                  <a:pt x="109875" y="13500"/>
                </a:cubicBezTo>
                <a:cubicBezTo>
                  <a:pt x="110250" y="13125"/>
                  <a:pt x="110625" y="13125"/>
                  <a:pt x="111375" y="13125"/>
                </a:cubicBezTo>
                <a:cubicBezTo>
                  <a:pt x="117750" y="13125"/>
                  <a:pt x="117750" y="13125"/>
                  <a:pt x="117750" y="13125"/>
                </a:cubicBezTo>
                <a:cubicBezTo>
                  <a:pt x="118125" y="13125"/>
                  <a:pt x="118875" y="13125"/>
                  <a:pt x="119250" y="13500"/>
                </a:cubicBezTo>
                <a:cubicBezTo>
                  <a:pt x="119625" y="13875"/>
                  <a:pt x="120000" y="14625"/>
                  <a:pt x="120000" y="15000"/>
                </a:cubicBezTo>
                <a:close/>
                <a:moveTo>
                  <a:pt x="106875" y="2250"/>
                </a:moveTo>
                <a:cubicBezTo>
                  <a:pt x="106875" y="8625"/>
                  <a:pt x="106875" y="8625"/>
                  <a:pt x="106875" y="8625"/>
                </a:cubicBezTo>
                <a:cubicBezTo>
                  <a:pt x="106875" y="9375"/>
                  <a:pt x="106875" y="9750"/>
                  <a:pt x="106500" y="10125"/>
                </a:cubicBezTo>
                <a:cubicBezTo>
                  <a:pt x="106125" y="10500"/>
                  <a:pt x="105375" y="10875"/>
                  <a:pt x="105000" y="10875"/>
                </a:cubicBezTo>
                <a:cubicBezTo>
                  <a:pt x="104250" y="10875"/>
                  <a:pt x="103875" y="10500"/>
                  <a:pt x="103125" y="10125"/>
                </a:cubicBezTo>
                <a:cubicBezTo>
                  <a:pt x="102750" y="9750"/>
                  <a:pt x="102750" y="9375"/>
                  <a:pt x="102750" y="8625"/>
                </a:cubicBezTo>
                <a:cubicBezTo>
                  <a:pt x="102750" y="2250"/>
                  <a:pt x="102750" y="2250"/>
                  <a:pt x="102750" y="2250"/>
                </a:cubicBezTo>
                <a:cubicBezTo>
                  <a:pt x="102750" y="1500"/>
                  <a:pt x="102750" y="1125"/>
                  <a:pt x="103125" y="750"/>
                </a:cubicBezTo>
                <a:cubicBezTo>
                  <a:pt x="103875" y="375"/>
                  <a:pt x="104250" y="0"/>
                  <a:pt x="105000" y="0"/>
                </a:cubicBezTo>
                <a:cubicBezTo>
                  <a:pt x="105375" y="0"/>
                  <a:pt x="106125" y="375"/>
                  <a:pt x="106500" y="750"/>
                </a:cubicBezTo>
                <a:cubicBezTo>
                  <a:pt x="106875" y="1125"/>
                  <a:pt x="106875" y="1500"/>
                  <a:pt x="106875" y="2250"/>
                </a:cubicBezTo>
                <a:close/>
                <a:moveTo>
                  <a:pt x="117000" y="6000"/>
                </a:moveTo>
                <a:cubicBezTo>
                  <a:pt x="111000" y="12000"/>
                  <a:pt x="111000" y="12000"/>
                  <a:pt x="111000" y="12000"/>
                </a:cubicBezTo>
                <a:cubicBezTo>
                  <a:pt x="110625" y="12375"/>
                  <a:pt x="109875" y="12750"/>
                  <a:pt x="109500" y="12750"/>
                </a:cubicBezTo>
                <a:cubicBezTo>
                  <a:pt x="108750" y="12750"/>
                  <a:pt x="108375" y="12375"/>
                  <a:pt x="108000" y="12000"/>
                </a:cubicBezTo>
                <a:cubicBezTo>
                  <a:pt x="107625" y="11625"/>
                  <a:pt x="107250" y="11250"/>
                  <a:pt x="107250" y="10500"/>
                </a:cubicBezTo>
                <a:cubicBezTo>
                  <a:pt x="107250" y="9750"/>
                  <a:pt x="107625" y="9375"/>
                  <a:pt x="108000" y="9000"/>
                </a:cubicBezTo>
                <a:cubicBezTo>
                  <a:pt x="114000" y="3000"/>
                  <a:pt x="114000" y="3000"/>
                  <a:pt x="114000" y="3000"/>
                </a:cubicBezTo>
                <a:cubicBezTo>
                  <a:pt x="114375" y="2625"/>
                  <a:pt x="115125" y="2250"/>
                  <a:pt x="115500" y="2250"/>
                </a:cubicBezTo>
                <a:cubicBezTo>
                  <a:pt x="116250" y="2250"/>
                  <a:pt x="116625" y="2625"/>
                  <a:pt x="117000" y="3000"/>
                </a:cubicBezTo>
                <a:cubicBezTo>
                  <a:pt x="117375" y="3375"/>
                  <a:pt x="117750" y="3750"/>
                  <a:pt x="117750" y="4500"/>
                </a:cubicBezTo>
                <a:cubicBezTo>
                  <a:pt x="117750" y="4875"/>
                  <a:pt x="117375" y="5625"/>
                  <a:pt x="117000" y="60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42000">
                <a:schemeClr val="tx1"/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7" name="Shape 3707"/>
          <p:cNvSpPr/>
          <p:nvPr/>
        </p:nvSpPr>
        <p:spPr>
          <a:xfrm>
            <a:off x="8702769" y="4788000"/>
            <a:ext cx="624400" cy="62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972" y="48493"/>
                </a:moveTo>
                <a:cubicBezTo>
                  <a:pt x="73972" y="53013"/>
                  <a:pt x="73972" y="53013"/>
                  <a:pt x="73972" y="53013"/>
                </a:cubicBezTo>
                <a:cubicBezTo>
                  <a:pt x="73972" y="53835"/>
                  <a:pt x="73561" y="54246"/>
                  <a:pt x="73150" y="54657"/>
                </a:cubicBezTo>
                <a:cubicBezTo>
                  <a:pt x="72739" y="55068"/>
                  <a:pt x="72328" y="55479"/>
                  <a:pt x="71506" y="55479"/>
                </a:cubicBezTo>
                <a:cubicBezTo>
                  <a:pt x="55479" y="55479"/>
                  <a:pt x="55479" y="55479"/>
                  <a:pt x="55479" y="55479"/>
                </a:cubicBezTo>
                <a:cubicBezTo>
                  <a:pt x="55479" y="71506"/>
                  <a:pt x="55479" y="71506"/>
                  <a:pt x="55479" y="71506"/>
                </a:cubicBezTo>
                <a:cubicBezTo>
                  <a:pt x="55479" y="72328"/>
                  <a:pt x="55068" y="72739"/>
                  <a:pt x="54657" y="73150"/>
                </a:cubicBezTo>
                <a:cubicBezTo>
                  <a:pt x="54246" y="73561"/>
                  <a:pt x="53835" y="73972"/>
                  <a:pt x="53013" y="73972"/>
                </a:cubicBezTo>
                <a:cubicBezTo>
                  <a:pt x="48493" y="73972"/>
                  <a:pt x="48493" y="73972"/>
                  <a:pt x="48493" y="73972"/>
                </a:cubicBezTo>
                <a:cubicBezTo>
                  <a:pt x="48082" y="73972"/>
                  <a:pt x="47260" y="73561"/>
                  <a:pt x="46849" y="73150"/>
                </a:cubicBezTo>
                <a:cubicBezTo>
                  <a:pt x="46438" y="72739"/>
                  <a:pt x="46438" y="72328"/>
                  <a:pt x="46438" y="71506"/>
                </a:cubicBezTo>
                <a:cubicBezTo>
                  <a:pt x="46438" y="55479"/>
                  <a:pt x="46438" y="55479"/>
                  <a:pt x="46438" y="55479"/>
                </a:cubicBezTo>
                <a:cubicBezTo>
                  <a:pt x="29999" y="55479"/>
                  <a:pt x="29999" y="55479"/>
                  <a:pt x="29999" y="55479"/>
                </a:cubicBezTo>
                <a:cubicBezTo>
                  <a:pt x="29589" y="55479"/>
                  <a:pt x="28767" y="55068"/>
                  <a:pt x="28356" y="54657"/>
                </a:cubicBezTo>
                <a:cubicBezTo>
                  <a:pt x="27945" y="54246"/>
                  <a:pt x="27945" y="53835"/>
                  <a:pt x="27945" y="53013"/>
                </a:cubicBezTo>
                <a:cubicBezTo>
                  <a:pt x="27945" y="48493"/>
                  <a:pt x="27945" y="48493"/>
                  <a:pt x="27945" y="48493"/>
                </a:cubicBezTo>
                <a:cubicBezTo>
                  <a:pt x="27945" y="47671"/>
                  <a:pt x="27945" y="47260"/>
                  <a:pt x="28356" y="46849"/>
                </a:cubicBezTo>
                <a:cubicBezTo>
                  <a:pt x="28767" y="46438"/>
                  <a:pt x="29589" y="46027"/>
                  <a:pt x="29999" y="46027"/>
                </a:cubicBezTo>
                <a:cubicBezTo>
                  <a:pt x="46438" y="46027"/>
                  <a:pt x="46438" y="46027"/>
                  <a:pt x="46438" y="46027"/>
                </a:cubicBezTo>
                <a:cubicBezTo>
                  <a:pt x="46438" y="29999"/>
                  <a:pt x="46438" y="29999"/>
                  <a:pt x="46438" y="29999"/>
                </a:cubicBezTo>
                <a:cubicBezTo>
                  <a:pt x="46438" y="29178"/>
                  <a:pt x="46438" y="28767"/>
                  <a:pt x="46849" y="28356"/>
                </a:cubicBezTo>
                <a:cubicBezTo>
                  <a:pt x="47260" y="27945"/>
                  <a:pt x="48082" y="27534"/>
                  <a:pt x="48493" y="27534"/>
                </a:cubicBezTo>
                <a:cubicBezTo>
                  <a:pt x="53013" y="27534"/>
                  <a:pt x="53013" y="27534"/>
                  <a:pt x="53013" y="27534"/>
                </a:cubicBezTo>
                <a:cubicBezTo>
                  <a:pt x="53835" y="27534"/>
                  <a:pt x="54246" y="27945"/>
                  <a:pt x="54657" y="28356"/>
                </a:cubicBezTo>
                <a:cubicBezTo>
                  <a:pt x="55068" y="28767"/>
                  <a:pt x="55479" y="29178"/>
                  <a:pt x="55479" y="29999"/>
                </a:cubicBezTo>
                <a:cubicBezTo>
                  <a:pt x="55479" y="46027"/>
                  <a:pt x="55479" y="46027"/>
                  <a:pt x="55479" y="46027"/>
                </a:cubicBezTo>
                <a:cubicBezTo>
                  <a:pt x="71506" y="46027"/>
                  <a:pt x="71506" y="46027"/>
                  <a:pt x="71506" y="46027"/>
                </a:cubicBezTo>
                <a:cubicBezTo>
                  <a:pt x="72328" y="46027"/>
                  <a:pt x="72739" y="46438"/>
                  <a:pt x="73150" y="46849"/>
                </a:cubicBezTo>
                <a:cubicBezTo>
                  <a:pt x="73561" y="47260"/>
                  <a:pt x="73972" y="47671"/>
                  <a:pt x="73972" y="48493"/>
                </a:cubicBezTo>
                <a:close/>
                <a:moveTo>
                  <a:pt x="83013" y="50547"/>
                </a:moveTo>
                <a:cubicBezTo>
                  <a:pt x="83013" y="41917"/>
                  <a:pt x="80136" y="34109"/>
                  <a:pt x="73561" y="27945"/>
                </a:cubicBezTo>
                <a:cubicBezTo>
                  <a:pt x="67397" y="21780"/>
                  <a:pt x="59589" y="18493"/>
                  <a:pt x="50958" y="18493"/>
                </a:cubicBezTo>
                <a:cubicBezTo>
                  <a:pt x="41917" y="18493"/>
                  <a:pt x="34520" y="21780"/>
                  <a:pt x="27945" y="27945"/>
                </a:cubicBezTo>
                <a:cubicBezTo>
                  <a:pt x="21780" y="34109"/>
                  <a:pt x="18493" y="41917"/>
                  <a:pt x="18493" y="50547"/>
                </a:cubicBezTo>
                <a:cubicBezTo>
                  <a:pt x="18493" y="59589"/>
                  <a:pt x="21780" y="67397"/>
                  <a:pt x="27945" y="73561"/>
                </a:cubicBezTo>
                <a:cubicBezTo>
                  <a:pt x="34520" y="79726"/>
                  <a:pt x="41917" y="83013"/>
                  <a:pt x="50958" y="83013"/>
                </a:cubicBezTo>
                <a:cubicBezTo>
                  <a:pt x="59589" y="83013"/>
                  <a:pt x="67397" y="79726"/>
                  <a:pt x="73561" y="73561"/>
                </a:cubicBezTo>
                <a:cubicBezTo>
                  <a:pt x="80136" y="67397"/>
                  <a:pt x="83013" y="59589"/>
                  <a:pt x="83013" y="50547"/>
                </a:cubicBezTo>
                <a:close/>
                <a:moveTo>
                  <a:pt x="119999" y="110958"/>
                </a:moveTo>
                <a:cubicBezTo>
                  <a:pt x="119999" y="113424"/>
                  <a:pt x="119178" y="115479"/>
                  <a:pt x="117534" y="117123"/>
                </a:cubicBezTo>
                <a:cubicBezTo>
                  <a:pt x="115479" y="119178"/>
                  <a:pt x="113424" y="119999"/>
                  <a:pt x="110958" y="119999"/>
                </a:cubicBezTo>
                <a:cubicBezTo>
                  <a:pt x="108493" y="119999"/>
                  <a:pt x="106027" y="119178"/>
                  <a:pt x="104383" y="117123"/>
                </a:cubicBezTo>
                <a:cubicBezTo>
                  <a:pt x="79726" y="92465"/>
                  <a:pt x="79726" y="92465"/>
                  <a:pt x="79726" y="92465"/>
                </a:cubicBezTo>
                <a:cubicBezTo>
                  <a:pt x="71095" y="98630"/>
                  <a:pt x="61643" y="101506"/>
                  <a:pt x="50958" y="101506"/>
                </a:cubicBezTo>
                <a:cubicBezTo>
                  <a:pt x="43972" y="101506"/>
                  <a:pt x="37397" y="100273"/>
                  <a:pt x="31232" y="97397"/>
                </a:cubicBezTo>
                <a:cubicBezTo>
                  <a:pt x="24657" y="94931"/>
                  <a:pt x="19315" y="91232"/>
                  <a:pt x="14794" y="86712"/>
                </a:cubicBezTo>
                <a:cubicBezTo>
                  <a:pt x="10273" y="82191"/>
                  <a:pt x="6575" y="76849"/>
                  <a:pt x="4109" y="70684"/>
                </a:cubicBezTo>
                <a:cubicBezTo>
                  <a:pt x="1232" y="64109"/>
                  <a:pt x="0" y="57534"/>
                  <a:pt x="0" y="50547"/>
                </a:cubicBezTo>
                <a:cubicBezTo>
                  <a:pt x="0" y="43972"/>
                  <a:pt x="1232" y="37397"/>
                  <a:pt x="4109" y="30821"/>
                </a:cubicBezTo>
                <a:cubicBezTo>
                  <a:pt x="6575" y="24657"/>
                  <a:pt x="10273" y="19315"/>
                  <a:pt x="14794" y="14794"/>
                </a:cubicBezTo>
                <a:cubicBezTo>
                  <a:pt x="19315" y="10273"/>
                  <a:pt x="24657" y="6575"/>
                  <a:pt x="31232" y="4109"/>
                </a:cubicBezTo>
                <a:cubicBezTo>
                  <a:pt x="37397" y="1232"/>
                  <a:pt x="43972" y="0"/>
                  <a:pt x="50958" y="0"/>
                </a:cubicBezTo>
                <a:cubicBezTo>
                  <a:pt x="57945" y="0"/>
                  <a:pt x="64520" y="1232"/>
                  <a:pt x="70684" y="4109"/>
                </a:cubicBezTo>
                <a:cubicBezTo>
                  <a:pt x="76849" y="6575"/>
                  <a:pt x="82191" y="10273"/>
                  <a:pt x="86712" y="14794"/>
                </a:cubicBezTo>
                <a:cubicBezTo>
                  <a:pt x="91232" y="19315"/>
                  <a:pt x="94931" y="24657"/>
                  <a:pt x="97808" y="30821"/>
                </a:cubicBezTo>
                <a:cubicBezTo>
                  <a:pt x="100273" y="37397"/>
                  <a:pt x="101506" y="43972"/>
                  <a:pt x="101506" y="50547"/>
                </a:cubicBezTo>
                <a:cubicBezTo>
                  <a:pt x="101506" y="61232"/>
                  <a:pt x="98630" y="71095"/>
                  <a:pt x="92876" y="79726"/>
                </a:cubicBezTo>
                <a:cubicBezTo>
                  <a:pt x="117534" y="104383"/>
                  <a:pt x="117534" y="104383"/>
                  <a:pt x="117534" y="104383"/>
                </a:cubicBezTo>
                <a:cubicBezTo>
                  <a:pt x="119178" y="106027"/>
                  <a:pt x="119999" y="108082"/>
                  <a:pt x="119999" y="11095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42000">
                <a:schemeClr val="tx1"/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8" name="Shape 3708"/>
          <p:cNvSpPr/>
          <p:nvPr/>
        </p:nvSpPr>
        <p:spPr>
          <a:xfrm>
            <a:off x="8697370" y="885868"/>
            <a:ext cx="635200" cy="63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175" y="97084"/>
                </a:moveTo>
                <a:cubicBezTo>
                  <a:pt x="53235" y="110169"/>
                  <a:pt x="53235" y="110169"/>
                  <a:pt x="53235" y="110169"/>
                </a:cubicBezTo>
                <a:cubicBezTo>
                  <a:pt x="39030" y="120000"/>
                  <a:pt x="19616" y="116474"/>
                  <a:pt x="9808" y="102237"/>
                </a:cubicBezTo>
                <a:cubicBezTo>
                  <a:pt x="0" y="88000"/>
                  <a:pt x="3585" y="68474"/>
                  <a:pt x="17790" y="58644"/>
                </a:cubicBezTo>
                <a:cubicBezTo>
                  <a:pt x="36730" y="45559"/>
                  <a:pt x="36730" y="45559"/>
                  <a:pt x="36730" y="45559"/>
                </a:cubicBezTo>
                <a:cubicBezTo>
                  <a:pt x="45253" y="57898"/>
                  <a:pt x="45253" y="57898"/>
                  <a:pt x="45253" y="57898"/>
                </a:cubicBezTo>
                <a:cubicBezTo>
                  <a:pt x="26313" y="71050"/>
                  <a:pt x="26313" y="71050"/>
                  <a:pt x="26313" y="71050"/>
                </a:cubicBezTo>
                <a:cubicBezTo>
                  <a:pt x="18940" y="76135"/>
                  <a:pt x="17046" y="86305"/>
                  <a:pt x="22119" y="93694"/>
                </a:cubicBezTo>
                <a:cubicBezTo>
                  <a:pt x="27260" y="101084"/>
                  <a:pt x="37339" y="102915"/>
                  <a:pt x="44712" y="97830"/>
                </a:cubicBezTo>
                <a:cubicBezTo>
                  <a:pt x="63652" y="84745"/>
                  <a:pt x="63652" y="84745"/>
                  <a:pt x="63652" y="84745"/>
                </a:cubicBezTo>
                <a:lnTo>
                  <a:pt x="72175" y="97084"/>
                </a:lnTo>
                <a:close/>
                <a:moveTo>
                  <a:pt x="96933" y="72406"/>
                </a:moveTo>
                <a:cubicBezTo>
                  <a:pt x="110124" y="53491"/>
                  <a:pt x="110124" y="53491"/>
                  <a:pt x="110124" y="53491"/>
                </a:cubicBezTo>
                <a:cubicBezTo>
                  <a:pt x="120000" y="39322"/>
                  <a:pt x="116550" y="19796"/>
                  <a:pt x="102412" y="9898"/>
                </a:cubicBezTo>
                <a:cubicBezTo>
                  <a:pt x="88275" y="0"/>
                  <a:pt x="68793" y="3457"/>
                  <a:pt x="58850" y="17627"/>
                </a:cubicBezTo>
                <a:cubicBezTo>
                  <a:pt x="45659" y="36542"/>
                  <a:pt x="45659" y="36542"/>
                  <a:pt x="45659" y="36542"/>
                </a:cubicBezTo>
                <a:cubicBezTo>
                  <a:pt x="57970" y="45152"/>
                  <a:pt x="57970" y="45152"/>
                  <a:pt x="57970" y="45152"/>
                </a:cubicBezTo>
                <a:cubicBezTo>
                  <a:pt x="71161" y="26237"/>
                  <a:pt x="71161" y="26237"/>
                  <a:pt x="71161" y="26237"/>
                </a:cubicBezTo>
                <a:cubicBezTo>
                  <a:pt x="76302" y="18915"/>
                  <a:pt x="86448" y="17084"/>
                  <a:pt x="93821" y="22237"/>
                </a:cubicBezTo>
                <a:cubicBezTo>
                  <a:pt x="101127" y="27389"/>
                  <a:pt x="102953" y="37559"/>
                  <a:pt x="97812" y="44881"/>
                </a:cubicBezTo>
                <a:cubicBezTo>
                  <a:pt x="84622" y="63796"/>
                  <a:pt x="84622" y="63796"/>
                  <a:pt x="84622" y="63796"/>
                </a:cubicBezTo>
                <a:lnTo>
                  <a:pt x="96933" y="72406"/>
                </a:lnTo>
                <a:close/>
                <a:moveTo>
                  <a:pt x="85636" y="96474"/>
                </a:moveTo>
                <a:cubicBezTo>
                  <a:pt x="78060" y="97559"/>
                  <a:pt x="78060" y="97559"/>
                  <a:pt x="78060" y="97559"/>
                </a:cubicBezTo>
                <a:cubicBezTo>
                  <a:pt x="80360" y="113898"/>
                  <a:pt x="80360" y="113898"/>
                  <a:pt x="80360" y="113898"/>
                </a:cubicBezTo>
                <a:cubicBezTo>
                  <a:pt x="87936" y="112813"/>
                  <a:pt x="87936" y="112813"/>
                  <a:pt x="87936" y="112813"/>
                </a:cubicBezTo>
                <a:lnTo>
                  <a:pt x="85636" y="96474"/>
                </a:lnTo>
                <a:close/>
                <a:moveTo>
                  <a:pt x="97339" y="78237"/>
                </a:moveTo>
                <a:cubicBezTo>
                  <a:pt x="96257" y="85898"/>
                  <a:pt x="96257" y="85898"/>
                  <a:pt x="96257" y="85898"/>
                </a:cubicBezTo>
                <a:cubicBezTo>
                  <a:pt x="112559" y="88203"/>
                  <a:pt x="112559" y="88203"/>
                  <a:pt x="112559" y="88203"/>
                </a:cubicBezTo>
                <a:cubicBezTo>
                  <a:pt x="113641" y="80542"/>
                  <a:pt x="113641" y="80542"/>
                  <a:pt x="113641" y="80542"/>
                </a:cubicBezTo>
                <a:lnTo>
                  <a:pt x="97339" y="78237"/>
                </a:lnTo>
                <a:close/>
                <a:moveTo>
                  <a:pt x="99909" y="105559"/>
                </a:moveTo>
                <a:cubicBezTo>
                  <a:pt x="105388" y="100135"/>
                  <a:pt x="105388" y="100135"/>
                  <a:pt x="105388" y="100135"/>
                </a:cubicBezTo>
                <a:cubicBezTo>
                  <a:pt x="93754" y="88474"/>
                  <a:pt x="93754" y="88474"/>
                  <a:pt x="93754" y="88474"/>
                </a:cubicBezTo>
                <a:cubicBezTo>
                  <a:pt x="88275" y="93898"/>
                  <a:pt x="88275" y="93898"/>
                  <a:pt x="88275" y="93898"/>
                </a:cubicBezTo>
                <a:lnTo>
                  <a:pt x="99909" y="105559"/>
                </a:ln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42000">
                <a:schemeClr val="tx1"/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11" name="Shape 3711"/>
          <p:cNvSpPr txBox="1"/>
          <p:nvPr/>
        </p:nvSpPr>
        <p:spPr>
          <a:xfrm>
            <a:off x="1311314" y="595724"/>
            <a:ext cx="2425220" cy="335762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Strengths</a:t>
            </a:r>
            <a:endParaRPr lang="en-GB" sz="1500" b="1" dirty="0">
              <a:latin typeface="Lato"/>
              <a:cs typeface="Open Sans Hebrew" pitchFamily="2" charset="-79"/>
            </a:endParaRPr>
          </a:p>
          <a:p>
            <a:pPr rtl="1"/>
            <a:r>
              <a:rPr lang="en-GB" sz="1500" b="1" dirty="0">
                <a:solidFill>
                  <a:srgbClr val="95E1F0"/>
                </a:solidFill>
                <a:latin typeface="Lato"/>
                <a:cs typeface="Open Sans Hebrew" pitchFamily="2" charset="-79"/>
              </a:rPr>
              <a:t>Low risk investment </a:t>
            </a:r>
          </a:p>
          <a:p>
            <a:pPr rtl="1"/>
            <a:r>
              <a:rPr lang="en-GB" sz="1400" dirty="0">
                <a:latin typeface="Lato"/>
                <a:cs typeface="Open Sans Hebrew" pitchFamily="2" charset="-79"/>
              </a:rPr>
              <a:t>Most of the capital is spent on a one time production of courses. Returning the investment quickly only from selling to hard core fans is very likely.</a:t>
            </a:r>
          </a:p>
          <a:p>
            <a:pPr rtl="1"/>
            <a:endParaRPr lang="en-GB" sz="1400" dirty="0">
              <a:latin typeface="Lato"/>
              <a:cs typeface="Open Sans Hebrew" pitchFamily="2" charset="-79"/>
            </a:endParaRPr>
          </a:p>
          <a:p>
            <a:pPr rtl="1"/>
            <a:r>
              <a:rPr lang="en-GB" sz="1400" dirty="0">
                <a:latin typeface="Lato"/>
                <a:cs typeface="Open Sans Hebrew" pitchFamily="2" charset="-79"/>
              </a:rPr>
              <a:t>Easy and inexpensive advertising as we rely mostly on our famous experts’ channels. </a:t>
            </a:r>
            <a:endParaRPr lang="en-US" sz="1400" dirty="0">
              <a:latin typeface="Lato"/>
              <a:cs typeface="Open Sans Hebrew" pitchFamily="2" charset="-79"/>
            </a:endParaRPr>
          </a:p>
          <a:p>
            <a:pPr rtl="1"/>
            <a:r>
              <a:rPr lang="en-GB" sz="1500" dirty="0">
                <a:latin typeface="Lato"/>
                <a:cs typeface="Open Sans Hebrew" pitchFamily="2" charset="-79"/>
              </a:rPr>
              <a:t> </a:t>
            </a:r>
            <a:endParaRPr lang="en-US" sz="1500" dirty="0">
              <a:latin typeface="Lato"/>
              <a:cs typeface="Open Sans Hebrew" pitchFamily="2" charset="-79"/>
            </a:endParaRPr>
          </a:p>
        </p:txBody>
      </p:sp>
      <p:sp>
        <p:nvSpPr>
          <p:cNvPr id="3694" name="Shape 3694"/>
          <p:cNvSpPr/>
          <p:nvPr/>
        </p:nvSpPr>
        <p:spPr>
          <a:xfrm rot="19397300">
            <a:off x="4186995" y="882136"/>
            <a:ext cx="2601535" cy="2638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3" y="78148"/>
                </a:moveTo>
                <a:lnTo>
                  <a:pt x="40003" y="78148"/>
                </a:lnTo>
                <a:cubicBezTo>
                  <a:pt x="49120" y="90597"/>
                  <a:pt x="52634" y="105127"/>
                  <a:pt x="51231" y="118948"/>
                </a:cubicBezTo>
                <a:cubicBezTo>
                  <a:pt x="64199" y="119988"/>
                  <a:pt x="77537" y="116879"/>
                  <a:pt x="89113" y="108579"/>
                </a:cubicBezTo>
                <a:cubicBezTo>
                  <a:pt x="114375" y="90597"/>
                  <a:pt x="119988" y="55684"/>
                  <a:pt x="101744" y="30785"/>
                </a:cubicBezTo>
                <a:cubicBezTo>
                  <a:pt x="83499" y="5533"/>
                  <a:pt x="48076" y="0"/>
                  <a:pt x="22814" y="17993"/>
                </a:cubicBezTo>
                <a:cubicBezTo>
                  <a:pt x="10183" y="26978"/>
                  <a:pt x="2458" y="40468"/>
                  <a:pt x="0" y="54300"/>
                </a:cubicBezTo>
                <a:cubicBezTo>
                  <a:pt x="15437" y="56724"/>
                  <a:pt x="30179" y="64658"/>
                  <a:pt x="40003" y="78148"/>
                </a:cubicBezTo>
              </a:path>
            </a:pathLst>
          </a:cu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325133" tIns="162567" rIns="325133" bIns="162567" anchor="ctr" anchorCtr="0">
            <a:noAutofit/>
          </a:bodyPr>
          <a:lstStyle/>
          <a:p>
            <a:pPr algn="ctr"/>
            <a:endParaRPr sz="9600" dirty="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695" name="Shape 3695"/>
          <p:cNvSpPr txBox="1"/>
          <p:nvPr/>
        </p:nvSpPr>
        <p:spPr>
          <a:xfrm>
            <a:off x="4703782" y="1358276"/>
            <a:ext cx="1117777" cy="129822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r>
              <a:rPr lang="en-GB" sz="96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25000"/>
                    </a:prstClr>
                  </a:innerShdw>
                </a:effectLst>
                <a:ea typeface="Raleway"/>
                <a:cs typeface="Raleway"/>
                <a:sym typeface="Raleway"/>
              </a:rPr>
              <a:t>S</a:t>
            </a:r>
          </a:p>
        </p:txBody>
      </p:sp>
      <p:sp>
        <p:nvSpPr>
          <p:cNvPr id="3697" name="Shape 3697"/>
          <p:cNvSpPr/>
          <p:nvPr/>
        </p:nvSpPr>
        <p:spPr>
          <a:xfrm rot="3201769">
            <a:off x="6023559" y="1496759"/>
            <a:ext cx="2601123" cy="263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3" y="78148"/>
                </a:moveTo>
                <a:lnTo>
                  <a:pt x="40003" y="78148"/>
                </a:lnTo>
                <a:cubicBezTo>
                  <a:pt x="49120" y="90597"/>
                  <a:pt x="52634" y="105127"/>
                  <a:pt x="51231" y="118948"/>
                </a:cubicBezTo>
                <a:cubicBezTo>
                  <a:pt x="64199" y="119988"/>
                  <a:pt x="77537" y="116879"/>
                  <a:pt x="89113" y="108579"/>
                </a:cubicBezTo>
                <a:cubicBezTo>
                  <a:pt x="114375" y="90597"/>
                  <a:pt x="119988" y="55684"/>
                  <a:pt x="101744" y="30785"/>
                </a:cubicBezTo>
                <a:cubicBezTo>
                  <a:pt x="83499" y="5533"/>
                  <a:pt x="48076" y="0"/>
                  <a:pt x="22814" y="17993"/>
                </a:cubicBezTo>
                <a:cubicBezTo>
                  <a:pt x="10183" y="26978"/>
                  <a:pt x="2458" y="40468"/>
                  <a:pt x="0" y="54300"/>
                </a:cubicBezTo>
                <a:cubicBezTo>
                  <a:pt x="15437" y="56724"/>
                  <a:pt x="30179" y="64658"/>
                  <a:pt x="40003" y="78148"/>
                </a:cubicBezTo>
              </a:path>
            </a:pathLst>
          </a:custGeom>
          <a:gradFill flip="none" rotWithShape="1">
            <a:gsLst>
              <a:gs pos="100000">
                <a:schemeClr val="tx2">
                  <a:lumMod val="75000"/>
                </a:schemeClr>
              </a:gs>
              <a:gs pos="23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325133" tIns="162567" rIns="325133" bIns="162567" anchor="ctr" anchorCtr="0">
            <a:noAutofit/>
          </a:bodyPr>
          <a:lstStyle/>
          <a:p>
            <a:pPr algn="ctr"/>
            <a:endParaRPr sz="960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698" name="Shape 3698"/>
          <p:cNvSpPr txBox="1"/>
          <p:nvPr/>
        </p:nvSpPr>
        <p:spPr>
          <a:xfrm>
            <a:off x="6774688" y="2283314"/>
            <a:ext cx="1447827" cy="1298227"/>
          </a:xfrm>
          <a:prstGeom prst="rect">
            <a:avLst/>
          </a:prstGeom>
          <a:noFill/>
          <a:ln>
            <a:noFill/>
          </a:ln>
          <a:effectLst>
            <a:innerShdw blurRad="12700" dist="25400" dir="13500000">
              <a:prstClr val="black">
                <a:alpha val="50000"/>
              </a:prstClr>
            </a:inn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r>
              <a:rPr lang="en-GB" sz="96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25000"/>
                    </a:prstClr>
                  </a:innerShdw>
                </a:effectLst>
                <a:ea typeface="Raleway"/>
                <a:cs typeface="Raleway"/>
                <a:sym typeface="Raleway"/>
              </a:rPr>
              <a:t>W</a:t>
            </a:r>
          </a:p>
        </p:txBody>
      </p:sp>
      <p:sp>
        <p:nvSpPr>
          <p:cNvPr id="3700" name="Shape 3700"/>
          <p:cNvSpPr/>
          <p:nvPr/>
        </p:nvSpPr>
        <p:spPr>
          <a:xfrm rot="8578982">
            <a:off x="5404257" y="3335679"/>
            <a:ext cx="2601365" cy="26388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3" y="78148"/>
                </a:moveTo>
                <a:lnTo>
                  <a:pt x="40003" y="78148"/>
                </a:lnTo>
                <a:cubicBezTo>
                  <a:pt x="49120" y="90597"/>
                  <a:pt x="52634" y="105127"/>
                  <a:pt x="51231" y="118948"/>
                </a:cubicBezTo>
                <a:cubicBezTo>
                  <a:pt x="64199" y="119988"/>
                  <a:pt x="77537" y="116879"/>
                  <a:pt x="89113" y="108579"/>
                </a:cubicBezTo>
                <a:cubicBezTo>
                  <a:pt x="114375" y="90597"/>
                  <a:pt x="119988" y="55684"/>
                  <a:pt x="101744" y="30785"/>
                </a:cubicBezTo>
                <a:cubicBezTo>
                  <a:pt x="83499" y="5533"/>
                  <a:pt x="48076" y="0"/>
                  <a:pt x="22814" y="17993"/>
                </a:cubicBezTo>
                <a:cubicBezTo>
                  <a:pt x="10183" y="26978"/>
                  <a:pt x="2458" y="40468"/>
                  <a:pt x="0" y="54300"/>
                </a:cubicBezTo>
                <a:cubicBezTo>
                  <a:pt x="15437" y="56724"/>
                  <a:pt x="30179" y="64658"/>
                  <a:pt x="40003" y="78148"/>
                </a:cubicBezTo>
              </a:path>
            </a:pathLst>
          </a:custGeom>
          <a:gradFill>
            <a:gsLst>
              <a:gs pos="39000">
                <a:schemeClr val="tx2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325133" tIns="162567" rIns="325133" bIns="162567" anchor="ctr" anchorCtr="0">
            <a:noAutofit/>
          </a:bodyPr>
          <a:lstStyle/>
          <a:p>
            <a:pPr algn="ctr"/>
            <a:endParaRPr sz="960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1" name="Shape 3701"/>
          <p:cNvSpPr txBox="1"/>
          <p:nvPr/>
        </p:nvSpPr>
        <p:spPr>
          <a:xfrm>
            <a:off x="6299082" y="4303854"/>
            <a:ext cx="1373027" cy="129822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r>
              <a:rPr lang="en-GB" sz="96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25000"/>
                    </a:prstClr>
                  </a:innerShdw>
                </a:effectLst>
                <a:ea typeface="Raleway"/>
                <a:cs typeface="Raleway"/>
                <a:sym typeface="Raleway"/>
              </a:rPr>
              <a:t>O</a:t>
            </a:r>
          </a:p>
        </p:txBody>
      </p:sp>
      <p:sp>
        <p:nvSpPr>
          <p:cNvPr id="3703" name="Shape 3703"/>
          <p:cNvSpPr/>
          <p:nvPr/>
        </p:nvSpPr>
        <p:spPr>
          <a:xfrm rot="13978200">
            <a:off x="3569140" y="2733485"/>
            <a:ext cx="2601282" cy="26393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3" y="78148"/>
                </a:moveTo>
                <a:lnTo>
                  <a:pt x="40003" y="78148"/>
                </a:lnTo>
                <a:cubicBezTo>
                  <a:pt x="49120" y="90597"/>
                  <a:pt x="52634" y="105127"/>
                  <a:pt x="51231" y="118948"/>
                </a:cubicBezTo>
                <a:cubicBezTo>
                  <a:pt x="64199" y="119988"/>
                  <a:pt x="77537" y="116879"/>
                  <a:pt x="89113" y="108579"/>
                </a:cubicBezTo>
                <a:cubicBezTo>
                  <a:pt x="114375" y="90597"/>
                  <a:pt x="119988" y="55684"/>
                  <a:pt x="101744" y="30785"/>
                </a:cubicBezTo>
                <a:cubicBezTo>
                  <a:pt x="83499" y="5533"/>
                  <a:pt x="48076" y="0"/>
                  <a:pt x="22814" y="17993"/>
                </a:cubicBezTo>
                <a:cubicBezTo>
                  <a:pt x="10183" y="26978"/>
                  <a:pt x="2458" y="40468"/>
                  <a:pt x="0" y="54300"/>
                </a:cubicBezTo>
                <a:cubicBezTo>
                  <a:pt x="15437" y="56724"/>
                  <a:pt x="30179" y="64658"/>
                  <a:pt x="40003" y="78148"/>
                </a:cubicBezTo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6000">
                <a:schemeClr val="tx2"/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325133" tIns="162567" rIns="325133" bIns="162567" anchor="ctr" anchorCtr="0">
            <a:noAutofit/>
          </a:bodyPr>
          <a:lstStyle/>
          <a:p>
            <a:pPr algn="ctr"/>
            <a:endParaRPr sz="9600">
              <a:solidFill>
                <a:schemeClr val="accent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4" name="Shape 3704"/>
          <p:cNvSpPr txBox="1"/>
          <p:nvPr/>
        </p:nvSpPr>
        <p:spPr>
          <a:xfrm>
            <a:off x="4047097" y="3404039"/>
            <a:ext cx="1020579" cy="129822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r>
              <a:rPr lang="en-GB" sz="96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25000"/>
                    </a:prstClr>
                  </a:innerShdw>
                </a:effectLst>
                <a:ea typeface="Raleway"/>
                <a:cs typeface="Raleway"/>
                <a:sym typeface="Raleway"/>
              </a:rPr>
              <a:t>T</a:t>
            </a:r>
          </a:p>
        </p:txBody>
      </p:sp>
      <p:sp>
        <p:nvSpPr>
          <p:cNvPr id="25" name="Shape 3711"/>
          <p:cNvSpPr txBox="1"/>
          <p:nvPr/>
        </p:nvSpPr>
        <p:spPr>
          <a:xfrm>
            <a:off x="4433495" y="430252"/>
            <a:ext cx="1596942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rtl="1"/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7" name="Shape 3711"/>
          <p:cNvSpPr txBox="1"/>
          <p:nvPr/>
        </p:nvSpPr>
        <p:spPr>
          <a:xfrm>
            <a:off x="5915187" y="5886213"/>
            <a:ext cx="1950338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rtl="1"/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9" name="Shape 3711"/>
          <p:cNvSpPr txBox="1"/>
          <p:nvPr/>
        </p:nvSpPr>
        <p:spPr>
          <a:xfrm>
            <a:off x="9503141" y="777559"/>
            <a:ext cx="2325690" cy="129822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b="1" dirty="0">
                <a:latin typeface="Lato"/>
                <a:cs typeface="Open Sans Hebrew" pitchFamily="2" charset="-79"/>
              </a:rPr>
              <a:t>Weaknesses</a:t>
            </a:r>
            <a:endParaRPr lang="en-US" sz="1400" b="1" dirty="0">
              <a:latin typeface="Lato"/>
              <a:cs typeface="Open Sans Hebrew" pitchFamily="2" charset="-79"/>
            </a:endParaRPr>
          </a:p>
          <a:p>
            <a:pPr rtl="1"/>
            <a:r>
              <a:rPr lang="en-US" sz="1400" b="1" dirty="0">
                <a:solidFill>
                  <a:srgbClr val="95E1F0"/>
                </a:solidFill>
                <a:latin typeface="Lato"/>
                <a:cs typeface="Open Sans Hebrew" pitchFamily="2" charset="-79"/>
              </a:rPr>
              <a:t>Unprotected</a:t>
            </a:r>
            <a:r>
              <a:rPr lang="en-US" sz="1400" dirty="0">
                <a:latin typeface="Lato"/>
                <a:cs typeface="Open Sans Hebrew" pitchFamily="2" charset="-79"/>
              </a:rPr>
              <a:t> </a:t>
            </a:r>
            <a:br>
              <a:rPr lang="en-US" sz="1400" dirty="0">
                <a:latin typeface="Lato"/>
                <a:cs typeface="Open Sans Hebrew" pitchFamily="2" charset="-79"/>
              </a:rPr>
            </a:br>
            <a:r>
              <a:rPr lang="en-US" sz="1400" dirty="0">
                <a:latin typeface="Lato"/>
                <a:cs typeface="Open Sans Hebrew" pitchFamily="2" charset="-79"/>
              </a:rPr>
              <a:t>Content might be pirated.</a:t>
            </a:r>
          </a:p>
          <a:p>
            <a:pPr rtl="1"/>
            <a:r>
              <a:rPr lang="en-US" sz="1400" dirty="0">
                <a:latin typeface="Lato"/>
                <a:cs typeface="Open Sans Hebrew" pitchFamily="2" charset="-79"/>
              </a:rPr>
              <a:t>(There is a solution)</a:t>
            </a:r>
          </a:p>
        </p:txBody>
      </p:sp>
      <p:sp>
        <p:nvSpPr>
          <p:cNvPr id="30" name="Shape 3711"/>
          <p:cNvSpPr txBox="1"/>
          <p:nvPr/>
        </p:nvSpPr>
        <p:spPr>
          <a:xfrm>
            <a:off x="9503141" y="4602297"/>
            <a:ext cx="2154920" cy="1751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b="1" dirty="0">
                <a:latin typeface="Lato"/>
                <a:cs typeface="Open Sans Hebrew" pitchFamily="2" charset="-79"/>
              </a:rPr>
              <a:t>Opportunities</a:t>
            </a:r>
            <a:endParaRPr lang="en-GB" sz="1500" b="1" dirty="0">
              <a:latin typeface="Lato"/>
              <a:cs typeface="Open Sans Hebrew" pitchFamily="2" charset="-79"/>
            </a:endParaRPr>
          </a:p>
          <a:p>
            <a:pPr rtl="1"/>
            <a:r>
              <a:rPr lang="en-GB" sz="1500" b="1" dirty="0">
                <a:solidFill>
                  <a:srgbClr val="95E1F0"/>
                </a:solidFill>
                <a:latin typeface="Lato"/>
                <a:cs typeface="Open Sans Hebrew" pitchFamily="2" charset="-79"/>
              </a:rPr>
              <a:t>Enormous growth potential</a:t>
            </a:r>
          </a:p>
          <a:p>
            <a:pPr rtl="1"/>
            <a:r>
              <a:rPr lang="en-GB" sz="1400" dirty="0">
                <a:latin typeface="Lato"/>
                <a:cs typeface="Open Sans Hebrew" pitchFamily="2" charset="-79"/>
              </a:rPr>
              <a:t>Format is not known yet in non-English speaking countries.</a:t>
            </a:r>
            <a:endParaRPr lang="en-US" sz="1400" dirty="0">
              <a:latin typeface="Lato"/>
              <a:cs typeface="Open Sans Hebrew" pitchFamily="2" charset="-79"/>
            </a:endParaRPr>
          </a:p>
        </p:txBody>
      </p:sp>
      <p:sp>
        <p:nvSpPr>
          <p:cNvPr id="32" name="Shape 3711"/>
          <p:cNvSpPr txBox="1"/>
          <p:nvPr/>
        </p:nvSpPr>
        <p:spPr>
          <a:xfrm>
            <a:off x="1198800" y="4508323"/>
            <a:ext cx="2503273" cy="156234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Threats</a:t>
            </a:r>
            <a:endParaRPr lang="en-GB" sz="1500" dirty="0">
              <a:latin typeface="Lato"/>
              <a:cs typeface="Open Sans Hebrew" pitchFamily="2" charset="-79"/>
            </a:endParaRPr>
          </a:p>
          <a:p>
            <a:pPr rtl="1"/>
            <a:r>
              <a:rPr lang="en-GB" sz="1400" b="1" dirty="0">
                <a:solidFill>
                  <a:srgbClr val="95E1F0"/>
                </a:solidFill>
                <a:latin typeface="Lato"/>
                <a:cs typeface="Open Sans Hebrew" pitchFamily="2" charset="-79"/>
              </a:rPr>
              <a:t>Another better funded start up might enter the market.</a:t>
            </a:r>
          </a:p>
          <a:p>
            <a:pPr rtl="1"/>
            <a:r>
              <a:rPr lang="en-GB" sz="1400" dirty="0" err="1">
                <a:latin typeface="Lato"/>
                <a:cs typeface="Open Sans Hebrew" pitchFamily="2" charset="-79"/>
              </a:rPr>
              <a:t>MasterClass</a:t>
            </a:r>
            <a:r>
              <a:rPr lang="en-GB" sz="1400" dirty="0">
                <a:latin typeface="Lato"/>
                <a:cs typeface="Open Sans Hebrew" pitchFamily="2" charset="-79"/>
              </a:rPr>
              <a:t> might enter the European market.</a:t>
            </a:r>
          </a:p>
          <a:p>
            <a:pPr rtl="1"/>
            <a:endParaRPr lang="en-GB" sz="1500" dirty="0">
              <a:latin typeface="Lato"/>
              <a:cs typeface="Open Sans Hebrew" pitchFamily="2" charset="-79"/>
            </a:endParaRPr>
          </a:p>
          <a:p>
            <a:pPr rtl="1"/>
            <a:endParaRPr lang="he-IL" sz="1500" dirty="0">
              <a:latin typeface="Lato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75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5" grpId="0" animBg="1"/>
      <p:bldP spid="3706" grpId="0" animBg="1"/>
      <p:bldP spid="3707" grpId="0" animBg="1"/>
      <p:bldP spid="3708" grpId="0" animBg="1"/>
      <p:bldP spid="3711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687C"/>
            </a:gs>
            <a:gs pos="68000">
              <a:srgbClr val="26363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4CABB2-C286-4A6B-9854-A958BB0B2518}"/>
              </a:ext>
            </a:extLst>
          </p:cNvPr>
          <p:cNvSpPr/>
          <p:nvPr/>
        </p:nvSpPr>
        <p:spPr>
          <a:xfrm>
            <a:off x="-1" y="0"/>
            <a:ext cx="12191999" cy="2515793"/>
          </a:xfrm>
          <a:custGeom>
            <a:avLst/>
            <a:gdLst>
              <a:gd name="connsiteX0" fmla="*/ 0 w 12191999"/>
              <a:gd name="connsiteY0" fmla="*/ 0 h 2515793"/>
              <a:gd name="connsiteX1" fmla="*/ 12191999 w 12191999"/>
              <a:gd name="connsiteY1" fmla="*/ 0 h 2515793"/>
              <a:gd name="connsiteX2" fmla="*/ 12191999 w 12191999"/>
              <a:gd name="connsiteY2" fmla="*/ 2515793 h 2515793"/>
              <a:gd name="connsiteX3" fmla="*/ 0 w 12191999"/>
              <a:gd name="connsiteY3" fmla="*/ 2515793 h 2515793"/>
              <a:gd name="connsiteX4" fmla="*/ 0 w 12191999"/>
              <a:gd name="connsiteY4" fmla="*/ 0 h 2515793"/>
              <a:gd name="connsiteX0" fmla="*/ 0 w 12191999"/>
              <a:gd name="connsiteY0" fmla="*/ 0 h 2515793"/>
              <a:gd name="connsiteX1" fmla="*/ 12191999 w 12191999"/>
              <a:gd name="connsiteY1" fmla="*/ 0 h 2515793"/>
              <a:gd name="connsiteX2" fmla="*/ 12172544 w 12191999"/>
              <a:gd name="connsiteY2" fmla="*/ 2389334 h 2515793"/>
              <a:gd name="connsiteX3" fmla="*/ 0 w 12191999"/>
              <a:gd name="connsiteY3" fmla="*/ 2515793 h 2515793"/>
              <a:gd name="connsiteX4" fmla="*/ 0 w 12191999"/>
              <a:gd name="connsiteY4" fmla="*/ 0 h 251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515793">
                <a:moveTo>
                  <a:pt x="0" y="0"/>
                </a:moveTo>
                <a:lnTo>
                  <a:pt x="12191999" y="0"/>
                </a:lnTo>
                <a:lnTo>
                  <a:pt x="12172544" y="2389334"/>
                </a:lnTo>
                <a:lnTo>
                  <a:pt x="0" y="25157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0687C"/>
              </a:gs>
              <a:gs pos="75000">
                <a:srgbClr val="2636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64A81-BBF4-40C8-9A6C-2953F61479C1}"/>
              </a:ext>
            </a:extLst>
          </p:cNvPr>
          <p:cNvSpPr/>
          <p:nvPr/>
        </p:nvSpPr>
        <p:spPr>
          <a:xfrm>
            <a:off x="0" y="4552549"/>
            <a:ext cx="12191999" cy="2305451"/>
          </a:xfrm>
          <a:custGeom>
            <a:avLst/>
            <a:gdLst>
              <a:gd name="connsiteX0" fmla="*/ 0 w 12191999"/>
              <a:gd name="connsiteY0" fmla="*/ 0 h 2305451"/>
              <a:gd name="connsiteX1" fmla="*/ 12191999 w 12191999"/>
              <a:gd name="connsiteY1" fmla="*/ 0 h 2305451"/>
              <a:gd name="connsiteX2" fmla="*/ 12191999 w 12191999"/>
              <a:gd name="connsiteY2" fmla="*/ 2305451 h 2305451"/>
              <a:gd name="connsiteX3" fmla="*/ 0 w 12191999"/>
              <a:gd name="connsiteY3" fmla="*/ 2305451 h 2305451"/>
              <a:gd name="connsiteX4" fmla="*/ 0 w 12191999"/>
              <a:gd name="connsiteY4" fmla="*/ 0 h 2305451"/>
              <a:gd name="connsiteX0" fmla="*/ 0 w 12191999"/>
              <a:gd name="connsiteY0" fmla="*/ 77821 h 2305451"/>
              <a:gd name="connsiteX1" fmla="*/ 12191999 w 12191999"/>
              <a:gd name="connsiteY1" fmla="*/ 0 h 2305451"/>
              <a:gd name="connsiteX2" fmla="*/ 12191999 w 12191999"/>
              <a:gd name="connsiteY2" fmla="*/ 2305451 h 2305451"/>
              <a:gd name="connsiteX3" fmla="*/ 0 w 12191999"/>
              <a:gd name="connsiteY3" fmla="*/ 2305451 h 2305451"/>
              <a:gd name="connsiteX4" fmla="*/ 0 w 12191999"/>
              <a:gd name="connsiteY4" fmla="*/ 77821 h 23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305451">
                <a:moveTo>
                  <a:pt x="0" y="77821"/>
                </a:moveTo>
                <a:lnTo>
                  <a:pt x="12191999" y="0"/>
                </a:lnTo>
                <a:lnTo>
                  <a:pt x="12191999" y="2305451"/>
                </a:lnTo>
                <a:lnTo>
                  <a:pt x="0" y="2305451"/>
                </a:lnTo>
                <a:lnTo>
                  <a:pt x="0" y="77821"/>
                </a:lnTo>
                <a:close/>
              </a:path>
            </a:pathLst>
          </a:custGeom>
          <a:gradFill flip="none" rotWithShape="1">
            <a:gsLst>
              <a:gs pos="0">
                <a:srgbClr val="50687C"/>
              </a:gs>
              <a:gs pos="75000">
                <a:srgbClr val="2636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76200" dist="254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FFD3B-106F-4324-AC57-3F8C8197BE51}"/>
              </a:ext>
            </a:extLst>
          </p:cNvPr>
          <p:cNvSpPr/>
          <p:nvPr/>
        </p:nvSpPr>
        <p:spPr>
          <a:xfrm>
            <a:off x="1" y="2379606"/>
            <a:ext cx="12192000" cy="2250764"/>
          </a:xfrm>
          <a:custGeom>
            <a:avLst/>
            <a:gdLst>
              <a:gd name="connsiteX0" fmla="*/ 0 w 12192000"/>
              <a:gd name="connsiteY0" fmla="*/ 0 h 2036756"/>
              <a:gd name="connsiteX1" fmla="*/ 12192000 w 12192000"/>
              <a:gd name="connsiteY1" fmla="*/ 0 h 2036756"/>
              <a:gd name="connsiteX2" fmla="*/ 12192000 w 12192000"/>
              <a:gd name="connsiteY2" fmla="*/ 2036756 h 2036756"/>
              <a:gd name="connsiteX3" fmla="*/ 0 w 12192000"/>
              <a:gd name="connsiteY3" fmla="*/ 2036756 h 2036756"/>
              <a:gd name="connsiteX4" fmla="*/ 0 w 12192000"/>
              <a:gd name="connsiteY4" fmla="*/ 0 h 2036756"/>
              <a:gd name="connsiteX0" fmla="*/ 0 w 12192000"/>
              <a:gd name="connsiteY0" fmla="*/ 136187 h 2172943"/>
              <a:gd name="connsiteX1" fmla="*/ 12182272 w 12192000"/>
              <a:gd name="connsiteY1" fmla="*/ 0 h 2172943"/>
              <a:gd name="connsiteX2" fmla="*/ 12192000 w 12192000"/>
              <a:gd name="connsiteY2" fmla="*/ 2172943 h 2172943"/>
              <a:gd name="connsiteX3" fmla="*/ 0 w 12192000"/>
              <a:gd name="connsiteY3" fmla="*/ 2172943 h 2172943"/>
              <a:gd name="connsiteX4" fmla="*/ 0 w 12192000"/>
              <a:gd name="connsiteY4" fmla="*/ 136187 h 2172943"/>
              <a:gd name="connsiteX0" fmla="*/ 19456 w 12211456"/>
              <a:gd name="connsiteY0" fmla="*/ 136187 h 2241037"/>
              <a:gd name="connsiteX1" fmla="*/ 12201728 w 12211456"/>
              <a:gd name="connsiteY1" fmla="*/ 0 h 2241037"/>
              <a:gd name="connsiteX2" fmla="*/ 12211456 w 12211456"/>
              <a:gd name="connsiteY2" fmla="*/ 2172943 h 2241037"/>
              <a:gd name="connsiteX3" fmla="*/ 0 w 12211456"/>
              <a:gd name="connsiteY3" fmla="*/ 2241037 h 2241037"/>
              <a:gd name="connsiteX4" fmla="*/ 19456 w 12211456"/>
              <a:gd name="connsiteY4" fmla="*/ 136187 h 2241037"/>
              <a:gd name="connsiteX0" fmla="*/ 0 w 12192000"/>
              <a:gd name="connsiteY0" fmla="*/ 136187 h 2250764"/>
              <a:gd name="connsiteX1" fmla="*/ 12182272 w 12192000"/>
              <a:gd name="connsiteY1" fmla="*/ 0 h 2250764"/>
              <a:gd name="connsiteX2" fmla="*/ 12192000 w 12192000"/>
              <a:gd name="connsiteY2" fmla="*/ 2172943 h 2250764"/>
              <a:gd name="connsiteX3" fmla="*/ 0 w 12192000"/>
              <a:gd name="connsiteY3" fmla="*/ 2250764 h 2250764"/>
              <a:gd name="connsiteX4" fmla="*/ 0 w 12192000"/>
              <a:gd name="connsiteY4" fmla="*/ 136187 h 225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250764">
                <a:moveTo>
                  <a:pt x="0" y="136187"/>
                </a:moveTo>
                <a:lnTo>
                  <a:pt x="12182272" y="0"/>
                </a:lnTo>
                <a:cubicBezTo>
                  <a:pt x="12185515" y="724314"/>
                  <a:pt x="12188757" y="1448629"/>
                  <a:pt x="12192000" y="2172943"/>
                </a:cubicBezTo>
                <a:lnTo>
                  <a:pt x="0" y="2250764"/>
                </a:lnTo>
                <a:lnTo>
                  <a:pt x="0" y="136187"/>
                </a:lnTo>
                <a:close/>
              </a:path>
            </a:pathLst>
          </a:custGeom>
          <a:gradFill flip="none" rotWithShape="1">
            <a:gsLst>
              <a:gs pos="100000">
                <a:srgbClr val="4E667A">
                  <a:alpha val="50000"/>
                </a:srgbClr>
              </a:gs>
              <a:gs pos="0">
                <a:srgbClr val="859DB1">
                  <a:alpha val="4706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465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80CEF-F0F0-4066-94D4-06A2228D1D8A}"/>
              </a:ext>
            </a:extLst>
          </p:cNvPr>
          <p:cNvSpPr txBox="1"/>
          <p:nvPr/>
        </p:nvSpPr>
        <p:spPr>
          <a:xfrm>
            <a:off x="2125578" y="2874506"/>
            <a:ext cx="7940843" cy="13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Fans and the general public yearn to both directly learn from famous national experts and to have personal contact with them.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3591-DEB1-4892-AE33-CE69A7F3FB08}"/>
              </a:ext>
            </a:extLst>
          </p:cNvPr>
          <p:cNvSpPr txBox="1"/>
          <p:nvPr/>
        </p:nvSpPr>
        <p:spPr>
          <a:xfrm>
            <a:off x="2524124" y="1062708"/>
            <a:ext cx="7143750" cy="101566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Lato"/>
              </a:rPr>
              <a:t>THE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DC4E6-3FB3-473A-A19E-4CE14BD0000D}"/>
              </a:ext>
            </a:extLst>
          </p:cNvPr>
          <p:cNvSpPr/>
          <p:nvPr/>
        </p:nvSpPr>
        <p:spPr>
          <a:xfrm>
            <a:off x="3047999" y="5101977"/>
            <a:ext cx="6096000" cy="937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There is currently no platform that facilitates both learning and engaging.</a:t>
            </a:r>
            <a:endParaRPr lang="en-GB" sz="240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327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5C6B"/>
            </a:gs>
            <a:gs pos="42000">
              <a:schemeClr val="accent1"/>
            </a:gs>
            <a:gs pos="100000">
              <a:srgbClr val="072C3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C4C2F-CC0E-445B-BCBB-41A0AF786999}"/>
              </a:ext>
            </a:extLst>
          </p:cNvPr>
          <p:cNvSpPr/>
          <p:nvPr/>
        </p:nvSpPr>
        <p:spPr>
          <a:xfrm flipV="1">
            <a:off x="0" y="-2"/>
            <a:ext cx="12192000" cy="2055834"/>
          </a:xfrm>
          <a:prstGeom prst="rect">
            <a:avLst/>
          </a:prstGeom>
          <a:gradFill>
            <a:gsLst>
              <a:gs pos="0">
                <a:srgbClr val="072C33">
                  <a:alpha val="50000"/>
                </a:srgbClr>
              </a:gs>
              <a:gs pos="100000">
                <a:srgbClr val="11697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224BE-5C77-436F-A280-5DC5A9E34279}"/>
              </a:ext>
            </a:extLst>
          </p:cNvPr>
          <p:cNvSpPr/>
          <p:nvPr/>
        </p:nvSpPr>
        <p:spPr>
          <a:xfrm>
            <a:off x="0" y="4426871"/>
            <a:ext cx="12192000" cy="2431129"/>
          </a:xfrm>
          <a:prstGeom prst="rect">
            <a:avLst/>
          </a:prstGeom>
          <a:gradFill>
            <a:gsLst>
              <a:gs pos="0">
                <a:srgbClr val="072C33">
                  <a:alpha val="50000"/>
                </a:srgbClr>
              </a:gs>
              <a:gs pos="100000">
                <a:srgbClr val="11697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E7F24-A402-4BAF-9FA5-F625EE843E46}"/>
              </a:ext>
            </a:extLst>
          </p:cNvPr>
          <p:cNvSpPr/>
          <p:nvPr/>
        </p:nvSpPr>
        <p:spPr>
          <a:xfrm>
            <a:off x="1" y="2056050"/>
            <a:ext cx="12192000" cy="2370821"/>
          </a:xfrm>
          <a:prstGeom prst="rect">
            <a:avLst/>
          </a:prstGeom>
          <a:gradFill flip="none" rotWithShape="1">
            <a:gsLst>
              <a:gs pos="0">
                <a:srgbClr val="11697B">
                  <a:alpha val="20000"/>
                </a:srgbClr>
              </a:gs>
              <a:gs pos="23000">
                <a:schemeClr val="accent1">
                  <a:alpha val="10000"/>
                </a:schemeClr>
              </a:gs>
              <a:gs pos="100000">
                <a:srgbClr val="11697B">
                  <a:alpha val="2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9488" y="838549"/>
            <a:ext cx="7345617" cy="769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ctr"/>
            <a:r>
              <a:rPr lang="en-GB" sz="4400" b="1" dirty="0"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Lato"/>
                <a:ea typeface="Raleway"/>
                <a:sym typeface="Raleway"/>
              </a:rPr>
              <a:t>THE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22605" y="2520384"/>
            <a:ext cx="4389986" cy="1373690"/>
          </a:xfrm>
        </p:spPr>
        <p:txBody>
          <a:bodyPr/>
          <a:lstStyle/>
          <a:p>
            <a:pPr rtl="1">
              <a:lnSpc>
                <a:spcPct val="110000"/>
              </a:lnSpc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We develop an online platform through which users from all over can study online video courses from local celebrity instructors. </a:t>
            </a:r>
          </a:p>
        </p:txBody>
      </p:sp>
      <p:pic>
        <p:nvPicPr>
          <p:cNvPr id="5" name="Picture 4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F5AB4857-EF09-4D95-A3E3-D8A0CCAF3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r="51928" b="49304"/>
          <a:stretch/>
        </p:blipFill>
        <p:spPr>
          <a:xfrm>
            <a:off x="2031999" y="2303911"/>
            <a:ext cx="3103527" cy="1874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F8C2A1C6-2149-4BFD-92BF-AB3B950D0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0" r="1158" b="49304"/>
          <a:stretch/>
        </p:blipFill>
        <p:spPr>
          <a:xfrm>
            <a:off x="6687879" y="4758502"/>
            <a:ext cx="3124712" cy="1891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9873F1-8083-4AF9-A2FD-FAD1BA7E1296}"/>
              </a:ext>
            </a:extLst>
          </p:cNvPr>
          <p:cNvSpPr txBox="1">
            <a:spLocks/>
          </p:cNvSpPr>
          <p:nvPr/>
        </p:nvSpPr>
        <p:spPr>
          <a:xfrm>
            <a:off x="1940004" y="5092998"/>
            <a:ext cx="4308396" cy="1428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10000"/>
              </a:lnSpc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Users will be able to leave questions and comments and get personal video recordings of answers and feedback. </a:t>
            </a:r>
          </a:p>
        </p:txBody>
      </p:sp>
    </p:spTree>
    <p:extLst>
      <p:ext uri="{BB962C8B-B14F-4D97-AF65-F5344CB8AC3E}">
        <p14:creationId xmlns:p14="http://schemas.microsoft.com/office/powerpoint/2010/main" val="14023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9928465B-D257-4A44-83B8-C12EA3A62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 b="5865"/>
          <a:stretch/>
        </p:blipFill>
        <p:spPr>
          <a:xfrm>
            <a:off x="3953345" y="2117573"/>
            <a:ext cx="4226276" cy="2645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7CA77-5548-46E4-99D3-99AAFCC2E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r="7961"/>
          <a:stretch/>
        </p:blipFill>
        <p:spPr>
          <a:xfrm>
            <a:off x="-12033" y="2116615"/>
            <a:ext cx="3981134" cy="264674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228A4D2-07DB-417A-9D54-850A0509D39F}"/>
              </a:ext>
            </a:extLst>
          </p:cNvPr>
          <p:cNvSpPr/>
          <p:nvPr/>
        </p:nvSpPr>
        <p:spPr>
          <a:xfrm>
            <a:off x="8192892" y="4763361"/>
            <a:ext cx="4010522" cy="2094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AEAE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Lior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Suchard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54552"/>
              </a:solidFill>
              <a:effectLst/>
              <a:uLnTx/>
              <a:uFillTx/>
              <a:latin typeface="Lato"/>
              <a:ea typeface="Open Sans"/>
              <a:cs typeface="Open Sans Hebrew" pitchFamily="2" charset="-79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Teaching Mentalism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7C00B8-8E22-480D-BC5C-9B52E51E6702}"/>
              </a:ext>
            </a:extLst>
          </p:cNvPr>
          <p:cNvSpPr/>
          <p:nvPr/>
        </p:nvSpPr>
        <p:spPr>
          <a:xfrm>
            <a:off x="3964758" y="4770930"/>
            <a:ext cx="4221065" cy="208706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AEAE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Omir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Capassi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54552"/>
              </a:solidFill>
              <a:effectLst/>
              <a:uLnTx/>
              <a:uFillTx/>
              <a:latin typeface="Lato"/>
              <a:ea typeface="Open Sans"/>
              <a:cs typeface="Open Sans Hebrew" pitchFamily="2" charset="-79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Teaching Basketball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4F8BA7-C0C2-4A68-AEF7-99BCFD33C9F0}"/>
              </a:ext>
            </a:extLst>
          </p:cNvPr>
          <p:cNvSpPr/>
          <p:nvPr/>
        </p:nvSpPr>
        <p:spPr>
          <a:xfrm>
            <a:off x="-12032" y="4763361"/>
            <a:ext cx="3965377" cy="833753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</a:schemeClr>
              </a:gs>
              <a:gs pos="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0" y="4768362"/>
            <a:ext cx="3964757" cy="208963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AEAE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Meir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Adoni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54552"/>
              </a:solidFill>
              <a:effectLst/>
              <a:uLnTx/>
              <a:uFillTx/>
              <a:latin typeface="Lato"/>
              <a:ea typeface="Open Sans"/>
              <a:cs typeface="Open Sans Hebrew" pitchFamily="2" charset="-79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Open Sans"/>
                <a:cs typeface="Open Sans Hebrew" pitchFamily="2" charset="-79"/>
                <a:sym typeface="Open Sans"/>
              </a:rPr>
              <a:t>Teaching Cooking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54552"/>
              </a:solidFill>
              <a:effectLst/>
              <a:uLnTx/>
              <a:uFillTx/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DC64D-34EA-4CDB-B287-DCB69868C63E}"/>
              </a:ext>
            </a:extLst>
          </p:cNvPr>
          <p:cNvSpPr txBox="1"/>
          <p:nvPr/>
        </p:nvSpPr>
        <p:spPr>
          <a:xfrm>
            <a:off x="494581" y="666058"/>
            <a:ext cx="1120283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6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+mn-ea"/>
                <a:cs typeface="Arial" panose="020B0604020202020204" pitchFamily="34" charset="0"/>
              </a:rPr>
              <a:t>EXAMPLES OF EXPERTS 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354552"/>
                </a:solidFill>
                <a:effectLst/>
                <a:uLnTx/>
                <a:uFillTx/>
                <a:latin typeface="Lato"/>
                <a:ea typeface="+mn-ea"/>
                <a:cs typeface="Arial" panose="020B0604020202020204" pitchFamily="34" charset="0"/>
              </a:rPr>
              <a:t>OF THE ISRAELI PLATFORM </a:t>
            </a:r>
            <a:endParaRPr kumimoji="0" lang="en-IL" sz="4000" b="0" i="0" u="none" strike="noStrike" kern="1200" cap="none" spc="0" normalizeH="0" baseline="0" noProof="0" dirty="0">
              <a:ln>
                <a:noFill/>
              </a:ln>
              <a:solidFill>
                <a:srgbClr val="354552"/>
              </a:solidFill>
              <a:effectLst/>
              <a:uLnTx/>
              <a:uFillTx/>
              <a:latin typeface="Lato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D7C97-B36C-4AC8-B7B5-905D230299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r="-168"/>
          <a:stretch/>
        </p:blipFill>
        <p:spPr>
          <a:xfrm>
            <a:off x="8181478" y="2116615"/>
            <a:ext cx="4021935" cy="26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0687C"/>
            </a:gs>
            <a:gs pos="89000">
              <a:schemeClr val="bg1">
                <a:lumMod val="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8">
            <a:extLst>
              <a:ext uri="{FF2B5EF4-FFF2-40B4-BE49-F238E27FC236}">
                <a16:creationId xmlns:a16="http://schemas.microsoft.com/office/drawing/2014/main" id="{48600FE6-617B-4118-939B-9D889FF4D0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8550" y="1927022"/>
            <a:ext cx="2895923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pPr algn="l"/>
            <a:r>
              <a:rPr lang="en-GB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BUSINESS</a:t>
            </a:r>
            <a:br>
              <a:rPr lang="en-GB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</a:br>
            <a:r>
              <a:rPr lang="en-GB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MODEL</a:t>
            </a:r>
            <a:endParaRPr lang="en-GB" sz="4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8" name="Shape 2692">
            <a:extLst>
              <a:ext uri="{FF2B5EF4-FFF2-40B4-BE49-F238E27FC236}">
                <a16:creationId xmlns:a16="http://schemas.microsoft.com/office/drawing/2014/main" id="{7DC2A8E3-E372-40F6-90CD-E323ECA30E4D}"/>
              </a:ext>
            </a:extLst>
          </p:cNvPr>
          <p:cNvSpPr txBox="1"/>
          <p:nvPr/>
        </p:nvSpPr>
        <p:spPr>
          <a:xfrm>
            <a:off x="898550" y="2920852"/>
            <a:ext cx="2500527" cy="219974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rtl="1"/>
            <a:r>
              <a:rPr lang="en-A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Sales of online courses, individually or with subscription, secondary income from sales of experts’ items, package deals available for simultaneous purchase of course and items.</a:t>
            </a:r>
            <a:endParaRPr lang="he-IL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9E188C-6E75-4BA0-9B58-93A675ED8BD3}"/>
              </a:ext>
            </a:extLst>
          </p:cNvPr>
          <p:cNvSpPr/>
          <p:nvPr/>
        </p:nvSpPr>
        <p:spPr>
          <a:xfrm>
            <a:off x="7399240" y="599370"/>
            <a:ext cx="3355492" cy="4275395"/>
          </a:xfrm>
          <a:custGeom>
            <a:avLst/>
            <a:gdLst>
              <a:gd name="connsiteX0" fmla="*/ 1858531 w 3717063"/>
              <a:gd name="connsiteY0" fmla="*/ 0 h 3717063"/>
              <a:gd name="connsiteX1" fmla="*/ 3468067 w 3717063"/>
              <a:gd name="connsiteY1" fmla="*/ 929266 h 3717063"/>
              <a:gd name="connsiteX2" fmla="*/ 3468067 w 3717063"/>
              <a:gd name="connsiteY2" fmla="*/ 2787798 h 3717063"/>
              <a:gd name="connsiteX3" fmla="*/ 1858532 w 3717063"/>
              <a:gd name="connsiteY3" fmla="*/ 1858532 h 3717063"/>
              <a:gd name="connsiteX4" fmla="*/ 1858531 w 3717063"/>
              <a:gd name="connsiteY4" fmla="*/ 0 h 3717063"/>
              <a:gd name="connsiteX0" fmla="*/ 0 w 1858532"/>
              <a:gd name="connsiteY0" fmla="*/ 0 h 2787798"/>
              <a:gd name="connsiteX1" fmla="*/ 1609536 w 1858532"/>
              <a:gd name="connsiteY1" fmla="*/ 929266 h 2787798"/>
              <a:gd name="connsiteX2" fmla="*/ 1609536 w 1858532"/>
              <a:gd name="connsiteY2" fmla="*/ 2787798 h 2787798"/>
              <a:gd name="connsiteX3" fmla="*/ 1 w 1858532"/>
              <a:gd name="connsiteY3" fmla="*/ 1842570 h 2787798"/>
              <a:gd name="connsiteX4" fmla="*/ 0 w 1858532"/>
              <a:gd name="connsiteY4" fmla="*/ 0 h 278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2" h="2787798">
                <a:moveTo>
                  <a:pt x="0" y="0"/>
                </a:moveTo>
                <a:cubicBezTo>
                  <a:pt x="663990" y="0"/>
                  <a:pt x="1277541" y="354234"/>
                  <a:pt x="1609536" y="929266"/>
                </a:cubicBezTo>
                <a:cubicBezTo>
                  <a:pt x="1941531" y="1504298"/>
                  <a:pt x="1941531" y="2212766"/>
                  <a:pt x="1609536" y="2787798"/>
                </a:cubicBezTo>
                <a:lnTo>
                  <a:pt x="1" y="1842570"/>
                </a:lnTo>
                <a:cubicBezTo>
                  <a:pt x="1" y="1223059"/>
                  <a:pt x="0" y="61951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E5462">
                  <a:alpha val="30000"/>
                </a:srgbClr>
              </a:gs>
              <a:gs pos="96000">
                <a:srgbClr val="1BA0BB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89461" tIns="818144" rIns="461040" bIns="185361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AU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722490-93BF-4291-9FE1-FE17D5EB7F1C}"/>
              </a:ext>
            </a:extLst>
          </p:cNvPr>
          <p:cNvSpPr/>
          <p:nvPr/>
        </p:nvSpPr>
        <p:spPr>
          <a:xfrm>
            <a:off x="4444009" y="3538991"/>
            <a:ext cx="5802358" cy="2850278"/>
          </a:xfrm>
          <a:custGeom>
            <a:avLst/>
            <a:gdLst>
              <a:gd name="connsiteX0" fmla="*/ 3468067 w 3717063"/>
              <a:gd name="connsiteY0" fmla="*/ 2787797 h 3717063"/>
              <a:gd name="connsiteX1" fmla="*/ 1858531 w 3717063"/>
              <a:gd name="connsiteY1" fmla="*/ 3717063 h 3717063"/>
              <a:gd name="connsiteX2" fmla="*/ 248995 w 3717063"/>
              <a:gd name="connsiteY2" fmla="*/ 2787797 h 3717063"/>
              <a:gd name="connsiteX3" fmla="*/ 1858532 w 3717063"/>
              <a:gd name="connsiteY3" fmla="*/ 1858532 h 3717063"/>
              <a:gd name="connsiteX4" fmla="*/ 3468067 w 3717063"/>
              <a:gd name="connsiteY4" fmla="*/ 2787797 h 3717063"/>
              <a:gd name="connsiteX0" fmla="*/ 3213796 w 3213796"/>
              <a:gd name="connsiteY0" fmla="*/ 929265 h 1858652"/>
              <a:gd name="connsiteX1" fmla="*/ 1604260 w 3213796"/>
              <a:gd name="connsiteY1" fmla="*/ 1858531 h 1858652"/>
              <a:gd name="connsiteX2" fmla="*/ 0 w 3213796"/>
              <a:gd name="connsiteY2" fmla="*/ 972741 h 1858652"/>
              <a:gd name="connsiteX3" fmla="*/ 1604261 w 3213796"/>
              <a:gd name="connsiteY3" fmla="*/ 0 h 1858652"/>
              <a:gd name="connsiteX4" fmla="*/ 3213796 w 3213796"/>
              <a:gd name="connsiteY4" fmla="*/ 929265 h 1858652"/>
              <a:gd name="connsiteX0" fmla="*/ 3213796 w 3213796"/>
              <a:gd name="connsiteY0" fmla="*/ 960320 h 1858541"/>
              <a:gd name="connsiteX1" fmla="*/ 1604260 w 3213796"/>
              <a:gd name="connsiteY1" fmla="*/ 1858531 h 1858541"/>
              <a:gd name="connsiteX2" fmla="*/ 0 w 3213796"/>
              <a:gd name="connsiteY2" fmla="*/ 972741 h 1858541"/>
              <a:gd name="connsiteX3" fmla="*/ 1604261 w 3213796"/>
              <a:gd name="connsiteY3" fmla="*/ 0 h 1858541"/>
              <a:gd name="connsiteX4" fmla="*/ 3213796 w 3213796"/>
              <a:gd name="connsiteY4" fmla="*/ 960320 h 18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96" h="1858541">
                <a:moveTo>
                  <a:pt x="3213796" y="960320"/>
                </a:moveTo>
                <a:cubicBezTo>
                  <a:pt x="2881801" y="1535352"/>
                  <a:pt x="2139893" y="1856461"/>
                  <a:pt x="1604260" y="1858531"/>
                </a:cubicBezTo>
                <a:cubicBezTo>
                  <a:pt x="1068627" y="1860601"/>
                  <a:pt x="331995" y="1547773"/>
                  <a:pt x="0" y="972741"/>
                </a:cubicBezTo>
                <a:lnTo>
                  <a:pt x="1604261" y="0"/>
                </a:lnTo>
                <a:lnTo>
                  <a:pt x="3213796" y="960320"/>
                </a:lnTo>
                <a:close/>
              </a:path>
            </a:pathLst>
          </a:custGeom>
          <a:gradFill flip="none" rotWithShape="1">
            <a:gsLst>
              <a:gs pos="0">
                <a:srgbClr val="0E5462">
                  <a:alpha val="30000"/>
                </a:srgbClr>
              </a:gs>
              <a:gs pos="96000">
                <a:srgbClr val="1BA0BB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5495" tIns="2442146" rIns="871245" bIns="36236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AU" sz="47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198A42-4E4B-4114-B17D-A96FDE54697D}"/>
              </a:ext>
            </a:extLst>
          </p:cNvPr>
          <p:cNvSpPr/>
          <p:nvPr/>
        </p:nvSpPr>
        <p:spPr>
          <a:xfrm>
            <a:off x="3953380" y="583049"/>
            <a:ext cx="3301767" cy="4328448"/>
          </a:xfrm>
          <a:custGeom>
            <a:avLst/>
            <a:gdLst>
              <a:gd name="connsiteX0" fmla="*/ 248996 w 3717063"/>
              <a:gd name="connsiteY0" fmla="*/ 2787797 h 3717063"/>
              <a:gd name="connsiteX1" fmla="*/ 248996 w 3717063"/>
              <a:gd name="connsiteY1" fmla="*/ 929265 h 3717063"/>
              <a:gd name="connsiteX2" fmla="*/ 1858532 w 3717063"/>
              <a:gd name="connsiteY2" fmla="*/ -1 h 3717063"/>
              <a:gd name="connsiteX3" fmla="*/ 1858532 w 3717063"/>
              <a:gd name="connsiteY3" fmla="*/ 1858532 h 3717063"/>
              <a:gd name="connsiteX4" fmla="*/ 248996 w 3717063"/>
              <a:gd name="connsiteY4" fmla="*/ 2787797 h 3717063"/>
              <a:gd name="connsiteX0" fmla="*/ 223775 w 1838198"/>
              <a:gd name="connsiteY0" fmla="*/ 2803760 h 2803760"/>
              <a:gd name="connsiteX1" fmla="*/ 228662 w 1838198"/>
              <a:gd name="connsiteY1" fmla="*/ 929266 h 2803760"/>
              <a:gd name="connsiteX2" fmla="*/ 1838198 w 1838198"/>
              <a:gd name="connsiteY2" fmla="*/ 0 h 2803760"/>
              <a:gd name="connsiteX3" fmla="*/ 1838198 w 1838198"/>
              <a:gd name="connsiteY3" fmla="*/ 1858533 h 2803760"/>
              <a:gd name="connsiteX4" fmla="*/ 223775 w 1838198"/>
              <a:gd name="connsiteY4" fmla="*/ 2803760 h 2803760"/>
              <a:gd name="connsiteX0" fmla="*/ 230179 w 1828775"/>
              <a:gd name="connsiteY0" fmla="*/ 2841025 h 2841025"/>
              <a:gd name="connsiteX1" fmla="*/ 219239 w 1828775"/>
              <a:gd name="connsiteY1" fmla="*/ 929266 h 2841025"/>
              <a:gd name="connsiteX2" fmla="*/ 1828775 w 1828775"/>
              <a:gd name="connsiteY2" fmla="*/ 0 h 2841025"/>
              <a:gd name="connsiteX3" fmla="*/ 1828775 w 1828775"/>
              <a:gd name="connsiteY3" fmla="*/ 1858533 h 2841025"/>
              <a:gd name="connsiteX4" fmla="*/ 230179 w 1828775"/>
              <a:gd name="connsiteY4" fmla="*/ 2841025 h 2841025"/>
              <a:gd name="connsiteX0" fmla="*/ 230179 w 1828775"/>
              <a:gd name="connsiteY0" fmla="*/ 2822392 h 2822392"/>
              <a:gd name="connsiteX1" fmla="*/ 219239 w 1828775"/>
              <a:gd name="connsiteY1" fmla="*/ 929266 h 2822392"/>
              <a:gd name="connsiteX2" fmla="*/ 1828775 w 1828775"/>
              <a:gd name="connsiteY2" fmla="*/ 0 h 2822392"/>
              <a:gd name="connsiteX3" fmla="*/ 1828775 w 1828775"/>
              <a:gd name="connsiteY3" fmla="*/ 1858533 h 2822392"/>
              <a:gd name="connsiteX4" fmla="*/ 230179 w 1828775"/>
              <a:gd name="connsiteY4" fmla="*/ 2822392 h 282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75" h="2822392">
                <a:moveTo>
                  <a:pt x="230179" y="2822392"/>
                </a:moveTo>
                <a:cubicBezTo>
                  <a:pt x="-101816" y="2247360"/>
                  <a:pt x="-47194" y="1399665"/>
                  <a:pt x="219239" y="929266"/>
                </a:cubicBezTo>
                <a:cubicBezTo>
                  <a:pt x="485672" y="458867"/>
                  <a:pt x="1164785" y="0"/>
                  <a:pt x="1828775" y="0"/>
                </a:cubicBezTo>
                <a:lnTo>
                  <a:pt x="1828775" y="1858533"/>
                </a:lnTo>
                <a:lnTo>
                  <a:pt x="230179" y="2822392"/>
                </a:lnTo>
                <a:close/>
              </a:path>
            </a:pathLst>
          </a:custGeom>
          <a:gradFill flip="none" rotWithShape="1">
            <a:gsLst>
              <a:gs pos="0">
                <a:srgbClr val="0E5462">
                  <a:alpha val="30000"/>
                </a:srgbClr>
              </a:gs>
              <a:gs pos="100000">
                <a:srgbClr val="1BA0BB">
                  <a:alpha val="3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1040" tIns="818144" rIns="1989461" bIns="185361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AU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F2844E-39E2-4047-96E9-F52F4A20E382}"/>
              </a:ext>
            </a:extLst>
          </p:cNvPr>
          <p:cNvSpPr/>
          <p:nvPr/>
        </p:nvSpPr>
        <p:spPr>
          <a:xfrm>
            <a:off x="5685721" y="1829922"/>
            <a:ext cx="3442914" cy="3184244"/>
          </a:xfrm>
          <a:custGeom>
            <a:avLst/>
            <a:gdLst>
              <a:gd name="connsiteX0" fmla="*/ 1858531 w 3717063"/>
              <a:gd name="connsiteY0" fmla="*/ 0 h 3717063"/>
              <a:gd name="connsiteX1" fmla="*/ 3468067 w 3717063"/>
              <a:gd name="connsiteY1" fmla="*/ 929266 h 3717063"/>
              <a:gd name="connsiteX2" fmla="*/ 3468067 w 3717063"/>
              <a:gd name="connsiteY2" fmla="*/ 2787798 h 3717063"/>
              <a:gd name="connsiteX3" fmla="*/ 1858532 w 3717063"/>
              <a:gd name="connsiteY3" fmla="*/ 1858532 h 3717063"/>
              <a:gd name="connsiteX4" fmla="*/ 1858531 w 3717063"/>
              <a:gd name="connsiteY4" fmla="*/ 0 h 37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063" h="3717063">
                <a:moveTo>
                  <a:pt x="1858531" y="0"/>
                </a:moveTo>
                <a:cubicBezTo>
                  <a:pt x="2522521" y="0"/>
                  <a:pt x="3136072" y="354234"/>
                  <a:pt x="3468067" y="929266"/>
                </a:cubicBezTo>
                <a:cubicBezTo>
                  <a:pt x="3800062" y="1504298"/>
                  <a:pt x="3800062" y="2212766"/>
                  <a:pt x="3468067" y="2787798"/>
                </a:cubicBezTo>
                <a:lnTo>
                  <a:pt x="1858532" y="1858532"/>
                </a:lnTo>
                <a:cubicBezTo>
                  <a:pt x="1858532" y="1239021"/>
                  <a:pt x="1858531" y="619511"/>
                  <a:pt x="1858531" y="0"/>
                </a:cubicBezTo>
                <a:close/>
              </a:path>
            </a:pathLst>
          </a:custGeom>
          <a:gradFill rotWithShape="0">
            <a:gsLst>
              <a:gs pos="0">
                <a:srgbClr val="0E5462"/>
              </a:gs>
              <a:gs pos="96000">
                <a:srgbClr val="1BA0BB"/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89461" tIns="1080000" rIns="461040" bIns="185361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AU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Video</a:t>
            </a:r>
          </a:p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AU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Courses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614FF9-7BB5-45DD-AA94-7109B5B12B27}"/>
              </a:ext>
            </a:extLst>
          </p:cNvPr>
          <p:cNvSpPr/>
          <p:nvPr/>
        </p:nvSpPr>
        <p:spPr>
          <a:xfrm>
            <a:off x="5618969" y="1927022"/>
            <a:ext cx="3442914" cy="3184244"/>
          </a:xfrm>
          <a:custGeom>
            <a:avLst/>
            <a:gdLst>
              <a:gd name="connsiteX0" fmla="*/ 3468067 w 3717063"/>
              <a:gd name="connsiteY0" fmla="*/ 2787797 h 3717063"/>
              <a:gd name="connsiteX1" fmla="*/ 1858531 w 3717063"/>
              <a:gd name="connsiteY1" fmla="*/ 3717063 h 3717063"/>
              <a:gd name="connsiteX2" fmla="*/ 248995 w 3717063"/>
              <a:gd name="connsiteY2" fmla="*/ 2787797 h 3717063"/>
              <a:gd name="connsiteX3" fmla="*/ 1858532 w 3717063"/>
              <a:gd name="connsiteY3" fmla="*/ 1858532 h 3717063"/>
              <a:gd name="connsiteX4" fmla="*/ 3468067 w 3717063"/>
              <a:gd name="connsiteY4" fmla="*/ 2787797 h 37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063" h="3717063">
                <a:moveTo>
                  <a:pt x="3468067" y="2787797"/>
                </a:moveTo>
                <a:cubicBezTo>
                  <a:pt x="3136072" y="3362829"/>
                  <a:pt x="2522521" y="3717063"/>
                  <a:pt x="1858531" y="3717063"/>
                </a:cubicBezTo>
                <a:cubicBezTo>
                  <a:pt x="1194541" y="3717063"/>
                  <a:pt x="580990" y="3362829"/>
                  <a:pt x="248995" y="2787797"/>
                </a:cubicBezTo>
                <a:lnTo>
                  <a:pt x="1858532" y="1858532"/>
                </a:lnTo>
                <a:lnTo>
                  <a:pt x="3468067" y="2787797"/>
                </a:lnTo>
                <a:close/>
              </a:path>
            </a:pathLst>
          </a:custGeom>
          <a:gradFill flip="none" rotWithShape="1">
            <a:gsLst>
              <a:gs pos="0">
                <a:srgbClr val="0E5462"/>
              </a:gs>
              <a:gs pos="96000">
                <a:srgbClr val="1BA0BB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5495" tIns="2160000" rIns="871245" bIns="36236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Income</a:t>
            </a:r>
            <a:endParaRPr lang="en-AU" sz="47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05BCE7-2F9E-4F9B-A0C1-89B75428A7F2}"/>
              </a:ext>
            </a:extLst>
          </p:cNvPr>
          <p:cNvSpPr/>
          <p:nvPr/>
        </p:nvSpPr>
        <p:spPr>
          <a:xfrm>
            <a:off x="5538537" y="1822823"/>
            <a:ext cx="3442914" cy="3184244"/>
          </a:xfrm>
          <a:custGeom>
            <a:avLst/>
            <a:gdLst>
              <a:gd name="connsiteX0" fmla="*/ 248996 w 3717063"/>
              <a:gd name="connsiteY0" fmla="*/ 2787797 h 3717063"/>
              <a:gd name="connsiteX1" fmla="*/ 248996 w 3717063"/>
              <a:gd name="connsiteY1" fmla="*/ 929265 h 3717063"/>
              <a:gd name="connsiteX2" fmla="*/ 1858532 w 3717063"/>
              <a:gd name="connsiteY2" fmla="*/ -1 h 3717063"/>
              <a:gd name="connsiteX3" fmla="*/ 1858532 w 3717063"/>
              <a:gd name="connsiteY3" fmla="*/ 1858532 h 3717063"/>
              <a:gd name="connsiteX4" fmla="*/ 248996 w 3717063"/>
              <a:gd name="connsiteY4" fmla="*/ 2787797 h 37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063" h="3717063">
                <a:moveTo>
                  <a:pt x="248996" y="2787797"/>
                </a:moveTo>
                <a:cubicBezTo>
                  <a:pt x="-82999" y="2212765"/>
                  <a:pt x="-82999" y="1504297"/>
                  <a:pt x="248996" y="929265"/>
                </a:cubicBezTo>
                <a:cubicBezTo>
                  <a:pt x="580991" y="354233"/>
                  <a:pt x="1194542" y="-1"/>
                  <a:pt x="1858532" y="-1"/>
                </a:cubicBezTo>
                <a:lnTo>
                  <a:pt x="1858532" y="1858532"/>
                </a:lnTo>
                <a:lnTo>
                  <a:pt x="248996" y="2787797"/>
                </a:lnTo>
                <a:close/>
              </a:path>
            </a:pathLst>
          </a:custGeom>
          <a:gradFill flip="none" rotWithShape="1">
            <a:gsLst>
              <a:gs pos="0">
                <a:srgbClr val="0E5462"/>
              </a:gs>
              <a:gs pos="96000">
                <a:srgbClr val="1BA0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1040" tIns="1080000" rIns="1989461" bIns="1853611" numCol="1" spcCol="1270" anchor="ctr" anchorCtr="0">
            <a:noAutofit/>
          </a:bodyPr>
          <a:lstStyle/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AU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The</a:t>
            </a:r>
          </a:p>
          <a:p>
            <a:pPr marL="0" lvl="0" indent="0" algn="ctr" defTabSz="10668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AU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Masters</a:t>
            </a:r>
            <a:endParaRPr lang="en-AU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</a:endParaRPr>
          </a:p>
        </p:txBody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id="{993A78BF-1DAD-493E-B93F-5460B1B240BB}"/>
              </a:ext>
            </a:extLst>
          </p:cNvPr>
          <p:cNvSpPr/>
          <p:nvPr/>
        </p:nvSpPr>
        <p:spPr>
          <a:xfrm>
            <a:off x="5472873" y="1616178"/>
            <a:ext cx="3869179" cy="3578484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gradFill flip="none" rotWithShape="1">
            <a:gsLst>
              <a:gs pos="20000">
                <a:schemeClr val="tx2">
                  <a:lumMod val="95000"/>
                </a:schemeClr>
              </a:gs>
              <a:gs pos="100000">
                <a:schemeClr val="tx1"/>
              </a:gs>
              <a:gs pos="57000">
                <a:schemeClr val="tx1">
                  <a:lumMod val="5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89A9F566-DC10-4D3C-B776-2BB7342B0057}"/>
              </a:ext>
            </a:extLst>
          </p:cNvPr>
          <p:cNvSpPr/>
          <p:nvPr/>
        </p:nvSpPr>
        <p:spPr>
          <a:xfrm>
            <a:off x="5396312" y="1663025"/>
            <a:ext cx="3869179" cy="3578484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gradFill flip="none" rotWithShape="1">
            <a:gsLst>
              <a:gs pos="100000">
                <a:schemeClr val="tx1">
                  <a:lumMod val="50000"/>
                </a:schemeClr>
              </a:gs>
              <a:gs pos="10000">
                <a:schemeClr val="tx1">
                  <a:lumMod val="50000"/>
                </a:schemeClr>
              </a:gs>
              <a:gs pos="57000">
                <a:schemeClr val="tx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D24499C2-DB13-4218-9D0E-CA406ED399C6}"/>
              </a:ext>
            </a:extLst>
          </p:cNvPr>
          <p:cNvSpPr/>
          <p:nvPr/>
        </p:nvSpPr>
        <p:spPr>
          <a:xfrm>
            <a:off x="5340013" y="1605753"/>
            <a:ext cx="3869179" cy="3475204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gradFill flip="none" rotWithShape="1">
            <a:gsLst>
              <a:gs pos="89000">
                <a:schemeClr val="tx1">
                  <a:lumMod val="95000"/>
                </a:schemeClr>
              </a:gs>
              <a:gs pos="67000">
                <a:schemeClr val="tx1">
                  <a:lumMod val="50000"/>
                </a:schemeClr>
              </a:gs>
              <a:gs pos="22000">
                <a:schemeClr val="tx1">
                  <a:lumMod val="50000"/>
                </a:schemeClr>
              </a:gs>
              <a:gs pos="42000">
                <a:schemeClr val="tx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Shape 2674">
            <a:extLst>
              <a:ext uri="{FF2B5EF4-FFF2-40B4-BE49-F238E27FC236}">
                <a16:creationId xmlns:a16="http://schemas.microsoft.com/office/drawing/2014/main" id="{192B2507-D664-4D3B-99BB-B92A91AFC857}"/>
              </a:ext>
            </a:extLst>
          </p:cNvPr>
          <p:cNvSpPr txBox="1"/>
          <p:nvPr/>
        </p:nvSpPr>
        <p:spPr>
          <a:xfrm>
            <a:off x="9203699" y="2871223"/>
            <a:ext cx="1527202" cy="42552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/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Production</a:t>
            </a:r>
          </a:p>
        </p:txBody>
      </p:sp>
      <p:sp>
        <p:nvSpPr>
          <p:cNvPr id="11" name="Shape 2674">
            <a:extLst>
              <a:ext uri="{FF2B5EF4-FFF2-40B4-BE49-F238E27FC236}">
                <a16:creationId xmlns:a16="http://schemas.microsoft.com/office/drawing/2014/main" id="{C4B78F8F-84AD-4C9F-891C-1EA44D477041}"/>
              </a:ext>
            </a:extLst>
          </p:cNvPr>
          <p:cNvSpPr txBox="1"/>
          <p:nvPr/>
        </p:nvSpPr>
        <p:spPr>
          <a:xfrm>
            <a:off x="4005504" y="2871223"/>
            <a:ext cx="1507574" cy="3602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Open Sans"/>
                <a:cs typeface="Open Sans Hebrew" pitchFamily="2" charset="-79"/>
                <a:sym typeface="Open Sans"/>
              </a:rPr>
              <a:t>Promotion</a:t>
            </a:r>
            <a:endParaRPr lang="en-A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12" name="Shape 2674">
            <a:extLst>
              <a:ext uri="{FF2B5EF4-FFF2-40B4-BE49-F238E27FC236}">
                <a16:creationId xmlns:a16="http://schemas.microsoft.com/office/drawing/2014/main" id="{757DFD46-E210-4DC5-B957-32F7335BC631}"/>
              </a:ext>
            </a:extLst>
          </p:cNvPr>
          <p:cNvSpPr txBox="1"/>
          <p:nvPr/>
        </p:nvSpPr>
        <p:spPr>
          <a:xfrm>
            <a:off x="6643450" y="5421706"/>
            <a:ext cx="1402777" cy="58573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numCol="1" anchor="t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n-A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Sales</a:t>
            </a:r>
            <a:endParaRPr lang="en-A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2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5C6B"/>
            </a:gs>
            <a:gs pos="42000">
              <a:schemeClr val="accent1"/>
            </a:gs>
            <a:gs pos="100000">
              <a:srgbClr val="0C4854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C682353-2039-43AF-8F5C-BAEF974798C4}"/>
              </a:ext>
            </a:extLst>
          </p:cNvPr>
          <p:cNvSpPr/>
          <p:nvPr/>
        </p:nvSpPr>
        <p:spPr>
          <a:xfrm>
            <a:off x="0" y="3449390"/>
            <a:ext cx="12192000" cy="3408609"/>
          </a:xfrm>
          <a:prstGeom prst="triangle">
            <a:avLst>
              <a:gd name="adj" fmla="val 49928"/>
            </a:avLst>
          </a:prstGeom>
          <a:gradFill flip="none" rotWithShape="1">
            <a:gsLst>
              <a:gs pos="100000">
                <a:srgbClr val="0F5C6B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978CED1-8872-4E77-A7D5-518EBBC04755}"/>
              </a:ext>
            </a:extLst>
          </p:cNvPr>
          <p:cNvSpPr/>
          <p:nvPr/>
        </p:nvSpPr>
        <p:spPr>
          <a:xfrm flipV="1">
            <a:off x="0" y="18112"/>
            <a:ext cx="12192000" cy="3408608"/>
          </a:xfrm>
          <a:prstGeom prst="triangle">
            <a:avLst/>
          </a:prstGeom>
          <a:gradFill flip="none" rotWithShape="1">
            <a:gsLst>
              <a:gs pos="100000">
                <a:srgbClr val="0E5462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Heading Background">
            <a:extLst>
              <a:ext uri="{FF2B5EF4-FFF2-40B4-BE49-F238E27FC236}">
                <a16:creationId xmlns:a16="http://schemas.microsoft.com/office/drawing/2014/main" id="{2A0DB58A-E835-4C65-BB13-4195474A2759}"/>
              </a:ext>
            </a:extLst>
          </p:cNvPr>
          <p:cNvSpPr/>
          <p:nvPr/>
        </p:nvSpPr>
        <p:spPr>
          <a:xfrm>
            <a:off x="0" y="0"/>
            <a:ext cx="12192000" cy="6839888"/>
          </a:xfrm>
          <a:prstGeom prst="rect">
            <a:avLst/>
          </a:prstGeom>
          <a:gradFill flip="none" rotWithShape="1">
            <a:gsLst>
              <a:gs pos="0">
                <a:srgbClr val="116475"/>
              </a:gs>
              <a:gs pos="71000">
                <a:srgbClr val="157E9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4 Icon">
            <a:extLst>
              <a:ext uri="{FF2B5EF4-FFF2-40B4-BE49-F238E27FC236}">
                <a16:creationId xmlns:a16="http://schemas.microsoft.com/office/drawing/2014/main" id="{99118D4A-243D-4997-8460-7576CEC784A3}"/>
              </a:ext>
            </a:extLst>
          </p:cNvPr>
          <p:cNvSpPr/>
          <p:nvPr/>
        </p:nvSpPr>
        <p:spPr>
          <a:xfrm>
            <a:off x="1460657" y="2074660"/>
            <a:ext cx="689087" cy="647081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AU" sz="3200" b="1" dirty="0">
                <a:solidFill>
                  <a:srgbClr val="157F9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ato"/>
                <a:ea typeface="Open Sans"/>
                <a:cs typeface="Open Sans"/>
                <a:sym typeface="Open Sans"/>
              </a:rPr>
              <a:t>4</a:t>
            </a:r>
            <a:endParaRPr sz="3200" b="1" dirty="0">
              <a:solidFill>
                <a:srgbClr val="157F9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  <p:sp>
        <p:nvSpPr>
          <p:cNvPr id="32" name="2 Icon">
            <a:extLst>
              <a:ext uri="{FF2B5EF4-FFF2-40B4-BE49-F238E27FC236}">
                <a16:creationId xmlns:a16="http://schemas.microsoft.com/office/drawing/2014/main" id="{777CA33A-EE87-4147-B1EE-537EEE4C8F72}"/>
              </a:ext>
            </a:extLst>
          </p:cNvPr>
          <p:cNvSpPr/>
          <p:nvPr/>
        </p:nvSpPr>
        <p:spPr>
          <a:xfrm>
            <a:off x="10024192" y="2074660"/>
            <a:ext cx="689087" cy="647081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AU" sz="3200" b="1" dirty="0">
                <a:solidFill>
                  <a:srgbClr val="157F9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ato"/>
                <a:ea typeface="Open Sans"/>
                <a:cs typeface="Open Sans"/>
                <a:sym typeface="Open Sans"/>
              </a:rPr>
              <a:t>2</a:t>
            </a:r>
            <a:endParaRPr sz="3200" b="1" dirty="0">
              <a:solidFill>
                <a:srgbClr val="157F9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  <p:sp>
        <p:nvSpPr>
          <p:cNvPr id="28" name="1 Icon">
            <a:extLst>
              <a:ext uri="{FF2B5EF4-FFF2-40B4-BE49-F238E27FC236}">
                <a16:creationId xmlns:a16="http://schemas.microsoft.com/office/drawing/2014/main" id="{C6F12169-E05B-4986-9044-F27C2FDDBA71}"/>
              </a:ext>
            </a:extLst>
          </p:cNvPr>
          <p:cNvSpPr/>
          <p:nvPr/>
        </p:nvSpPr>
        <p:spPr>
          <a:xfrm>
            <a:off x="5751457" y="546737"/>
            <a:ext cx="689087" cy="647081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AU" sz="3200" b="1" dirty="0">
                <a:solidFill>
                  <a:srgbClr val="157F9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ato"/>
                <a:ea typeface="Open Sans"/>
                <a:cs typeface="Open Sans"/>
                <a:sym typeface="Open Sans"/>
              </a:rPr>
              <a:t>1</a:t>
            </a:r>
            <a:endParaRPr sz="3200" b="1" dirty="0">
              <a:solidFill>
                <a:srgbClr val="157F9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  <p:sp>
        <p:nvSpPr>
          <p:cNvPr id="33" name="3 Icon">
            <a:extLst>
              <a:ext uri="{FF2B5EF4-FFF2-40B4-BE49-F238E27FC236}">
                <a16:creationId xmlns:a16="http://schemas.microsoft.com/office/drawing/2014/main" id="{CD1FD7BC-F47B-42EE-90FC-C06B26ECA461}"/>
              </a:ext>
            </a:extLst>
          </p:cNvPr>
          <p:cNvSpPr/>
          <p:nvPr/>
        </p:nvSpPr>
        <p:spPr>
          <a:xfrm>
            <a:off x="5751457" y="4790187"/>
            <a:ext cx="689087" cy="647081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AU" sz="3200" b="1" dirty="0">
                <a:solidFill>
                  <a:srgbClr val="157F9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ato"/>
                <a:ea typeface="Open Sans"/>
                <a:cs typeface="Open Sans"/>
                <a:sym typeface="Open Sans"/>
              </a:rPr>
              <a:t>3</a:t>
            </a:r>
            <a:endParaRPr sz="3200" b="1" dirty="0">
              <a:solidFill>
                <a:srgbClr val="157F9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ato"/>
              <a:ea typeface="Open Sans"/>
              <a:cs typeface="Open Sans"/>
              <a:sym typeface="Open Sans"/>
            </a:endParaRPr>
          </a:p>
        </p:txBody>
      </p:sp>
      <p:sp>
        <p:nvSpPr>
          <p:cNvPr id="2442" name="Heading"/>
          <p:cNvSpPr txBox="1">
            <a:spLocks noGrp="1"/>
          </p:cNvSpPr>
          <p:nvPr>
            <p:ph type="title"/>
          </p:nvPr>
        </p:nvSpPr>
        <p:spPr>
          <a:xfrm>
            <a:off x="2994992" y="2850138"/>
            <a:ext cx="6202017" cy="11577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Lato"/>
                <a:cs typeface="Open Sans Hebrew" pitchFamily="2" charset="-79"/>
              </a:rPr>
              <a:t>MARKETING &amp; </a:t>
            </a:r>
            <a:br>
              <a:rPr lang="en-GB" b="1" dirty="0">
                <a:solidFill>
                  <a:schemeClr val="tx1"/>
                </a:solidFill>
                <a:latin typeface="Lato"/>
                <a:cs typeface="Open Sans Hebrew" pitchFamily="2" charset="-79"/>
              </a:rPr>
            </a:br>
            <a:r>
              <a:rPr lang="en-GB" b="1" dirty="0">
                <a:solidFill>
                  <a:schemeClr val="tx1"/>
                </a:solidFill>
                <a:latin typeface="Lato"/>
                <a:cs typeface="Open Sans Hebrew" pitchFamily="2" charset="-79"/>
              </a:rPr>
              <a:t>SALES STRATEGY</a:t>
            </a:r>
            <a:endParaRPr lang="en-GB" dirty="0">
              <a:solidFill>
                <a:schemeClr val="tx1"/>
              </a:solidFill>
              <a:latin typeface="Lato"/>
              <a:cs typeface="Open Sans Hebrew" pitchFamily="2" charset="-79"/>
            </a:endParaRPr>
          </a:p>
        </p:txBody>
      </p:sp>
      <p:sp>
        <p:nvSpPr>
          <p:cNvPr id="31" name="4 Text">
            <a:extLst>
              <a:ext uri="{FF2B5EF4-FFF2-40B4-BE49-F238E27FC236}">
                <a16:creationId xmlns:a16="http://schemas.microsoft.com/office/drawing/2014/main" id="{215AAC82-BA07-4A1A-B9A1-A5EECA5D8899}"/>
              </a:ext>
            </a:extLst>
          </p:cNvPr>
          <p:cNvSpPr txBox="1"/>
          <p:nvPr/>
        </p:nvSpPr>
        <p:spPr>
          <a:xfrm>
            <a:off x="86695" y="2693628"/>
            <a:ext cx="3437011" cy="170828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 rtl="1"/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Opening a call centre with strong sales representatives who will sell courses to hot leads over the phone and up sale current users.</a:t>
            </a:r>
            <a:endParaRPr lang="he-I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2443" name="2 Text"/>
          <p:cNvSpPr txBox="1"/>
          <p:nvPr/>
        </p:nvSpPr>
        <p:spPr>
          <a:xfrm>
            <a:off x="9114183" y="2693628"/>
            <a:ext cx="2509105" cy="134102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 rtl="1"/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Instructors must commit to constantly promote their courses on their channels.</a:t>
            </a:r>
            <a:endParaRPr lang="he-I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19" name="1 Text"/>
          <p:cNvSpPr txBox="1"/>
          <p:nvPr/>
        </p:nvSpPr>
        <p:spPr>
          <a:xfrm>
            <a:off x="4479764" y="1141135"/>
            <a:ext cx="3232473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 rtl="1"/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Instructors must be big social media influencers.</a:t>
            </a:r>
            <a:endParaRPr lang="he-I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  <p:sp>
        <p:nvSpPr>
          <p:cNvPr id="2447" name="3 Text"/>
          <p:cNvSpPr txBox="1"/>
          <p:nvPr/>
        </p:nvSpPr>
        <p:spPr>
          <a:xfrm>
            <a:off x="3881031" y="5456056"/>
            <a:ext cx="4429938" cy="11258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lvl="1" algn="ctr" rtl="1"/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Provide incentive to the experts to properly promote their courses with a revenue share model.</a:t>
            </a:r>
            <a:endParaRPr lang="he-I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09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28" grpId="0" animBg="1"/>
      <p:bldP spid="33" grpId="0" animBg="1"/>
      <p:bldP spid="2442" grpId="0"/>
      <p:bldP spid="31" grpId="0"/>
      <p:bldP spid="2443" grpId="0"/>
      <p:bldP spid="19" grpId="0"/>
      <p:bldP spid="24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687C"/>
            </a:gs>
            <a:gs pos="92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9F7AF73-A3E2-475F-AD52-97139F290966}"/>
              </a:ext>
            </a:extLst>
          </p:cNvPr>
          <p:cNvSpPr/>
          <p:nvPr/>
        </p:nvSpPr>
        <p:spPr>
          <a:xfrm>
            <a:off x="6095998" y="877408"/>
            <a:ext cx="6101977" cy="5980591"/>
          </a:xfrm>
          <a:custGeom>
            <a:avLst/>
            <a:gdLst>
              <a:gd name="connsiteX0" fmla="*/ 0 w 6268227"/>
              <a:gd name="connsiteY0" fmla="*/ 0 h 6858000"/>
              <a:gd name="connsiteX1" fmla="*/ 6268227 w 6268227"/>
              <a:gd name="connsiteY1" fmla="*/ 0 h 6858000"/>
              <a:gd name="connsiteX2" fmla="*/ 6268227 w 6268227"/>
              <a:gd name="connsiteY2" fmla="*/ 6858000 h 6858000"/>
              <a:gd name="connsiteX3" fmla="*/ 0 w 6268227"/>
              <a:gd name="connsiteY3" fmla="*/ 6858000 h 6858000"/>
              <a:gd name="connsiteX4" fmla="*/ 0 w 6268227"/>
              <a:gd name="connsiteY4" fmla="*/ 0 h 6858000"/>
              <a:gd name="connsiteX0" fmla="*/ 10633 w 6268227"/>
              <a:gd name="connsiteY0" fmla="*/ 2328530 h 6858000"/>
              <a:gd name="connsiteX1" fmla="*/ 6268227 w 6268227"/>
              <a:gd name="connsiteY1" fmla="*/ 0 h 6858000"/>
              <a:gd name="connsiteX2" fmla="*/ 6268227 w 6268227"/>
              <a:gd name="connsiteY2" fmla="*/ 6858000 h 6858000"/>
              <a:gd name="connsiteX3" fmla="*/ 0 w 6268227"/>
              <a:gd name="connsiteY3" fmla="*/ 6858000 h 6858000"/>
              <a:gd name="connsiteX4" fmla="*/ 10633 w 6268227"/>
              <a:gd name="connsiteY4" fmla="*/ 2328530 h 6858000"/>
              <a:gd name="connsiteX0" fmla="*/ 1023 w 6269250"/>
              <a:gd name="connsiteY0" fmla="*/ 2328530 h 6858000"/>
              <a:gd name="connsiteX1" fmla="*/ 6269250 w 6269250"/>
              <a:gd name="connsiteY1" fmla="*/ 0 h 6858000"/>
              <a:gd name="connsiteX2" fmla="*/ 6269250 w 6269250"/>
              <a:gd name="connsiteY2" fmla="*/ 6858000 h 6858000"/>
              <a:gd name="connsiteX3" fmla="*/ 1023 w 6269250"/>
              <a:gd name="connsiteY3" fmla="*/ 6858000 h 6858000"/>
              <a:gd name="connsiteX4" fmla="*/ 1023 w 6269250"/>
              <a:gd name="connsiteY4" fmla="*/ 2328530 h 6858000"/>
              <a:gd name="connsiteX0" fmla="*/ 10633 w 6268227"/>
              <a:gd name="connsiteY0" fmla="*/ 2870791 h 6858000"/>
              <a:gd name="connsiteX1" fmla="*/ 6268227 w 6268227"/>
              <a:gd name="connsiteY1" fmla="*/ 0 h 6858000"/>
              <a:gd name="connsiteX2" fmla="*/ 6268227 w 6268227"/>
              <a:gd name="connsiteY2" fmla="*/ 6858000 h 6858000"/>
              <a:gd name="connsiteX3" fmla="*/ 0 w 6268227"/>
              <a:gd name="connsiteY3" fmla="*/ 6858000 h 6858000"/>
              <a:gd name="connsiteX4" fmla="*/ 10633 w 6268227"/>
              <a:gd name="connsiteY4" fmla="*/ 2870791 h 6858000"/>
              <a:gd name="connsiteX0" fmla="*/ 1023 w 6269250"/>
              <a:gd name="connsiteY0" fmla="*/ 2860158 h 6858000"/>
              <a:gd name="connsiteX1" fmla="*/ 6269250 w 6269250"/>
              <a:gd name="connsiteY1" fmla="*/ 0 h 6858000"/>
              <a:gd name="connsiteX2" fmla="*/ 6269250 w 6269250"/>
              <a:gd name="connsiteY2" fmla="*/ 6858000 h 6858000"/>
              <a:gd name="connsiteX3" fmla="*/ 1023 w 6269250"/>
              <a:gd name="connsiteY3" fmla="*/ 6858000 h 6858000"/>
              <a:gd name="connsiteX4" fmla="*/ 1023 w 6269250"/>
              <a:gd name="connsiteY4" fmla="*/ 2860158 h 6858000"/>
              <a:gd name="connsiteX0" fmla="*/ 1023 w 6269250"/>
              <a:gd name="connsiteY0" fmla="*/ 2156868 h 6858000"/>
              <a:gd name="connsiteX1" fmla="*/ 6269250 w 6269250"/>
              <a:gd name="connsiteY1" fmla="*/ 0 h 6858000"/>
              <a:gd name="connsiteX2" fmla="*/ 6269250 w 6269250"/>
              <a:gd name="connsiteY2" fmla="*/ 6858000 h 6858000"/>
              <a:gd name="connsiteX3" fmla="*/ 1023 w 6269250"/>
              <a:gd name="connsiteY3" fmla="*/ 6858000 h 6858000"/>
              <a:gd name="connsiteX4" fmla="*/ 1023 w 6269250"/>
              <a:gd name="connsiteY4" fmla="*/ 2156868 h 6858000"/>
              <a:gd name="connsiteX0" fmla="*/ 471 w 6279330"/>
              <a:gd name="connsiteY0" fmla="*/ 2121705 h 6858000"/>
              <a:gd name="connsiteX1" fmla="*/ 6279330 w 6279330"/>
              <a:gd name="connsiteY1" fmla="*/ 0 h 6858000"/>
              <a:gd name="connsiteX2" fmla="*/ 6279330 w 6279330"/>
              <a:gd name="connsiteY2" fmla="*/ 6858000 h 6858000"/>
              <a:gd name="connsiteX3" fmla="*/ 11103 w 6279330"/>
              <a:gd name="connsiteY3" fmla="*/ 6858000 h 6858000"/>
              <a:gd name="connsiteX4" fmla="*/ 471 w 6279330"/>
              <a:gd name="connsiteY4" fmla="*/ 2121705 h 6858000"/>
              <a:gd name="connsiteX0" fmla="*/ 471 w 6279330"/>
              <a:gd name="connsiteY0" fmla="*/ 2168590 h 6858000"/>
              <a:gd name="connsiteX1" fmla="*/ 6279330 w 6279330"/>
              <a:gd name="connsiteY1" fmla="*/ 0 h 6858000"/>
              <a:gd name="connsiteX2" fmla="*/ 6279330 w 6279330"/>
              <a:gd name="connsiteY2" fmla="*/ 6858000 h 6858000"/>
              <a:gd name="connsiteX3" fmla="*/ 11103 w 6279330"/>
              <a:gd name="connsiteY3" fmla="*/ 6858000 h 6858000"/>
              <a:gd name="connsiteX4" fmla="*/ 471 w 6279330"/>
              <a:gd name="connsiteY4" fmla="*/ 2168590 h 6858000"/>
              <a:gd name="connsiteX0" fmla="*/ 471 w 6279330"/>
              <a:gd name="connsiteY0" fmla="*/ 2122470 h 6858000"/>
              <a:gd name="connsiteX1" fmla="*/ 6279330 w 6279330"/>
              <a:gd name="connsiteY1" fmla="*/ 0 h 6858000"/>
              <a:gd name="connsiteX2" fmla="*/ 6279330 w 6279330"/>
              <a:gd name="connsiteY2" fmla="*/ 6858000 h 6858000"/>
              <a:gd name="connsiteX3" fmla="*/ 11103 w 6279330"/>
              <a:gd name="connsiteY3" fmla="*/ 6858000 h 6858000"/>
              <a:gd name="connsiteX4" fmla="*/ 471 w 6279330"/>
              <a:gd name="connsiteY4" fmla="*/ 2122470 h 6858000"/>
              <a:gd name="connsiteX0" fmla="*/ 471 w 6310111"/>
              <a:gd name="connsiteY0" fmla="*/ 2234476 h 6970006"/>
              <a:gd name="connsiteX1" fmla="*/ 6310111 w 6310111"/>
              <a:gd name="connsiteY1" fmla="*/ 0 h 6970006"/>
              <a:gd name="connsiteX2" fmla="*/ 6279330 w 6310111"/>
              <a:gd name="connsiteY2" fmla="*/ 6970006 h 6970006"/>
              <a:gd name="connsiteX3" fmla="*/ 11103 w 6310111"/>
              <a:gd name="connsiteY3" fmla="*/ 6970006 h 6970006"/>
              <a:gd name="connsiteX4" fmla="*/ 471 w 6310111"/>
              <a:gd name="connsiteY4" fmla="*/ 2234476 h 6970006"/>
              <a:gd name="connsiteX0" fmla="*/ 471 w 6285486"/>
              <a:gd name="connsiteY0" fmla="*/ 2241064 h 6976594"/>
              <a:gd name="connsiteX1" fmla="*/ 6285486 w 6285486"/>
              <a:gd name="connsiteY1" fmla="*/ 0 h 6976594"/>
              <a:gd name="connsiteX2" fmla="*/ 6279330 w 6285486"/>
              <a:gd name="connsiteY2" fmla="*/ 6976594 h 6976594"/>
              <a:gd name="connsiteX3" fmla="*/ 11103 w 6285486"/>
              <a:gd name="connsiteY3" fmla="*/ 6976594 h 6976594"/>
              <a:gd name="connsiteX4" fmla="*/ 471 w 6285486"/>
              <a:gd name="connsiteY4" fmla="*/ 2241064 h 697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5486" h="6976594">
                <a:moveTo>
                  <a:pt x="471" y="2241064"/>
                </a:moveTo>
                <a:lnTo>
                  <a:pt x="6285486" y="0"/>
                </a:lnTo>
                <a:lnTo>
                  <a:pt x="6279330" y="6976594"/>
                </a:lnTo>
                <a:lnTo>
                  <a:pt x="11103" y="6976594"/>
                </a:lnTo>
                <a:cubicBezTo>
                  <a:pt x="14647" y="5466771"/>
                  <a:pt x="-3073" y="3750887"/>
                  <a:pt x="471" y="224106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0000"/>
                  <a:lumOff val="40000"/>
                  <a:alpha val="30000"/>
                </a:schemeClr>
              </a:gs>
              <a:gs pos="89000">
                <a:schemeClr val="bg1">
                  <a:lumMod val="50000"/>
                  <a:alpha val="2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29004C-62B6-4C24-91ED-CAD5C07FB165}"/>
              </a:ext>
            </a:extLst>
          </p:cNvPr>
          <p:cNvSpPr/>
          <p:nvPr/>
        </p:nvSpPr>
        <p:spPr>
          <a:xfrm flipV="1">
            <a:off x="0" y="873537"/>
            <a:ext cx="12192000" cy="1909140"/>
          </a:xfrm>
          <a:prstGeom prst="triangle">
            <a:avLst/>
          </a:prstGeom>
          <a:gradFill flip="none" rotWithShape="1">
            <a:gsLst>
              <a:gs pos="100000">
                <a:srgbClr val="50687C">
                  <a:alpha val="0"/>
                </a:srgbClr>
              </a:gs>
              <a:gs pos="0">
                <a:schemeClr val="bg1">
                  <a:lumMod val="75000"/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DEFE3-7418-40A2-8D42-D0E4886210B3}"/>
              </a:ext>
            </a:extLst>
          </p:cNvPr>
          <p:cNvSpPr/>
          <p:nvPr/>
        </p:nvSpPr>
        <p:spPr>
          <a:xfrm>
            <a:off x="-1676" y="883108"/>
            <a:ext cx="6097676" cy="5974892"/>
          </a:xfrm>
          <a:custGeom>
            <a:avLst/>
            <a:gdLst>
              <a:gd name="connsiteX0" fmla="*/ 0 w 5923773"/>
              <a:gd name="connsiteY0" fmla="*/ 0 h 6858000"/>
              <a:gd name="connsiteX1" fmla="*/ 5923773 w 5923773"/>
              <a:gd name="connsiteY1" fmla="*/ 0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0 w 5923773"/>
              <a:gd name="connsiteY0" fmla="*/ 0 h 6858000"/>
              <a:gd name="connsiteX1" fmla="*/ 5923773 w 5923773"/>
              <a:gd name="connsiteY1" fmla="*/ 2275367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0 w 5923773"/>
              <a:gd name="connsiteY0" fmla="*/ 0 h 6858000"/>
              <a:gd name="connsiteX1" fmla="*/ 5913140 w 5923773"/>
              <a:gd name="connsiteY1" fmla="*/ 2860158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0 w 5923773"/>
              <a:gd name="connsiteY0" fmla="*/ 0 h 6858000"/>
              <a:gd name="connsiteX1" fmla="*/ 5913140 w 5923773"/>
              <a:gd name="connsiteY1" fmla="*/ 2156868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0 w 5923773"/>
              <a:gd name="connsiteY0" fmla="*/ 0 h 6858000"/>
              <a:gd name="connsiteX1" fmla="*/ 5902809 w 5923773"/>
              <a:gd name="connsiteY1" fmla="*/ 2236613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0 w 5928883"/>
              <a:gd name="connsiteY0" fmla="*/ 0 h 6858000"/>
              <a:gd name="connsiteX1" fmla="*/ 5928197 w 5928883"/>
              <a:gd name="connsiteY1" fmla="*/ 2245945 h 6858000"/>
              <a:gd name="connsiteX2" fmla="*/ 5923773 w 5928883"/>
              <a:gd name="connsiteY2" fmla="*/ 6858000 h 6858000"/>
              <a:gd name="connsiteX3" fmla="*/ 0 w 5928883"/>
              <a:gd name="connsiteY3" fmla="*/ 6858000 h 6858000"/>
              <a:gd name="connsiteX4" fmla="*/ 0 w 5928883"/>
              <a:gd name="connsiteY4" fmla="*/ 0 h 6858000"/>
              <a:gd name="connsiteX0" fmla="*/ 0 w 5923773"/>
              <a:gd name="connsiteY0" fmla="*/ 0 h 6858000"/>
              <a:gd name="connsiteX1" fmla="*/ 5911271 w 5923773"/>
              <a:gd name="connsiteY1" fmla="*/ 2245945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0 w 5923773"/>
              <a:gd name="connsiteY4" fmla="*/ 0 h 6858000"/>
              <a:gd name="connsiteX0" fmla="*/ 16925 w 5923773"/>
              <a:gd name="connsiteY0" fmla="*/ 0 h 6858000"/>
              <a:gd name="connsiteX1" fmla="*/ 5911271 w 5923773"/>
              <a:gd name="connsiteY1" fmla="*/ 2245945 h 6858000"/>
              <a:gd name="connsiteX2" fmla="*/ 5923773 w 5923773"/>
              <a:gd name="connsiteY2" fmla="*/ 6858000 h 6858000"/>
              <a:gd name="connsiteX3" fmla="*/ 0 w 5923773"/>
              <a:gd name="connsiteY3" fmla="*/ 6858000 h 6858000"/>
              <a:gd name="connsiteX4" fmla="*/ 16925 w 5923773"/>
              <a:gd name="connsiteY4" fmla="*/ 0 h 6858000"/>
              <a:gd name="connsiteX0" fmla="*/ 8462 w 5923773"/>
              <a:gd name="connsiteY0" fmla="*/ 0 h 6867331"/>
              <a:gd name="connsiteX1" fmla="*/ 5911271 w 5923773"/>
              <a:gd name="connsiteY1" fmla="*/ 2255276 h 6867331"/>
              <a:gd name="connsiteX2" fmla="*/ 5923773 w 5923773"/>
              <a:gd name="connsiteY2" fmla="*/ 6867331 h 6867331"/>
              <a:gd name="connsiteX3" fmla="*/ 0 w 5923773"/>
              <a:gd name="connsiteY3" fmla="*/ 6867331 h 6867331"/>
              <a:gd name="connsiteX4" fmla="*/ 8462 w 5923773"/>
              <a:gd name="connsiteY4" fmla="*/ 0 h 6867331"/>
              <a:gd name="connsiteX0" fmla="*/ 1628 w 5925402"/>
              <a:gd name="connsiteY0" fmla="*/ 0 h 6774026"/>
              <a:gd name="connsiteX1" fmla="*/ 5912900 w 5925402"/>
              <a:gd name="connsiteY1" fmla="*/ 2161971 h 6774026"/>
              <a:gd name="connsiteX2" fmla="*/ 5925402 w 5925402"/>
              <a:gd name="connsiteY2" fmla="*/ 6774026 h 6774026"/>
              <a:gd name="connsiteX3" fmla="*/ 1629 w 5925402"/>
              <a:gd name="connsiteY3" fmla="*/ 6774026 h 6774026"/>
              <a:gd name="connsiteX4" fmla="*/ 1628 w 5925402"/>
              <a:gd name="connsiteY4" fmla="*/ 0 h 67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5402" h="6774026">
                <a:moveTo>
                  <a:pt x="1628" y="0"/>
                </a:moveTo>
                <a:lnTo>
                  <a:pt x="5912900" y="2161971"/>
                </a:lnTo>
                <a:cubicBezTo>
                  <a:pt x="5916444" y="3494585"/>
                  <a:pt x="5921858" y="5441412"/>
                  <a:pt x="5925402" y="6774026"/>
                </a:cubicBezTo>
                <a:lnTo>
                  <a:pt x="1629" y="6774026"/>
                </a:lnTo>
                <a:cubicBezTo>
                  <a:pt x="7271" y="4488026"/>
                  <a:pt x="-4014" y="2286000"/>
                  <a:pt x="162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0000"/>
                  <a:lumOff val="40000"/>
                  <a:alpha val="30000"/>
                </a:schemeClr>
              </a:gs>
              <a:gs pos="89000">
                <a:schemeClr val="bg1">
                  <a:lumMod val="50000"/>
                  <a:alpha val="2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25" name="Shape 1908"/>
          <p:cNvSpPr txBox="1">
            <a:spLocks/>
          </p:cNvSpPr>
          <p:nvPr/>
        </p:nvSpPr>
        <p:spPr>
          <a:xfrm>
            <a:off x="646949" y="5091580"/>
            <a:ext cx="4629875" cy="830997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95E1F0"/>
                </a:solidFill>
                <a:latin typeface="Lato"/>
                <a:cs typeface="Open Sans Hebrew" pitchFamily="2" charset="-79"/>
              </a:rPr>
              <a:t>Masterclass.com</a:t>
            </a:r>
          </a:p>
          <a:p>
            <a:r>
              <a:rPr lang="en-GB" sz="2000" dirty="0">
                <a:latin typeface="Lato"/>
                <a:ea typeface="Open Sans"/>
                <a:cs typeface="Open Sans Hebrew" pitchFamily="2" charset="-79"/>
                <a:sym typeface="Open Sans"/>
              </a:rPr>
              <a:t>American based platform</a:t>
            </a:r>
            <a:endParaRPr lang="en-GB" sz="2000" dirty="0">
              <a:latin typeface="Lato"/>
              <a:cs typeface="Open Sans Hebrew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11407-297A-4567-8188-602309C465EB}"/>
              </a:ext>
            </a:extLst>
          </p:cNvPr>
          <p:cNvSpPr txBox="1"/>
          <p:nvPr/>
        </p:nvSpPr>
        <p:spPr>
          <a:xfrm>
            <a:off x="2524125" y="585489"/>
            <a:ext cx="7143750" cy="101566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Lato"/>
              </a:rPr>
              <a:t>COMPETITORS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C9337-7910-477A-8D55-577D57607874}"/>
              </a:ext>
            </a:extLst>
          </p:cNvPr>
          <p:cNvSpPr txBox="1"/>
          <p:nvPr/>
        </p:nvSpPr>
        <p:spPr>
          <a:xfrm>
            <a:off x="6879043" y="5091580"/>
            <a:ext cx="435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5E1F0"/>
                </a:solidFill>
                <a:latin typeface="Lato"/>
              </a:rPr>
              <a:t>Theepicschool.com</a:t>
            </a:r>
          </a:p>
          <a:p>
            <a:pPr algn="ctr"/>
            <a:r>
              <a:rPr lang="en-GB" sz="2000" dirty="0">
                <a:latin typeface="Lato"/>
              </a:rPr>
              <a:t>Spanish based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975F-38DF-4E84-A021-A59EF03D0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6" y="3557809"/>
            <a:ext cx="2362200" cy="106680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AD87-3DA1-4870-B1F7-CB943E7BE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02" y="3462116"/>
            <a:ext cx="3514568" cy="1426329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8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42000">
              <a:schemeClr val="accent1"/>
            </a:gs>
            <a:gs pos="100000">
              <a:srgbClr val="0C4854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Shape 2435"/>
          <p:cNvSpPr txBox="1"/>
          <p:nvPr/>
        </p:nvSpPr>
        <p:spPr>
          <a:xfrm>
            <a:off x="984646" y="5352868"/>
            <a:ext cx="2304164" cy="118822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rtl="1">
              <a:buSzPct val="25000"/>
            </a:pPr>
            <a:r>
              <a:rPr lang="en-GB" sz="1600" dirty="0">
                <a:solidFill>
                  <a:srgbClr val="FFFFFF"/>
                </a:solidFill>
                <a:latin typeface="Lato"/>
                <a:ea typeface="Raleway"/>
                <a:cs typeface="Open Sans Hebrew" pitchFamily="2" charset="-79"/>
                <a:sym typeface="Raleway"/>
              </a:rPr>
              <a:t>Opening the platform in a new country every year starting from year 3 with France.</a:t>
            </a:r>
          </a:p>
        </p:txBody>
      </p:sp>
      <p:sp>
        <p:nvSpPr>
          <p:cNvPr id="2437" name="Shape 2437"/>
          <p:cNvSpPr txBox="1"/>
          <p:nvPr/>
        </p:nvSpPr>
        <p:spPr>
          <a:xfrm>
            <a:off x="8307121" y="5394955"/>
            <a:ext cx="2854302" cy="59371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rtl="1">
              <a:buSzPct val="25000"/>
            </a:pPr>
            <a:r>
              <a:rPr lang="en-GB" sz="1600" dirty="0">
                <a:solidFill>
                  <a:srgbClr val="FFFFFF"/>
                </a:solidFill>
                <a:latin typeface="Lato"/>
                <a:ea typeface="Raleway"/>
                <a:cs typeface="Open Sans Hebrew" pitchFamily="2" charset="-79"/>
                <a:sym typeface="Raleway"/>
              </a:rPr>
              <a:t>Producing and adding 2-3 new courses every quarter on each platform</a:t>
            </a:r>
          </a:p>
        </p:txBody>
      </p:sp>
      <p:sp>
        <p:nvSpPr>
          <p:cNvPr id="33" name="Dollar Icon - Background 2" hidden="1">
            <a:extLst>
              <a:ext uri="{FF2B5EF4-FFF2-40B4-BE49-F238E27FC236}">
                <a16:creationId xmlns:a16="http://schemas.microsoft.com/office/drawing/2014/main" id="{D5EBAF89-B58E-4F75-9FCA-3B28E6E02847}"/>
              </a:ext>
            </a:extLst>
          </p:cNvPr>
          <p:cNvSpPr/>
          <p:nvPr/>
        </p:nvSpPr>
        <p:spPr>
          <a:xfrm>
            <a:off x="7443449" y="1907908"/>
            <a:ext cx="1368000" cy="1440000"/>
          </a:xfrm>
          <a:prstGeom prst="ellipse">
            <a:avLst/>
          </a:prstGeom>
          <a:solidFill>
            <a:srgbClr val="80BECA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E5563">
                <a:alpha val="20000"/>
              </a:srgb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12800"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35" name="Dollar  Icon - Background 2">
            <a:extLst>
              <a:ext uri="{FF2B5EF4-FFF2-40B4-BE49-F238E27FC236}">
                <a16:creationId xmlns:a16="http://schemas.microsoft.com/office/drawing/2014/main" id="{94176525-9A9E-4B96-BD28-033B8275B471}"/>
              </a:ext>
            </a:extLst>
          </p:cNvPr>
          <p:cNvSpPr/>
          <p:nvPr/>
        </p:nvSpPr>
        <p:spPr>
          <a:xfrm flipH="1">
            <a:off x="6731669" y="1904208"/>
            <a:ext cx="2100478" cy="1440000"/>
          </a:xfrm>
          <a:custGeom>
            <a:avLst/>
            <a:gdLst>
              <a:gd name="connsiteX0" fmla="*/ 684000 w 2100478"/>
              <a:gd name="connsiteY0" fmla="*/ 0 h 1440000"/>
              <a:gd name="connsiteX1" fmla="*/ 1167661 w 2100478"/>
              <a:gd name="connsiteY1" fmla="*/ 210883 h 1440000"/>
              <a:gd name="connsiteX2" fmla="*/ 1190375 w 2100478"/>
              <a:gd name="connsiteY2" fmla="*/ 239861 h 1440000"/>
              <a:gd name="connsiteX3" fmla="*/ 1190860 w 2100478"/>
              <a:gd name="connsiteY3" fmla="*/ 238666 h 1440000"/>
              <a:gd name="connsiteX4" fmla="*/ 2100478 w 2100478"/>
              <a:gd name="connsiteY4" fmla="*/ 1304465 h 1440000"/>
              <a:gd name="connsiteX5" fmla="*/ 831319 w 2100478"/>
              <a:gd name="connsiteY5" fmla="*/ 1422278 h 1440000"/>
              <a:gd name="connsiteX6" fmla="*/ 821850 w 2100478"/>
              <a:gd name="connsiteY6" fmla="*/ 1425372 h 1440000"/>
              <a:gd name="connsiteX7" fmla="*/ 684000 w 2100478"/>
              <a:gd name="connsiteY7" fmla="*/ 1440000 h 1440000"/>
              <a:gd name="connsiteX8" fmla="*/ 0 w 2100478"/>
              <a:gd name="connsiteY8" fmla="*/ 720000 h 1440000"/>
              <a:gd name="connsiteX9" fmla="*/ 684000 w 2100478"/>
              <a:gd name="connsiteY9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478" h="1440000">
                <a:moveTo>
                  <a:pt x="684000" y="0"/>
                </a:moveTo>
                <a:cubicBezTo>
                  <a:pt x="872882" y="0"/>
                  <a:pt x="1043882" y="80589"/>
                  <a:pt x="1167661" y="210883"/>
                </a:cubicBezTo>
                <a:lnTo>
                  <a:pt x="1190375" y="239861"/>
                </a:lnTo>
                <a:lnTo>
                  <a:pt x="1190860" y="238666"/>
                </a:lnTo>
                <a:lnTo>
                  <a:pt x="2100478" y="1304465"/>
                </a:lnTo>
                <a:lnTo>
                  <a:pt x="831319" y="1422278"/>
                </a:lnTo>
                <a:lnTo>
                  <a:pt x="821850" y="1425372"/>
                </a:lnTo>
                <a:cubicBezTo>
                  <a:pt x="777323" y="1434963"/>
                  <a:pt x="731221" y="1440000"/>
                  <a:pt x="684000" y="1440000"/>
                </a:cubicBezTo>
                <a:cubicBezTo>
                  <a:pt x="306237" y="1440000"/>
                  <a:pt x="0" y="1117645"/>
                  <a:pt x="0" y="720000"/>
                </a:cubicBezTo>
                <a:cubicBezTo>
                  <a:pt x="0" y="322355"/>
                  <a:pt x="306237" y="0"/>
                  <a:pt x="684000" y="0"/>
                </a:cubicBezTo>
                <a:close/>
              </a:path>
            </a:pathLst>
          </a:custGeom>
          <a:solidFill>
            <a:srgbClr val="80BECA">
              <a:alpha val="49804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E5563">
                <a:alpha val="3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2800"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4" name="Dollar Icon - Background">
            <a:extLst>
              <a:ext uri="{FF2B5EF4-FFF2-40B4-BE49-F238E27FC236}">
                <a16:creationId xmlns:a16="http://schemas.microsoft.com/office/drawing/2014/main" id="{4A38CBB8-E296-49F0-BF25-CE979C840DA5}"/>
              </a:ext>
            </a:extLst>
          </p:cNvPr>
          <p:cNvSpPr/>
          <p:nvPr/>
        </p:nvSpPr>
        <p:spPr>
          <a:xfrm>
            <a:off x="7646249" y="2146508"/>
            <a:ext cx="962400" cy="962800"/>
          </a:xfrm>
          <a:prstGeom prst="ellipse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E5563">
                <a:alpha val="20000"/>
              </a:srgb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12800" b="1">
              <a:solidFill>
                <a:schemeClr val="accent5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4" name="Man Icon - Background 2">
            <a:extLst>
              <a:ext uri="{FF2B5EF4-FFF2-40B4-BE49-F238E27FC236}">
                <a16:creationId xmlns:a16="http://schemas.microsoft.com/office/drawing/2014/main" id="{864C4B0B-6795-495A-9785-8F7F47DFBA1D}"/>
              </a:ext>
            </a:extLst>
          </p:cNvPr>
          <p:cNvSpPr/>
          <p:nvPr/>
        </p:nvSpPr>
        <p:spPr>
          <a:xfrm>
            <a:off x="2740785" y="1945690"/>
            <a:ext cx="2100478" cy="1440000"/>
          </a:xfrm>
          <a:custGeom>
            <a:avLst/>
            <a:gdLst>
              <a:gd name="connsiteX0" fmla="*/ 684000 w 2100478"/>
              <a:gd name="connsiteY0" fmla="*/ 0 h 1440000"/>
              <a:gd name="connsiteX1" fmla="*/ 1167661 w 2100478"/>
              <a:gd name="connsiteY1" fmla="*/ 210883 h 1440000"/>
              <a:gd name="connsiteX2" fmla="*/ 1190375 w 2100478"/>
              <a:gd name="connsiteY2" fmla="*/ 239861 h 1440000"/>
              <a:gd name="connsiteX3" fmla="*/ 1190860 w 2100478"/>
              <a:gd name="connsiteY3" fmla="*/ 238666 h 1440000"/>
              <a:gd name="connsiteX4" fmla="*/ 2100478 w 2100478"/>
              <a:gd name="connsiteY4" fmla="*/ 1304465 h 1440000"/>
              <a:gd name="connsiteX5" fmla="*/ 831319 w 2100478"/>
              <a:gd name="connsiteY5" fmla="*/ 1422278 h 1440000"/>
              <a:gd name="connsiteX6" fmla="*/ 821850 w 2100478"/>
              <a:gd name="connsiteY6" fmla="*/ 1425372 h 1440000"/>
              <a:gd name="connsiteX7" fmla="*/ 684000 w 2100478"/>
              <a:gd name="connsiteY7" fmla="*/ 1440000 h 1440000"/>
              <a:gd name="connsiteX8" fmla="*/ 0 w 2100478"/>
              <a:gd name="connsiteY8" fmla="*/ 720000 h 1440000"/>
              <a:gd name="connsiteX9" fmla="*/ 684000 w 2100478"/>
              <a:gd name="connsiteY9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478" h="1440000">
                <a:moveTo>
                  <a:pt x="684000" y="0"/>
                </a:moveTo>
                <a:cubicBezTo>
                  <a:pt x="872882" y="0"/>
                  <a:pt x="1043882" y="80589"/>
                  <a:pt x="1167661" y="210883"/>
                </a:cubicBezTo>
                <a:lnTo>
                  <a:pt x="1190375" y="239861"/>
                </a:lnTo>
                <a:lnTo>
                  <a:pt x="1190860" y="238666"/>
                </a:lnTo>
                <a:lnTo>
                  <a:pt x="2100478" y="1304465"/>
                </a:lnTo>
                <a:lnTo>
                  <a:pt x="831319" y="1422278"/>
                </a:lnTo>
                <a:lnTo>
                  <a:pt x="821850" y="1425372"/>
                </a:lnTo>
                <a:cubicBezTo>
                  <a:pt x="777323" y="1434963"/>
                  <a:pt x="731221" y="1440000"/>
                  <a:pt x="684000" y="1440000"/>
                </a:cubicBezTo>
                <a:cubicBezTo>
                  <a:pt x="306237" y="1440000"/>
                  <a:pt x="0" y="1117645"/>
                  <a:pt x="0" y="720000"/>
                </a:cubicBezTo>
                <a:cubicBezTo>
                  <a:pt x="0" y="322355"/>
                  <a:pt x="306237" y="0"/>
                  <a:pt x="684000" y="0"/>
                </a:cubicBezTo>
                <a:close/>
              </a:path>
            </a:pathLst>
          </a:custGeom>
          <a:solidFill>
            <a:srgbClr val="80BECA">
              <a:alpha val="49804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E5563">
                <a:alpha val="3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2800"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5" name="Man Icon Background">
            <a:extLst>
              <a:ext uri="{FF2B5EF4-FFF2-40B4-BE49-F238E27FC236}">
                <a16:creationId xmlns:a16="http://schemas.microsoft.com/office/drawing/2014/main" id="{2E697D10-2B9C-4942-BE9A-C9AE16BD5CB5}"/>
              </a:ext>
            </a:extLst>
          </p:cNvPr>
          <p:cNvSpPr/>
          <p:nvPr/>
        </p:nvSpPr>
        <p:spPr>
          <a:xfrm>
            <a:off x="2943586" y="2184290"/>
            <a:ext cx="962399" cy="962800"/>
          </a:xfrm>
          <a:prstGeom prst="ellipse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E5563">
                <a:alpha val="20000"/>
              </a:srgb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12800"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6" name="Man Icon">
            <a:extLst>
              <a:ext uri="{FF2B5EF4-FFF2-40B4-BE49-F238E27FC236}">
                <a16:creationId xmlns:a16="http://schemas.microsoft.com/office/drawing/2014/main" id="{F2A36F43-5EB0-4288-B272-07B0E8EDDBA3}"/>
              </a:ext>
            </a:extLst>
          </p:cNvPr>
          <p:cNvSpPr/>
          <p:nvPr/>
        </p:nvSpPr>
        <p:spPr>
          <a:xfrm>
            <a:off x="3226585" y="2388490"/>
            <a:ext cx="396400" cy="5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44" y="28732"/>
                </a:moveTo>
                <a:cubicBezTo>
                  <a:pt x="86896" y="50704"/>
                  <a:pt x="86896" y="50704"/>
                  <a:pt x="86896" y="50704"/>
                </a:cubicBezTo>
                <a:cubicBezTo>
                  <a:pt x="86896" y="111971"/>
                  <a:pt x="86896" y="111971"/>
                  <a:pt x="86896" y="111971"/>
                </a:cubicBezTo>
                <a:cubicBezTo>
                  <a:pt x="86896" y="114084"/>
                  <a:pt x="85714" y="116197"/>
                  <a:pt x="83349" y="117887"/>
                </a:cubicBezTo>
                <a:cubicBezTo>
                  <a:pt x="80985" y="119154"/>
                  <a:pt x="78620" y="120000"/>
                  <a:pt x="75073" y="120000"/>
                </a:cubicBezTo>
                <a:cubicBezTo>
                  <a:pt x="72118" y="120000"/>
                  <a:pt x="69162" y="119154"/>
                  <a:pt x="66798" y="117887"/>
                </a:cubicBezTo>
                <a:cubicBezTo>
                  <a:pt x="64433" y="116197"/>
                  <a:pt x="63251" y="114084"/>
                  <a:pt x="63251" y="111971"/>
                </a:cubicBezTo>
                <a:cubicBezTo>
                  <a:pt x="63251" y="83239"/>
                  <a:pt x="63251" y="83239"/>
                  <a:pt x="63251" y="83239"/>
                </a:cubicBezTo>
                <a:cubicBezTo>
                  <a:pt x="56748" y="83239"/>
                  <a:pt x="56748" y="83239"/>
                  <a:pt x="56748" y="83239"/>
                </a:cubicBezTo>
                <a:cubicBezTo>
                  <a:pt x="56748" y="111971"/>
                  <a:pt x="56748" y="111971"/>
                  <a:pt x="56748" y="111971"/>
                </a:cubicBezTo>
                <a:cubicBezTo>
                  <a:pt x="56748" y="114084"/>
                  <a:pt x="55566" y="116197"/>
                  <a:pt x="53201" y="117887"/>
                </a:cubicBezTo>
                <a:cubicBezTo>
                  <a:pt x="50837" y="119154"/>
                  <a:pt x="48472" y="120000"/>
                  <a:pt x="44926" y="120000"/>
                </a:cubicBezTo>
                <a:cubicBezTo>
                  <a:pt x="41970" y="120000"/>
                  <a:pt x="39014" y="119154"/>
                  <a:pt x="37241" y="117887"/>
                </a:cubicBezTo>
                <a:cubicBezTo>
                  <a:pt x="34876" y="116197"/>
                  <a:pt x="33694" y="114084"/>
                  <a:pt x="33694" y="111971"/>
                </a:cubicBezTo>
                <a:cubicBezTo>
                  <a:pt x="33694" y="50704"/>
                  <a:pt x="33694" y="50704"/>
                  <a:pt x="33694" y="50704"/>
                </a:cubicBezTo>
                <a:cubicBezTo>
                  <a:pt x="2955" y="28732"/>
                  <a:pt x="2955" y="28732"/>
                  <a:pt x="2955" y="28732"/>
                </a:cubicBezTo>
                <a:cubicBezTo>
                  <a:pt x="1182" y="27464"/>
                  <a:pt x="0" y="25774"/>
                  <a:pt x="0" y="23661"/>
                </a:cubicBezTo>
                <a:cubicBezTo>
                  <a:pt x="0" y="21971"/>
                  <a:pt x="1182" y="20281"/>
                  <a:pt x="2955" y="18591"/>
                </a:cubicBezTo>
                <a:cubicBezTo>
                  <a:pt x="5320" y="17323"/>
                  <a:pt x="7684" y="16478"/>
                  <a:pt x="10049" y="16478"/>
                </a:cubicBezTo>
                <a:cubicBezTo>
                  <a:pt x="13004" y="16478"/>
                  <a:pt x="15369" y="17323"/>
                  <a:pt x="17142" y="18591"/>
                </a:cubicBezTo>
                <a:cubicBezTo>
                  <a:pt x="40788" y="35492"/>
                  <a:pt x="40788" y="35492"/>
                  <a:pt x="40788" y="35492"/>
                </a:cubicBezTo>
                <a:cubicBezTo>
                  <a:pt x="79211" y="35492"/>
                  <a:pt x="79211" y="35492"/>
                  <a:pt x="79211" y="35492"/>
                </a:cubicBezTo>
                <a:cubicBezTo>
                  <a:pt x="102857" y="18591"/>
                  <a:pt x="102857" y="18591"/>
                  <a:pt x="102857" y="18591"/>
                </a:cubicBezTo>
                <a:cubicBezTo>
                  <a:pt x="105221" y="17323"/>
                  <a:pt x="107586" y="16478"/>
                  <a:pt x="109950" y="16478"/>
                </a:cubicBezTo>
                <a:cubicBezTo>
                  <a:pt x="112906" y="16478"/>
                  <a:pt x="115270" y="17323"/>
                  <a:pt x="117044" y="18591"/>
                </a:cubicBezTo>
                <a:cubicBezTo>
                  <a:pt x="119408" y="20281"/>
                  <a:pt x="120000" y="21971"/>
                  <a:pt x="120000" y="23661"/>
                </a:cubicBezTo>
                <a:cubicBezTo>
                  <a:pt x="120000" y="25774"/>
                  <a:pt x="119408" y="27464"/>
                  <a:pt x="117044" y="28732"/>
                </a:cubicBezTo>
                <a:close/>
                <a:moveTo>
                  <a:pt x="83349" y="16478"/>
                </a:moveTo>
                <a:cubicBezTo>
                  <a:pt x="83349" y="21126"/>
                  <a:pt x="80985" y="25352"/>
                  <a:pt x="76847" y="28309"/>
                </a:cubicBezTo>
                <a:cubicBezTo>
                  <a:pt x="72118" y="31690"/>
                  <a:pt x="66798" y="33380"/>
                  <a:pt x="60295" y="33380"/>
                </a:cubicBezTo>
                <a:cubicBezTo>
                  <a:pt x="53793" y="33380"/>
                  <a:pt x="48472" y="31690"/>
                  <a:pt x="43743" y="28309"/>
                </a:cubicBezTo>
                <a:cubicBezTo>
                  <a:pt x="39014" y="25352"/>
                  <a:pt x="36650" y="21126"/>
                  <a:pt x="36650" y="16478"/>
                </a:cubicBezTo>
                <a:cubicBezTo>
                  <a:pt x="36650" y="11830"/>
                  <a:pt x="39014" y="8028"/>
                  <a:pt x="43743" y="5070"/>
                </a:cubicBezTo>
                <a:cubicBezTo>
                  <a:pt x="48472" y="1690"/>
                  <a:pt x="53793" y="0"/>
                  <a:pt x="60295" y="0"/>
                </a:cubicBezTo>
                <a:cubicBezTo>
                  <a:pt x="66798" y="0"/>
                  <a:pt x="72118" y="1690"/>
                  <a:pt x="76847" y="5070"/>
                </a:cubicBezTo>
                <a:cubicBezTo>
                  <a:pt x="80985" y="8028"/>
                  <a:pt x="83349" y="11830"/>
                  <a:pt x="83349" y="16478"/>
                </a:cubicBezTo>
                <a:close/>
              </a:path>
            </a:pathLst>
          </a:custGeom>
          <a:solidFill>
            <a:srgbClr val="16859B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Dollar Icon">
            <a:extLst>
              <a:ext uri="{FF2B5EF4-FFF2-40B4-BE49-F238E27FC236}">
                <a16:creationId xmlns:a16="http://schemas.microsoft.com/office/drawing/2014/main" id="{92519A04-2D23-4DAE-98DF-2E3D81C27437}"/>
              </a:ext>
            </a:extLst>
          </p:cNvPr>
          <p:cNvSpPr/>
          <p:nvPr/>
        </p:nvSpPr>
        <p:spPr>
          <a:xfrm>
            <a:off x="8002249" y="2387708"/>
            <a:ext cx="250400" cy="48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79223"/>
                </a:moveTo>
                <a:cubicBezTo>
                  <a:pt x="120000" y="86213"/>
                  <a:pt x="115555" y="92038"/>
                  <a:pt x="107407" y="97087"/>
                </a:cubicBezTo>
                <a:cubicBezTo>
                  <a:pt x="98518" y="102135"/>
                  <a:pt x="87407" y="105242"/>
                  <a:pt x="74074" y="106407"/>
                </a:cubicBezTo>
                <a:cubicBezTo>
                  <a:pt x="74074" y="118058"/>
                  <a:pt x="74074" y="118058"/>
                  <a:pt x="74074" y="118058"/>
                </a:cubicBezTo>
                <a:cubicBezTo>
                  <a:pt x="74074" y="118446"/>
                  <a:pt x="73333" y="119223"/>
                  <a:pt x="72592" y="119611"/>
                </a:cubicBezTo>
                <a:cubicBezTo>
                  <a:pt x="71851" y="120000"/>
                  <a:pt x="71111" y="120000"/>
                  <a:pt x="69629" y="120000"/>
                </a:cubicBezTo>
                <a:cubicBezTo>
                  <a:pt x="52592" y="120000"/>
                  <a:pt x="52592" y="120000"/>
                  <a:pt x="52592" y="120000"/>
                </a:cubicBezTo>
                <a:cubicBezTo>
                  <a:pt x="51851" y="120000"/>
                  <a:pt x="50370" y="120000"/>
                  <a:pt x="49629" y="119611"/>
                </a:cubicBezTo>
                <a:cubicBezTo>
                  <a:pt x="48888" y="119223"/>
                  <a:pt x="48888" y="118446"/>
                  <a:pt x="48888" y="118058"/>
                </a:cubicBezTo>
                <a:cubicBezTo>
                  <a:pt x="48888" y="106407"/>
                  <a:pt x="48888" y="106407"/>
                  <a:pt x="48888" y="106407"/>
                </a:cubicBezTo>
                <a:cubicBezTo>
                  <a:pt x="42962" y="105631"/>
                  <a:pt x="37777" y="105242"/>
                  <a:pt x="31851" y="104077"/>
                </a:cubicBezTo>
                <a:cubicBezTo>
                  <a:pt x="26666" y="103300"/>
                  <a:pt x="22962" y="102135"/>
                  <a:pt x="19259" y="100970"/>
                </a:cubicBezTo>
                <a:cubicBezTo>
                  <a:pt x="15555" y="100194"/>
                  <a:pt x="12592" y="99029"/>
                  <a:pt x="9629" y="97864"/>
                </a:cubicBezTo>
                <a:cubicBezTo>
                  <a:pt x="6666" y="96699"/>
                  <a:pt x="5185" y="95922"/>
                  <a:pt x="3703" y="95533"/>
                </a:cubicBezTo>
                <a:cubicBezTo>
                  <a:pt x="2962" y="94757"/>
                  <a:pt x="2222" y="94368"/>
                  <a:pt x="1481" y="94368"/>
                </a:cubicBezTo>
                <a:cubicBezTo>
                  <a:pt x="0" y="93203"/>
                  <a:pt x="0" y="92427"/>
                  <a:pt x="1481" y="91650"/>
                </a:cubicBezTo>
                <a:cubicBezTo>
                  <a:pt x="14814" y="82330"/>
                  <a:pt x="14814" y="82330"/>
                  <a:pt x="14814" y="82330"/>
                </a:cubicBezTo>
                <a:cubicBezTo>
                  <a:pt x="14814" y="81941"/>
                  <a:pt x="16296" y="81553"/>
                  <a:pt x="17777" y="81553"/>
                </a:cubicBezTo>
                <a:cubicBezTo>
                  <a:pt x="18518" y="81553"/>
                  <a:pt x="20000" y="81553"/>
                  <a:pt x="20740" y="82330"/>
                </a:cubicBezTo>
                <a:cubicBezTo>
                  <a:pt x="20740" y="82330"/>
                  <a:pt x="20740" y="82330"/>
                  <a:pt x="20740" y="82330"/>
                </a:cubicBezTo>
                <a:cubicBezTo>
                  <a:pt x="30370" y="86601"/>
                  <a:pt x="40740" y="89708"/>
                  <a:pt x="51851" y="90873"/>
                </a:cubicBezTo>
                <a:cubicBezTo>
                  <a:pt x="54814" y="91262"/>
                  <a:pt x="58518" y="91262"/>
                  <a:pt x="61481" y="91262"/>
                </a:cubicBezTo>
                <a:cubicBezTo>
                  <a:pt x="68148" y="91262"/>
                  <a:pt x="74074" y="90485"/>
                  <a:pt x="79259" y="88543"/>
                </a:cubicBezTo>
                <a:cubicBezTo>
                  <a:pt x="84444" y="86601"/>
                  <a:pt x="87407" y="83883"/>
                  <a:pt x="87407" y="80000"/>
                </a:cubicBezTo>
                <a:cubicBezTo>
                  <a:pt x="87407" y="78834"/>
                  <a:pt x="86666" y="77669"/>
                  <a:pt x="85185" y="76504"/>
                </a:cubicBezTo>
                <a:cubicBezTo>
                  <a:pt x="84444" y="75339"/>
                  <a:pt x="82962" y="74563"/>
                  <a:pt x="81481" y="73786"/>
                </a:cubicBezTo>
                <a:cubicBezTo>
                  <a:pt x="80000" y="73009"/>
                  <a:pt x="77037" y="72233"/>
                  <a:pt x="74074" y="71456"/>
                </a:cubicBezTo>
                <a:cubicBezTo>
                  <a:pt x="70370" y="70291"/>
                  <a:pt x="67407" y="69514"/>
                  <a:pt x="65185" y="69126"/>
                </a:cubicBezTo>
                <a:cubicBezTo>
                  <a:pt x="62962" y="68737"/>
                  <a:pt x="60000" y="67961"/>
                  <a:pt x="54814" y="66796"/>
                </a:cubicBezTo>
                <a:cubicBezTo>
                  <a:pt x="51851" y="66407"/>
                  <a:pt x="48888" y="65631"/>
                  <a:pt x="47407" y="65242"/>
                </a:cubicBezTo>
                <a:cubicBezTo>
                  <a:pt x="45185" y="64854"/>
                  <a:pt x="42962" y="64466"/>
                  <a:pt x="39259" y="63689"/>
                </a:cubicBezTo>
                <a:cubicBezTo>
                  <a:pt x="36296" y="62912"/>
                  <a:pt x="33333" y="62135"/>
                  <a:pt x="31111" y="61359"/>
                </a:cubicBezTo>
                <a:cubicBezTo>
                  <a:pt x="29629" y="60970"/>
                  <a:pt x="26666" y="60194"/>
                  <a:pt x="24444" y="59029"/>
                </a:cubicBezTo>
                <a:cubicBezTo>
                  <a:pt x="21481" y="58252"/>
                  <a:pt x="19259" y="57087"/>
                  <a:pt x="17037" y="56310"/>
                </a:cubicBezTo>
                <a:cubicBezTo>
                  <a:pt x="15555" y="55145"/>
                  <a:pt x="13333" y="54368"/>
                  <a:pt x="11851" y="52815"/>
                </a:cubicBezTo>
                <a:cubicBezTo>
                  <a:pt x="9629" y="51650"/>
                  <a:pt x="8148" y="50485"/>
                  <a:pt x="7407" y="48932"/>
                </a:cubicBezTo>
                <a:cubicBezTo>
                  <a:pt x="5925" y="47766"/>
                  <a:pt x="5185" y="46213"/>
                  <a:pt x="4444" y="44660"/>
                </a:cubicBezTo>
                <a:cubicBezTo>
                  <a:pt x="3703" y="42718"/>
                  <a:pt x="3703" y="41165"/>
                  <a:pt x="3703" y="39223"/>
                </a:cubicBezTo>
                <a:cubicBezTo>
                  <a:pt x="3703" y="33009"/>
                  <a:pt x="7407" y="27572"/>
                  <a:pt x="15555" y="22912"/>
                </a:cubicBezTo>
                <a:cubicBezTo>
                  <a:pt x="24444" y="18252"/>
                  <a:pt x="34814" y="15533"/>
                  <a:pt x="48888" y="13980"/>
                </a:cubicBezTo>
                <a:cubicBezTo>
                  <a:pt x="48888" y="1941"/>
                  <a:pt x="48888" y="1941"/>
                  <a:pt x="48888" y="1941"/>
                </a:cubicBezTo>
                <a:cubicBezTo>
                  <a:pt x="48888" y="1553"/>
                  <a:pt x="48888" y="776"/>
                  <a:pt x="49629" y="388"/>
                </a:cubicBezTo>
                <a:cubicBezTo>
                  <a:pt x="50370" y="0"/>
                  <a:pt x="51851" y="0"/>
                  <a:pt x="52592" y="0"/>
                </a:cubicBezTo>
                <a:cubicBezTo>
                  <a:pt x="69629" y="0"/>
                  <a:pt x="69629" y="0"/>
                  <a:pt x="69629" y="0"/>
                </a:cubicBezTo>
                <a:cubicBezTo>
                  <a:pt x="71111" y="0"/>
                  <a:pt x="71851" y="0"/>
                  <a:pt x="72592" y="388"/>
                </a:cubicBezTo>
                <a:cubicBezTo>
                  <a:pt x="73333" y="776"/>
                  <a:pt x="74074" y="1553"/>
                  <a:pt x="74074" y="1941"/>
                </a:cubicBezTo>
                <a:cubicBezTo>
                  <a:pt x="74074" y="13980"/>
                  <a:pt x="74074" y="13980"/>
                  <a:pt x="74074" y="13980"/>
                </a:cubicBezTo>
                <a:cubicBezTo>
                  <a:pt x="78518" y="13980"/>
                  <a:pt x="83703" y="14757"/>
                  <a:pt x="88148" y="15533"/>
                </a:cubicBezTo>
                <a:cubicBezTo>
                  <a:pt x="92592" y="16310"/>
                  <a:pt x="96296" y="16699"/>
                  <a:pt x="99259" y="17475"/>
                </a:cubicBezTo>
                <a:cubicBezTo>
                  <a:pt x="102222" y="18252"/>
                  <a:pt x="105185" y="19029"/>
                  <a:pt x="107407" y="20194"/>
                </a:cubicBezTo>
                <a:cubicBezTo>
                  <a:pt x="109629" y="20970"/>
                  <a:pt x="111851" y="21747"/>
                  <a:pt x="112592" y="22135"/>
                </a:cubicBezTo>
                <a:cubicBezTo>
                  <a:pt x="113333" y="22524"/>
                  <a:pt x="114074" y="22912"/>
                  <a:pt x="114074" y="22912"/>
                </a:cubicBezTo>
                <a:cubicBezTo>
                  <a:pt x="115555" y="23689"/>
                  <a:pt x="116296" y="24854"/>
                  <a:pt x="114814" y="25631"/>
                </a:cubicBezTo>
                <a:cubicBezTo>
                  <a:pt x="104444" y="35339"/>
                  <a:pt x="104444" y="35339"/>
                  <a:pt x="104444" y="35339"/>
                </a:cubicBezTo>
                <a:cubicBezTo>
                  <a:pt x="103703" y="36116"/>
                  <a:pt x="102962" y="36504"/>
                  <a:pt x="101481" y="36504"/>
                </a:cubicBezTo>
                <a:cubicBezTo>
                  <a:pt x="100740" y="36504"/>
                  <a:pt x="99259" y="36504"/>
                  <a:pt x="98518" y="36116"/>
                </a:cubicBezTo>
                <a:cubicBezTo>
                  <a:pt x="97777" y="35728"/>
                  <a:pt x="97037" y="35728"/>
                  <a:pt x="96296" y="35339"/>
                </a:cubicBezTo>
                <a:cubicBezTo>
                  <a:pt x="95555" y="34951"/>
                  <a:pt x="93333" y="34174"/>
                  <a:pt x="91111" y="33398"/>
                </a:cubicBezTo>
                <a:cubicBezTo>
                  <a:pt x="88888" y="32621"/>
                  <a:pt x="86666" y="31844"/>
                  <a:pt x="83703" y="31067"/>
                </a:cubicBezTo>
                <a:cubicBezTo>
                  <a:pt x="81481" y="30679"/>
                  <a:pt x="77777" y="29902"/>
                  <a:pt x="74074" y="29514"/>
                </a:cubicBezTo>
                <a:cubicBezTo>
                  <a:pt x="70370" y="29126"/>
                  <a:pt x="66666" y="28737"/>
                  <a:pt x="63703" y="28737"/>
                </a:cubicBezTo>
                <a:cubicBezTo>
                  <a:pt x="55555" y="28737"/>
                  <a:pt x="48888" y="29514"/>
                  <a:pt x="43703" y="31456"/>
                </a:cubicBezTo>
                <a:cubicBezTo>
                  <a:pt x="38518" y="33398"/>
                  <a:pt x="35555" y="36116"/>
                  <a:pt x="35555" y="39223"/>
                </a:cubicBezTo>
                <a:cubicBezTo>
                  <a:pt x="35555" y="40388"/>
                  <a:pt x="36296" y="41165"/>
                  <a:pt x="37037" y="42330"/>
                </a:cubicBezTo>
                <a:cubicBezTo>
                  <a:pt x="37777" y="43106"/>
                  <a:pt x="39259" y="44271"/>
                  <a:pt x="40740" y="45048"/>
                </a:cubicBezTo>
                <a:cubicBezTo>
                  <a:pt x="42222" y="45825"/>
                  <a:pt x="44444" y="46601"/>
                  <a:pt x="45925" y="47378"/>
                </a:cubicBezTo>
                <a:cubicBezTo>
                  <a:pt x="47407" y="47766"/>
                  <a:pt x="49629" y="48543"/>
                  <a:pt x="52592" y="49320"/>
                </a:cubicBezTo>
                <a:cubicBezTo>
                  <a:pt x="56296" y="50097"/>
                  <a:pt x="58518" y="50873"/>
                  <a:pt x="60740" y="51262"/>
                </a:cubicBezTo>
                <a:cubicBezTo>
                  <a:pt x="62962" y="51650"/>
                  <a:pt x="65925" y="52038"/>
                  <a:pt x="69629" y="53203"/>
                </a:cubicBezTo>
                <a:cubicBezTo>
                  <a:pt x="74074" y="53980"/>
                  <a:pt x="77777" y="54757"/>
                  <a:pt x="80000" y="55145"/>
                </a:cubicBezTo>
                <a:cubicBezTo>
                  <a:pt x="82222" y="55533"/>
                  <a:pt x="85925" y="56310"/>
                  <a:pt x="89629" y="57475"/>
                </a:cubicBezTo>
                <a:cubicBezTo>
                  <a:pt x="94074" y="58640"/>
                  <a:pt x="97037" y="59417"/>
                  <a:pt x="99259" y="60194"/>
                </a:cubicBezTo>
                <a:cubicBezTo>
                  <a:pt x="101481" y="61359"/>
                  <a:pt x="104444" y="62135"/>
                  <a:pt x="107407" y="63689"/>
                </a:cubicBezTo>
                <a:cubicBezTo>
                  <a:pt x="110370" y="65242"/>
                  <a:pt x="112592" y="66407"/>
                  <a:pt x="114074" y="67961"/>
                </a:cubicBezTo>
                <a:cubicBezTo>
                  <a:pt x="115555" y="69514"/>
                  <a:pt x="117037" y="71067"/>
                  <a:pt x="118518" y="73009"/>
                </a:cubicBezTo>
                <a:cubicBezTo>
                  <a:pt x="119259" y="74951"/>
                  <a:pt x="120000" y="77281"/>
                  <a:pt x="120000" y="79223"/>
                </a:cubicBezTo>
                <a:close/>
              </a:path>
            </a:pathLst>
          </a:custGeom>
          <a:solidFill>
            <a:srgbClr val="16859B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" name="Diagram">
            <a:extLst>
              <a:ext uri="{FF2B5EF4-FFF2-40B4-BE49-F238E27FC236}">
                <a16:creationId xmlns:a16="http://schemas.microsoft.com/office/drawing/2014/main" id="{93AC1FE3-124E-4FAB-9F44-EADF9EF714EA}"/>
              </a:ext>
            </a:extLst>
          </p:cNvPr>
          <p:cNvGrpSpPr/>
          <p:nvPr/>
        </p:nvGrpSpPr>
        <p:grpSpPr>
          <a:xfrm>
            <a:off x="4112705" y="1692859"/>
            <a:ext cx="3331105" cy="3299661"/>
            <a:chOff x="3041650" y="1521824"/>
            <a:chExt cx="3061200" cy="3063900"/>
          </a:xfrm>
        </p:grpSpPr>
        <p:sp>
          <p:nvSpPr>
            <p:cNvPr id="13" name="Shape 710">
              <a:extLst>
                <a:ext uri="{FF2B5EF4-FFF2-40B4-BE49-F238E27FC236}">
                  <a16:creationId xmlns:a16="http://schemas.microsoft.com/office/drawing/2014/main" id="{20EFD85D-9990-460D-8E37-A28AD304F577}"/>
                </a:ext>
              </a:extLst>
            </p:cNvPr>
            <p:cNvSpPr/>
            <p:nvPr/>
          </p:nvSpPr>
          <p:spPr>
            <a:xfrm>
              <a:off x="3041650" y="1521824"/>
              <a:ext cx="3061200" cy="30639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dirty="0">
                <a:sym typeface="Open Sans"/>
              </a:endParaRPr>
            </a:p>
          </p:txBody>
        </p:sp>
        <p:sp>
          <p:nvSpPr>
            <p:cNvPr id="14" name="Shape 711">
              <a:extLst>
                <a:ext uri="{FF2B5EF4-FFF2-40B4-BE49-F238E27FC236}">
                  <a16:creationId xmlns:a16="http://schemas.microsoft.com/office/drawing/2014/main" id="{5B371C3B-8B1D-47E6-99B8-846AFD15A971}"/>
                </a:ext>
              </a:extLst>
            </p:cNvPr>
            <p:cNvSpPr/>
            <p:nvPr/>
          </p:nvSpPr>
          <p:spPr>
            <a:xfrm>
              <a:off x="3274200" y="1754650"/>
              <a:ext cx="2595900" cy="25983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>
                <a:sym typeface="Open Sans"/>
              </a:endParaRPr>
            </a:p>
          </p:txBody>
        </p:sp>
        <p:sp>
          <p:nvSpPr>
            <p:cNvPr id="15" name="Shape 712">
              <a:extLst>
                <a:ext uri="{FF2B5EF4-FFF2-40B4-BE49-F238E27FC236}">
                  <a16:creationId xmlns:a16="http://schemas.microsoft.com/office/drawing/2014/main" id="{249BAC56-B946-401D-9BB3-E8705354334E}"/>
                </a:ext>
              </a:extLst>
            </p:cNvPr>
            <p:cNvSpPr/>
            <p:nvPr/>
          </p:nvSpPr>
          <p:spPr>
            <a:xfrm>
              <a:off x="3521649" y="2002560"/>
              <a:ext cx="2100600" cy="21024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>
                <a:sym typeface="Open Sans"/>
              </a:endParaRPr>
            </a:p>
          </p:txBody>
        </p:sp>
        <p:grpSp>
          <p:nvGrpSpPr>
            <p:cNvPr id="18" name="Shape 713">
              <a:extLst>
                <a:ext uri="{FF2B5EF4-FFF2-40B4-BE49-F238E27FC236}">
                  <a16:creationId xmlns:a16="http://schemas.microsoft.com/office/drawing/2014/main" id="{51B24342-625D-4604-8B1B-041F5D9BDC35}"/>
                </a:ext>
              </a:extLst>
            </p:cNvPr>
            <p:cNvGrpSpPr/>
            <p:nvPr/>
          </p:nvGrpSpPr>
          <p:grpSpPr>
            <a:xfrm>
              <a:off x="3761955" y="2242964"/>
              <a:ext cx="1620524" cy="1621587"/>
              <a:chOff x="3761955" y="2242964"/>
              <a:chExt cx="1620524" cy="1621587"/>
            </a:xfrm>
          </p:grpSpPr>
          <p:grpSp>
            <p:nvGrpSpPr>
              <p:cNvPr id="19" name="Shape 714">
                <a:extLst>
                  <a:ext uri="{FF2B5EF4-FFF2-40B4-BE49-F238E27FC236}">
                    <a16:creationId xmlns:a16="http://schemas.microsoft.com/office/drawing/2014/main" id="{8840A3B5-CFB0-4F4C-A366-DD32FEAE13B4}"/>
                  </a:ext>
                </a:extLst>
              </p:cNvPr>
              <p:cNvGrpSpPr/>
              <p:nvPr/>
            </p:nvGrpSpPr>
            <p:grpSpPr>
              <a:xfrm>
                <a:off x="3761955" y="2242964"/>
                <a:ext cx="1620524" cy="1621587"/>
                <a:chOff x="3956952" y="3441073"/>
                <a:chExt cx="1230000" cy="1230900"/>
              </a:xfrm>
            </p:grpSpPr>
            <p:sp>
              <p:nvSpPr>
                <p:cNvPr id="21" name="Shape 715">
                  <a:extLst>
                    <a:ext uri="{FF2B5EF4-FFF2-40B4-BE49-F238E27FC236}">
                      <a16:creationId xmlns:a16="http://schemas.microsoft.com/office/drawing/2014/main" id="{1B1DA4F3-0303-45BF-801B-93AA412DD8A2}"/>
                    </a:ext>
                  </a:extLst>
                </p:cNvPr>
                <p:cNvSpPr/>
                <p:nvPr/>
              </p:nvSpPr>
              <p:spPr>
                <a:xfrm>
                  <a:off x="3956952" y="3441073"/>
                  <a:ext cx="1230000" cy="12309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121900" tIns="121900" rIns="121900" bIns="121900" anchor="ctr" anchorCtr="0">
                  <a:noAutofit/>
                </a:bodyPr>
                <a:lstStyle/>
                <a:p>
                  <a:endParaRPr>
                    <a:sym typeface="Open Sans"/>
                  </a:endParaRPr>
                </a:p>
              </p:txBody>
            </p:sp>
            <p:sp>
              <p:nvSpPr>
                <p:cNvPr id="22" name="Shape 716">
                  <a:extLst>
                    <a:ext uri="{FF2B5EF4-FFF2-40B4-BE49-F238E27FC236}">
                      <a16:creationId xmlns:a16="http://schemas.microsoft.com/office/drawing/2014/main" id="{1E5813CA-5280-42A8-AF17-36DE73BF086E}"/>
                    </a:ext>
                  </a:extLst>
                </p:cNvPr>
                <p:cNvSpPr txBox="1"/>
                <p:nvPr/>
              </p:nvSpPr>
              <p:spPr>
                <a:xfrm>
                  <a:off x="3957100" y="3996417"/>
                  <a:ext cx="1229700" cy="50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121900" tIns="121900" rIns="121900" bIns="121900" anchor="ctr" anchorCtr="0">
                  <a:noAutofit/>
                </a:bodyPr>
                <a:lstStyle/>
                <a:p>
                  <a:pPr algn="ctr"/>
                  <a:endParaRPr lang="en-GB" dirty="0">
                    <a:sym typeface="Open Sans"/>
                  </a:endParaRPr>
                </a:p>
              </p:txBody>
            </p:sp>
          </p:grpSp>
          <p:sp>
            <p:nvSpPr>
              <p:cNvPr id="20" name="Shape 717">
                <a:extLst>
                  <a:ext uri="{FF2B5EF4-FFF2-40B4-BE49-F238E27FC236}">
                    <a16:creationId xmlns:a16="http://schemas.microsoft.com/office/drawing/2014/main" id="{0165BCE0-C4B6-45ED-988E-D19F14D41AC1}"/>
                  </a:ext>
                </a:extLst>
              </p:cNvPr>
              <p:cNvSpPr/>
              <p:nvPr/>
            </p:nvSpPr>
            <p:spPr>
              <a:xfrm>
                <a:off x="4298953" y="2797321"/>
                <a:ext cx="568200" cy="53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60000"/>
                    </a:moveTo>
                    <a:cubicBezTo>
                      <a:pt x="30085" y="60365"/>
                      <a:pt x="24615" y="63292"/>
                      <a:pt x="20512" y="68780"/>
                    </a:cubicBezTo>
                    <a:cubicBezTo>
                      <a:pt x="11965" y="68780"/>
                      <a:pt x="11965" y="68780"/>
                      <a:pt x="11965" y="68780"/>
                    </a:cubicBezTo>
                    <a:cubicBezTo>
                      <a:pt x="8547" y="68780"/>
                      <a:pt x="5811" y="67682"/>
                      <a:pt x="3418" y="65853"/>
                    </a:cubicBezTo>
                    <a:cubicBezTo>
                      <a:pt x="1025" y="64024"/>
                      <a:pt x="0" y="61463"/>
                      <a:pt x="0" y="58170"/>
                    </a:cubicBezTo>
                    <a:cubicBezTo>
                      <a:pt x="0" y="42439"/>
                      <a:pt x="2393" y="34390"/>
                      <a:pt x="7521" y="34390"/>
                    </a:cubicBezTo>
                    <a:cubicBezTo>
                      <a:pt x="7863" y="34390"/>
                      <a:pt x="8888" y="34756"/>
                      <a:pt x="10256" y="35853"/>
                    </a:cubicBezTo>
                    <a:cubicBezTo>
                      <a:pt x="11965" y="36585"/>
                      <a:pt x="14017" y="37682"/>
                      <a:pt x="16410" y="38780"/>
                    </a:cubicBezTo>
                    <a:cubicBezTo>
                      <a:pt x="18803" y="39512"/>
                      <a:pt x="21538" y="40243"/>
                      <a:pt x="23931" y="40243"/>
                    </a:cubicBezTo>
                    <a:cubicBezTo>
                      <a:pt x="26666" y="40243"/>
                      <a:pt x="29401" y="39512"/>
                      <a:pt x="32136" y="38414"/>
                    </a:cubicBezTo>
                    <a:cubicBezTo>
                      <a:pt x="32136" y="40243"/>
                      <a:pt x="31794" y="41707"/>
                      <a:pt x="31794" y="42804"/>
                    </a:cubicBezTo>
                    <a:cubicBezTo>
                      <a:pt x="31794" y="49024"/>
                      <a:pt x="33504" y="54878"/>
                      <a:pt x="36923" y="60000"/>
                    </a:cubicBezTo>
                    <a:close/>
                    <a:moveTo>
                      <a:pt x="103931" y="102804"/>
                    </a:moveTo>
                    <a:cubicBezTo>
                      <a:pt x="103931" y="107926"/>
                      <a:pt x="102222" y="112317"/>
                      <a:pt x="99487" y="115243"/>
                    </a:cubicBezTo>
                    <a:cubicBezTo>
                      <a:pt x="96410" y="118536"/>
                      <a:pt x="92307" y="120000"/>
                      <a:pt x="87179" y="120000"/>
                    </a:cubicBezTo>
                    <a:cubicBezTo>
                      <a:pt x="32478" y="120000"/>
                      <a:pt x="32478" y="120000"/>
                      <a:pt x="32478" y="120000"/>
                    </a:cubicBezTo>
                    <a:cubicBezTo>
                      <a:pt x="27692" y="120000"/>
                      <a:pt x="23589" y="118536"/>
                      <a:pt x="20512" y="115243"/>
                    </a:cubicBezTo>
                    <a:cubicBezTo>
                      <a:pt x="17435" y="112317"/>
                      <a:pt x="15726" y="107926"/>
                      <a:pt x="15726" y="102804"/>
                    </a:cubicBezTo>
                    <a:cubicBezTo>
                      <a:pt x="15726" y="100243"/>
                      <a:pt x="16068" y="98048"/>
                      <a:pt x="16068" y="95853"/>
                    </a:cubicBezTo>
                    <a:cubicBezTo>
                      <a:pt x="16410" y="93658"/>
                      <a:pt x="16410" y="91097"/>
                      <a:pt x="17094" y="88536"/>
                    </a:cubicBezTo>
                    <a:cubicBezTo>
                      <a:pt x="17435" y="85975"/>
                      <a:pt x="18119" y="83414"/>
                      <a:pt x="18803" y="81219"/>
                    </a:cubicBezTo>
                    <a:cubicBezTo>
                      <a:pt x="19145" y="79024"/>
                      <a:pt x="20170" y="76829"/>
                      <a:pt x="21196" y="74634"/>
                    </a:cubicBezTo>
                    <a:cubicBezTo>
                      <a:pt x="22564" y="72439"/>
                      <a:pt x="23589" y="70609"/>
                      <a:pt x="25299" y="69146"/>
                    </a:cubicBezTo>
                    <a:cubicBezTo>
                      <a:pt x="26666" y="67682"/>
                      <a:pt x="28376" y="66585"/>
                      <a:pt x="30427" y="65853"/>
                    </a:cubicBezTo>
                    <a:cubicBezTo>
                      <a:pt x="32820" y="64756"/>
                      <a:pt x="34871" y="64390"/>
                      <a:pt x="37606" y="64390"/>
                    </a:cubicBezTo>
                    <a:cubicBezTo>
                      <a:pt x="37948" y="64390"/>
                      <a:pt x="38974" y="64756"/>
                      <a:pt x="40341" y="65853"/>
                    </a:cubicBezTo>
                    <a:cubicBezTo>
                      <a:pt x="41709" y="66951"/>
                      <a:pt x="43076" y="67682"/>
                      <a:pt x="44786" y="69146"/>
                    </a:cubicBezTo>
                    <a:cubicBezTo>
                      <a:pt x="46495" y="70243"/>
                      <a:pt x="48547" y="71341"/>
                      <a:pt x="51623" y="72073"/>
                    </a:cubicBezTo>
                    <a:cubicBezTo>
                      <a:pt x="54358" y="73170"/>
                      <a:pt x="57094" y="73536"/>
                      <a:pt x="59829" y="73536"/>
                    </a:cubicBezTo>
                    <a:cubicBezTo>
                      <a:pt x="62564" y="73536"/>
                      <a:pt x="65641" y="73170"/>
                      <a:pt x="68376" y="72073"/>
                    </a:cubicBezTo>
                    <a:cubicBezTo>
                      <a:pt x="71111" y="71341"/>
                      <a:pt x="73504" y="70243"/>
                      <a:pt x="74871" y="69146"/>
                    </a:cubicBezTo>
                    <a:cubicBezTo>
                      <a:pt x="76581" y="67682"/>
                      <a:pt x="78290" y="66951"/>
                      <a:pt x="79658" y="65853"/>
                    </a:cubicBezTo>
                    <a:cubicBezTo>
                      <a:pt x="81025" y="64756"/>
                      <a:pt x="81709" y="64390"/>
                      <a:pt x="82393" y="64390"/>
                    </a:cubicBezTo>
                    <a:cubicBezTo>
                      <a:pt x="84786" y="64390"/>
                      <a:pt x="87179" y="64756"/>
                      <a:pt x="89230" y="65853"/>
                    </a:cubicBezTo>
                    <a:cubicBezTo>
                      <a:pt x="91282" y="66585"/>
                      <a:pt x="92991" y="67682"/>
                      <a:pt x="94700" y="69146"/>
                    </a:cubicBezTo>
                    <a:cubicBezTo>
                      <a:pt x="96068" y="70609"/>
                      <a:pt x="97435" y="72439"/>
                      <a:pt x="98461" y="74634"/>
                    </a:cubicBezTo>
                    <a:cubicBezTo>
                      <a:pt x="99487" y="76829"/>
                      <a:pt x="100512" y="79024"/>
                      <a:pt x="101196" y="81219"/>
                    </a:cubicBezTo>
                    <a:cubicBezTo>
                      <a:pt x="101880" y="83414"/>
                      <a:pt x="102222" y="85975"/>
                      <a:pt x="102905" y="88536"/>
                    </a:cubicBezTo>
                    <a:cubicBezTo>
                      <a:pt x="103247" y="91097"/>
                      <a:pt x="103589" y="93658"/>
                      <a:pt x="103589" y="95853"/>
                    </a:cubicBezTo>
                    <a:cubicBezTo>
                      <a:pt x="103931" y="98048"/>
                      <a:pt x="103931" y="100243"/>
                      <a:pt x="103931" y="102804"/>
                    </a:cubicBezTo>
                    <a:close/>
                    <a:moveTo>
                      <a:pt x="40000" y="17195"/>
                    </a:moveTo>
                    <a:cubicBezTo>
                      <a:pt x="40000" y="21951"/>
                      <a:pt x="38290" y="25975"/>
                      <a:pt x="35213" y="29268"/>
                    </a:cubicBezTo>
                    <a:cubicBezTo>
                      <a:pt x="32136" y="32560"/>
                      <a:pt x="28376" y="34390"/>
                      <a:pt x="23931" y="34390"/>
                    </a:cubicBezTo>
                    <a:cubicBezTo>
                      <a:pt x="19487" y="34390"/>
                      <a:pt x="15726" y="32560"/>
                      <a:pt x="12649" y="29268"/>
                    </a:cubicBezTo>
                    <a:cubicBezTo>
                      <a:pt x="9572" y="25975"/>
                      <a:pt x="7863" y="21951"/>
                      <a:pt x="7863" y="17195"/>
                    </a:cubicBezTo>
                    <a:cubicBezTo>
                      <a:pt x="7863" y="12439"/>
                      <a:pt x="9572" y="8414"/>
                      <a:pt x="12649" y="5121"/>
                    </a:cubicBezTo>
                    <a:cubicBezTo>
                      <a:pt x="15726" y="1829"/>
                      <a:pt x="19487" y="0"/>
                      <a:pt x="23931" y="0"/>
                    </a:cubicBezTo>
                    <a:cubicBezTo>
                      <a:pt x="28376" y="0"/>
                      <a:pt x="32136" y="1829"/>
                      <a:pt x="35213" y="5121"/>
                    </a:cubicBezTo>
                    <a:cubicBezTo>
                      <a:pt x="38290" y="8414"/>
                      <a:pt x="40000" y="12439"/>
                      <a:pt x="40000" y="17195"/>
                    </a:cubicBezTo>
                    <a:close/>
                    <a:moveTo>
                      <a:pt x="83760" y="42804"/>
                    </a:moveTo>
                    <a:cubicBezTo>
                      <a:pt x="83760" y="50121"/>
                      <a:pt x="81709" y="55975"/>
                      <a:pt x="76923" y="61097"/>
                    </a:cubicBezTo>
                    <a:cubicBezTo>
                      <a:pt x="72136" y="66219"/>
                      <a:pt x="66666" y="68780"/>
                      <a:pt x="59829" y="68780"/>
                    </a:cubicBezTo>
                    <a:cubicBezTo>
                      <a:pt x="53333" y="68780"/>
                      <a:pt x="47521" y="66219"/>
                      <a:pt x="43076" y="61097"/>
                    </a:cubicBezTo>
                    <a:cubicBezTo>
                      <a:pt x="38290" y="55975"/>
                      <a:pt x="35897" y="50121"/>
                      <a:pt x="35897" y="42804"/>
                    </a:cubicBezTo>
                    <a:cubicBezTo>
                      <a:pt x="35897" y="35853"/>
                      <a:pt x="38290" y="30000"/>
                      <a:pt x="43076" y="24878"/>
                    </a:cubicBezTo>
                    <a:cubicBezTo>
                      <a:pt x="47521" y="19756"/>
                      <a:pt x="53333" y="17195"/>
                      <a:pt x="59829" y="17195"/>
                    </a:cubicBezTo>
                    <a:cubicBezTo>
                      <a:pt x="66666" y="17195"/>
                      <a:pt x="72136" y="19756"/>
                      <a:pt x="76923" y="24878"/>
                    </a:cubicBezTo>
                    <a:cubicBezTo>
                      <a:pt x="81709" y="30000"/>
                      <a:pt x="83760" y="35853"/>
                      <a:pt x="83760" y="42804"/>
                    </a:cubicBezTo>
                    <a:close/>
                    <a:moveTo>
                      <a:pt x="119999" y="58170"/>
                    </a:moveTo>
                    <a:cubicBezTo>
                      <a:pt x="119999" y="61463"/>
                      <a:pt x="118632" y="64024"/>
                      <a:pt x="116581" y="65853"/>
                    </a:cubicBezTo>
                    <a:cubicBezTo>
                      <a:pt x="114188" y="67682"/>
                      <a:pt x="111111" y="68780"/>
                      <a:pt x="107692" y="68780"/>
                    </a:cubicBezTo>
                    <a:cubicBezTo>
                      <a:pt x="99487" y="68780"/>
                      <a:pt x="99487" y="68780"/>
                      <a:pt x="99487" y="68780"/>
                    </a:cubicBezTo>
                    <a:cubicBezTo>
                      <a:pt x="95042" y="63292"/>
                      <a:pt x="89572" y="60365"/>
                      <a:pt x="82735" y="60000"/>
                    </a:cubicBezTo>
                    <a:cubicBezTo>
                      <a:pt x="86153" y="54878"/>
                      <a:pt x="87863" y="49024"/>
                      <a:pt x="87863" y="42804"/>
                    </a:cubicBezTo>
                    <a:cubicBezTo>
                      <a:pt x="87863" y="41707"/>
                      <a:pt x="87863" y="40243"/>
                      <a:pt x="87521" y="38414"/>
                    </a:cubicBezTo>
                    <a:cubicBezTo>
                      <a:pt x="90256" y="39512"/>
                      <a:pt x="92991" y="40243"/>
                      <a:pt x="96068" y="40243"/>
                    </a:cubicBezTo>
                    <a:cubicBezTo>
                      <a:pt x="98461" y="40243"/>
                      <a:pt x="100854" y="39512"/>
                      <a:pt x="103247" y="38780"/>
                    </a:cubicBezTo>
                    <a:cubicBezTo>
                      <a:pt x="105982" y="37682"/>
                      <a:pt x="108034" y="36585"/>
                      <a:pt x="109401" y="35853"/>
                    </a:cubicBezTo>
                    <a:cubicBezTo>
                      <a:pt x="111111" y="34756"/>
                      <a:pt x="111794" y="34390"/>
                      <a:pt x="112136" y="34390"/>
                    </a:cubicBezTo>
                    <a:cubicBezTo>
                      <a:pt x="117264" y="34390"/>
                      <a:pt x="119999" y="42439"/>
                      <a:pt x="119999" y="58170"/>
                    </a:cubicBezTo>
                    <a:close/>
                    <a:moveTo>
                      <a:pt x="111794" y="17195"/>
                    </a:moveTo>
                    <a:cubicBezTo>
                      <a:pt x="111794" y="21951"/>
                      <a:pt x="110427" y="25975"/>
                      <a:pt x="107350" y="29268"/>
                    </a:cubicBezTo>
                    <a:cubicBezTo>
                      <a:pt x="103931" y="32560"/>
                      <a:pt x="100170" y="34390"/>
                      <a:pt x="96068" y="34390"/>
                    </a:cubicBezTo>
                    <a:cubicBezTo>
                      <a:pt x="91623" y="34390"/>
                      <a:pt x="87863" y="32560"/>
                      <a:pt x="84444" y="29268"/>
                    </a:cubicBezTo>
                    <a:cubicBezTo>
                      <a:pt x="81367" y="25975"/>
                      <a:pt x="80000" y="21951"/>
                      <a:pt x="80000" y="17195"/>
                    </a:cubicBezTo>
                    <a:cubicBezTo>
                      <a:pt x="80000" y="12439"/>
                      <a:pt x="81367" y="8414"/>
                      <a:pt x="84444" y="5121"/>
                    </a:cubicBezTo>
                    <a:cubicBezTo>
                      <a:pt x="87863" y="1829"/>
                      <a:pt x="91623" y="0"/>
                      <a:pt x="96068" y="0"/>
                    </a:cubicBezTo>
                    <a:cubicBezTo>
                      <a:pt x="100170" y="0"/>
                      <a:pt x="103931" y="1829"/>
                      <a:pt x="107350" y="5121"/>
                    </a:cubicBezTo>
                    <a:cubicBezTo>
                      <a:pt x="110427" y="8414"/>
                      <a:pt x="111794" y="12439"/>
                      <a:pt x="111794" y="17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>
                  <a:sym typeface="Open Sans"/>
                </a:endParaRPr>
              </a:p>
            </p:txBody>
          </p:sp>
        </p:grpSp>
      </p:grpSp>
      <p:sp>
        <p:nvSpPr>
          <p:cNvPr id="28" name="Shape 721">
            <a:extLst>
              <a:ext uri="{FF2B5EF4-FFF2-40B4-BE49-F238E27FC236}">
                <a16:creationId xmlns:a16="http://schemas.microsoft.com/office/drawing/2014/main" id="{00DE8ACC-D505-44B7-BD08-64ED09AAA77A}"/>
              </a:ext>
            </a:extLst>
          </p:cNvPr>
          <p:cNvSpPr txBox="1"/>
          <p:nvPr/>
        </p:nvSpPr>
        <p:spPr>
          <a:xfrm>
            <a:off x="-59455" y="1937504"/>
            <a:ext cx="2741249" cy="147274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r">
              <a:lnSpc>
                <a:spcPts val="3000"/>
              </a:lnSpc>
              <a:buSzPct val="25000"/>
            </a:pPr>
            <a:r>
              <a:rPr lang="en-US" sz="2400" dirty="0">
                <a:latin typeface="Lato"/>
                <a:ea typeface="Raleway"/>
                <a:cs typeface="Open Sans Hebrew" pitchFamily="2" charset="-79"/>
                <a:sym typeface="Raleway"/>
              </a:rPr>
              <a:t>Return</a:t>
            </a:r>
            <a:r>
              <a:rPr lang="en-GB" sz="2400" dirty="0">
                <a:latin typeface="Lato"/>
                <a:ea typeface="Raleway"/>
                <a:cs typeface="Open Sans Hebrew" pitchFamily="2" charset="-79"/>
                <a:sym typeface="Raleway"/>
              </a:rPr>
              <a:t> of investment after</a:t>
            </a:r>
          </a:p>
          <a:p>
            <a:pPr algn="r">
              <a:lnSpc>
                <a:spcPts val="3000"/>
              </a:lnSpc>
              <a:buSzPct val="25000"/>
            </a:pPr>
            <a:r>
              <a:rPr lang="en-GB" sz="2400" b="1" dirty="0">
                <a:solidFill>
                  <a:srgbClr val="95E1F0"/>
                </a:solidFill>
                <a:latin typeface="Lato"/>
                <a:ea typeface="Open Sans"/>
                <a:cs typeface="Open Sans Hebrew" pitchFamily="2" charset="-79"/>
                <a:sym typeface="Raleway"/>
              </a:rPr>
              <a:t>1.3 years</a:t>
            </a:r>
            <a:endParaRPr lang="en-GB" sz="2400" b="1" dirty="0">
              <a:solidFill>
                <a:srgbClr val="95E1F0"/>
              </a:solidFill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9" name="Shape 721">
            <a:extLst>
              <a:ext uri="{FF2B5EF4-FFF2-40B4-BE49-F238E27FC236}">
                <a16:creationId xmlns:a16="http://schemas.microsoft.com/office/drawing/2014/main" id="{75C437D6-1BBD-4F74-9EE0-FE317F4ADA5E}"/>
              </a:ext>
            </a:extLst>
          </p:cNvPr>
          <p:cNvSpPr txBox="1"/>
          <p:nvPr/>
        </p:nvSpPr>
        <p:spPr>
          <a:xfrm>
            <a:off x="8841262" y="2022600"/>
            <a:ext cx="3223547" cy="135442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lnSpc>
                <a:spcPts val="3000"/>
              </a:lnSpc>
              <a:buSzPct val="25000"/>
            </a:pPr>
            <a:r>
              <a:rPr lang="en-GB" sz="2400" dirty="0">
                <a:latin typeface="Lato"/>
                <a:ea typeface="Raleway"/>
                <a:cs typeface="Open Sans Hebrew" pitchFamily="2" charset="-79"/>
                <a:sym typeface="Raleway"/>
              </a:rPr>
              <a:t>Profits at the end of year 5 of operation</a:t>
            </a:r>
          </a:p>
          <a:p>
            <a:pPr>
              <a:lnSpc>
                <a:spcPts val="3000"/>
              </a:lnSpc>
              <a:buSzPct val="25000"/>
            </a:pPr>
            <a:r>
              <a:rPr lang="en-GB" sz="2400" b="1" dirty="0">
                <a:solidFill>
                  <a:srgbClr val="95E1F0"/>
                </a:solidFill>
                <a:latin typeface="Lato"/>
                <a:ea typeface="Open Sans"/>
                <a:cs typeface="Open Sans Hebrew" pitchFamily="2" charset="-79"/>
                <a:sym typeface="Raleway"/>
              </a:rPr>
              <a:t>$29 million</a:t>
            </a:r>
            <a:endParaRPr lang="en-GB" sz="2400" b="1" dirty="0">
              <a:solidFill>
                <a:srgbClr val="95E1F0"/>
              </a:solidFill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30" name="Icon - Briefcase">
            <a:extLst>
              <a:ext uri="{FF2B5EF4-FFF2-40B4-BE49-F238E27FC236}">
                <a16:creationId xmlns:a16="http://schemas.microsoft.com/office/drawing/2014/main" id="{FBEDEC78-436A-4BB2-9075-D7E45465AE20}"/>
              </a:ext>
            </a:extLst>
          </p:cNvPr>
          <p:cNvSpPr/>
          <p:nvPr/>
        </p:nvSpPr>
        <p:spPr>
          <a:xfrm>
            <a:off x="9353744" y="4723017"/>
            <a:ext cx="706365" cy="6159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666" y="20369"/>
                </a:moveTo>
                <a:cubicBezTo>
                  <a:pt x="76952" y="20369"/>
                  <a:pt x="76952" y="20369"/>
                  <a:pt x="76952" y="20369"/>
                </a:cubicBezTo>
                <a:cubicBezTo>
                  <a:pt x="76952" y="10184"/>
                  <a:pt x="76952" y="10184"/>
                  <a:pt x="76952" y="10184"/>
                </a:cubicBezTo>
                <a:cubicBezTo>
                  <a:pt x="42666" y="10184"/>
                  <a:pt x="42666" y="10184"/>
                  <a:pt x="42666" y="10184"/>
                </a:cubicBezTo>
                <a:lnTo>
                  <a:pt x="42666" y="20369"/>
                </a:lnTo>
                <a:close/>
                <a:moveTo>
                  <a:pt x="120000" y="69963"/>
                </a:moveTo>
                <a:cubicBezTo>
                  <a:pt x="120000" y="107601"/>
                  <a:pt x="120000" y="107601"/>
                  <a:pt x="120000" y="107601"/>
                </a:cubicBezTo>
                <a:cubicBezTo>
                  <a:pt x="120000" y="110701"/>
                  <a:pt x="118857" y="113800"/>
                  <a:pt x="116952" y="116457"/>
                </a:cubicBezTo>
                <a:cubicBezTo>
                  <a:pt x="114666" y="118671"/>
                  <a:pt x="112380" y="120000"/>
                  <a:pt x="109333" y="120000"/>
                </a:cubicBezTo>
                <a:cubicBezTo>
                  <a:pt x="10666" y="120000"/>
                  <a:pt x="10666" y="120000"/>
                  <a:pt x="10666" y="120000"/>
                </a:cubicBezTo>
                <a:cubicBezTo>
                  <a:pt x="7619" y="120000"/>
                  <a:pt x="4952" y="118671"/>
                  <a:pt x="3047" y="116457"/>
                </a:cubicBezTo>
                <a:cubicBezTo>
                  <a:pt x="761" y="113800"/>
                  <a:pt x="0" y="110701"/>
                  <a:pt x="0" y="107601"/>
                </a:cubicBezTo>
                <a:cubicBezTo>
                  <a:pt x="0" y="69963"/>
                  <a:pt x="0" y="69963"/>
                  <a:pt x="0" y="69963"/>
                </a:cubicBezTo>
                <a:cubicBezTo>
                  <a:pt x="44952" y="69963"/>
                  <a:pt x="44952" y="69963"/>
                  <a:pt x="44952" y="69963"/>
                </a:cubicBezTo>
                <a:cubicBezTo>
                  <a:pt x="44952" y="82361"/>
                  <a:pt x="44952" y="82361"/>
                  <a:pt x="44952" y="82361"/>
                </a:cubicBezTo>
                <a:cubicBezTo>
                  <a:pt x="44952" y="83690"/>
                  <a:pt x="45333" y="85018"/>
                  <a:pt x="46095" y="85904"/>
                </a:cubicBezTo>
                <a:cubicBezTo>
                  <a:pt x="46857" y="86789"/>
                  <a:pt x="48000" y="87675"/>
                  <a:pt x="49142" y="87675"/>
                </a:cubicBezTo>
                <a:cubicBezTo>
                  <a:pt x="70476" y="87675"/>
                  <a:pt x="70476" y="87675"/>
                  <a:pt x="70476" y="87675"/>
                </a:cubicBezTo>
                <a:cubicBezTo>
                  <a:pt x="71619" y="87675"/>
                  <a:pt x="72761" y="86789"/>
                  <a:pt x="73523" y="85904"/>
                </a:cubicBezTo>
                <a:cubicBezTo>
                  <a:pt x="74666" y="85018"/>
                  <a:pt x="75047" y="83690"/>
                  <a:pt x="75047" y="82361"/>
                </a:cubicBezTo>
                <a:cubicBezTo>
                  <a:pt x="75047" y="69963"/>
                  <a:pt x="75047" y="69963"/>
                  <a:pt x="75047" y="69963"/>
                </a:cubicBezTo>
                <a:lnTo>
                  <a:pt x="120000" y="69963"/>
                </a:lnTo>
                <a:close/>
                <a:moveTo>
                  <a:pt x="68571" y="69963"/>
                </a:moveTo>
                <a:cubicBezTo>
                  <a:pt x="68571" y="80147"/>
                  <a:pt x="68571" y="80147"/>
                  <a:pt x="68571" y="80147"/>
                </a:cubicBezTo>
                <a:cubicBezTo>
                  <a:pt x="51428" y="80147"/>
                  <a:pt x="51428" y="80147"/>
                  <a:pt x="51428" y="80147"/>
                </a:cubicBezTo>
                <a:cubicBezTo>
                  <a:pt x="51428" y="69963"/>
                  <a:pt x="51428" y="69963"/>
                  <a:pt x="51428" y="69963"/>
                </a:cubicBezTo>
                <a:lnTo>
                  <a:pt x="68571" y="69963"/>
                </a:lnTo>
                <a:close/>
                <a:moveTo>
                  <a:pt x="120000" y="32767"/>
                </a:moveTo>
                <a:cubicBezTo>
                  <a:pt x="120000" y="62435"/>
                  <a:pt x="120000" y="62435"/>
                  <a:pt x="120000" y="62435"/>
                </a:cubicBezTo>
                <a:cubicBezTo>
                  <a:pt x="0" y="62435"/>
                  <a:pt x="0" y="62435"/>
                  <a:pt x="0" y="62435"/>
                </a:cubicBezTo>
                <a:cubicBezTo>
                  <a:pt x="0" y="32767"/>
                  <a:pt x="0" y="32767"/>
                  <a:pt x="0" y="32767"/>
                </a:cubicBezTo>
                <a:cubicBezTo>
                  <a:pt x="0" y="29225"/>
                  <a:pt x="761" y="26125"/>
                  <a:pt x="3047" y="23911"/>
                </a:cubicBezTo>
                <a:cubicBezTo>
                  <a:pt x="4952" y="21254"/>
                  <a:pt x="7619" y="20369"/>
                  <a:pt x="10666" y="20369"/>
                </a:cubicBezTo>
                <a:cubicBezTo>
                  <a:pt x="34285" y="20369"/>
                  <a:pt x="34285" y="20369"/>
                  <a:pt x="34285" y="20369"/>
                </a:cubicBezTo>
                <a:cubicBezTo>
                  <a:pt x="34285" y="7527"/>
                  <a:pt x="34285" y="7527"/>
                  <a:pt x="34285" y="7527"/>
                </a:cubicBezTo>
                <a:cubicBezTo>
                  <a:pt x="34285" y="5756"/>
                  <a:pt x="34666" y="3985"/>
                  <a:pt x="36190" y="2214"/>
                </a:cubicBezTo>
                <a:cubicBezTo>
                  <a:pt x="37333" y="885"/>
                  <a:pt x="38857" y="0"/>
                  <a:pt x="40761" y="0"/>
                </a:cubicBezTo>
                <a:cubicBezTo>
                  <a:pt x="79238" y="0"/>
                  <a:pt x="79238" y="0"/>
                  <a:pt x="79238" y="0"/>
                </a:cubicBezTo>
                <a:cubicBezTo>
                  <a:pt x="81142" y="0"/>
                  <a:pt x="82666" y="885"/>
                  <a:pt x="83809" y="2214"/>
                </a:cubicBezTo>
                <a:cubicBezTo>
                  <a:pt x="84952" y="3985"/>
                  <a:pt x="85714" y="5756"/>
                  <a:pt x="85714" y="7527"/>
                </a:cubicBezTo>
                <a:cubicBezTo>
                  <a:pt x="85714" y="20369"/>
                  <a:pt x="85714" y="20369"/>
                  <a:pt x="85714" y="20369"/>
                </a:cubicBezTo>
                <a:cubicBezTo>
                  <a:pt x="109333" y="20369"/>
                  <a:pt x="109333" y="20369"/>
                  <a:pt x="109333" y="20369"/>
                </a:cubicBezTo>
                <a:cubicBezTo>
                  <a:pt x="112380" y="20369"/>
                  <a:pt x="114666" y="21254"/>
                  <a:pt x="116952" y="23911"/>
                </a:cubicBezTo>
                <a:cubicBezTo>
                  <a:pt x="118857" y="26125"/>
                  <a:pt x="120000" y="29225"/>
                  <a:pt x="120000" y="32767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5000"/>
                </a:schemeClr>
              </a:gs>
              <a:gs pos="100000">
                <a:schemeClr val="tx2"/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Open Sans"/>
              <a:cs typeface="Open Sans"/>
              <a:sym typeface="Open Sans"/>
            </a:endParaRPr>
          </a:p>
        </p:txBody>
      </p:sp>
      <p:sp>
        <p:nvSpPr>
          <p:cNvPr id="31" name="Icon - Megaphone">
            <a:extLst>
              <a:ext uri="{FF2B5EF4-FFF2-40B4-BE49-F238E27FC236}">
                <a16:creationId xmlns:a16="http://schemas.microsoft.com/office/drawing/2014/main" id="{7FBFCB37-D441-4AC2-BF45-E391463F4321}"/>
              </a:ext>
            </a:extLst>
          </p:cNvPr>
          <p:cNvSpPr/>
          <p:nvPr/>
        </p:nvSpPr>
        <p:spPr>
          <a:xfrm>
            <a:off x="1779025" y="4617417"/>
            <a:ext cx="685890" cy="7290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19" y="39705"/>
                </a:moveTo>
                <a:cubicBezTo>
                  <a:pt x="113904" y="39705"/>
                  <a:pt x="115809" y="41029"/>
                  <a:pt x="117714" y="42794"/>
                </a:cubicBezTo>
                <a:cubicBezTo>
                  <a:pt x="119238" y="44558"/>
                  <a:pt x="120000" y="47205"/>
                  <a:pt x="120000" y="49852"/>
                </a:cubicBezTo>
                <a:cubicBezTo>
                  <a:pt x="120000" y="52500"/>
                  <a:pt x="119238" y="54705"/>
                  <a:pt x="117714" y="56911"/>
                </a:cubicBezTo>
                <a:cubicBezTo>
                  <a:pt x="115809" y="58676"/>
                  <a:pt x="113904" y="59558"/>
                  <a:pt x="111619" y="59558"/>
                </a:cubicBezTo>
                <a:cubicBezTo>
                  <a:pt x="111619" y="89558"/>
                  <a:pt x="111619" y="89558"/>
                  <a:pt x="111619" y="89558"/>
                </a:cubicBezTo>
                <a:cubicBezTo>
                  <a:pt x="111619" y="92205"/>
                  <a:pt x="110857" y="94411"/>
                  <a:pt x="108952" y="96617"/>
                </a:cubicBezTo>
                <a:cubicBezTo>
                  <a:pt x="107428" y="98382"/>
                  <a:pt x="105142" y="99705"/>
                  <a:pt x="102857" y="99705"/>
                </a:cubicBezTo>
                <a:cubicBezTo>
                  <a:pt x="84190" y="81617"/>
                  <a:pt x="66285" y="71911"/>
                  <a:pt x="48380" y="70147"/>
                </a:cubicBezTo>
                <a:cubicBezTo>
                  <a:pt x="46095" y="71029"/>
                  <a:pt x="43809" y="72794"/>
                  <a:pt x="42285" y="75000"/>
                </a:cubicBezTo>
                <a:cubicBezTo>
                  <a:pt x="41142" y="77647"/>
                  <a:pt x="40380" y="80294"/>
                  <a:pt x="40380" y="82941"/>
                </a:cubicBezTo>
                <a:cubicBezTo>
                  <a:pt x="40380" y="85588"/>
                  <a:pt x="41523" y="88235"/>
                  <a:pt x="43047" y="90000"/>
                </a:cubicBezTo>
                <a:cubicBezTo>
                  <a:pt x="42285" y="91764"/>
                  <a:pt x="41523" y="93529"/>
                  <a:pt x="41523" y="95294"/>
                </a:cubicBezTo>
                <a:cubicBezTo>
                  <a:pt x="41523" y="97058"/>
                  <a:pt x="41523" y="98382"/>
                  <a:pt x="41904" y="99705"/>
                </a:cubicBezTo>
                <a:cubicBezTo>
                  <a:pt x="42285" y="101029"/>
                  <a:pt x="43047" y="102352"/>
                  <a:pt x="44190" y="104117"/>
                </a:cubicBezTo>
                <a:cubicBezTo>
                  <a:pt x="45333" y="105441"/>
                  <a:pt x="46476" y="106764"/>
                  <a:pt x="47238" y="107647"/>
                </a:cubicBezTo>
                <a:cubicBezTo>
                  <a:pt x="48380" y="108970"/>
                  <a:pt x="49904" y="110294"/>
                  <a:pt x="51428" y="111617"/>
                </a:cubicBezTo>
                <a:cubicBezTo>
                  <a:pt x="50285" y="114705"/>
                  <a:pt x="47619" y="116911"/>
                  <a:pt x="44190" y="118235"/>
                </a:cubicBezTo>
                <a:cubicBezTo>
                  <a:pt x="40380" y="119558"/>
                  <a:pt x="36571" y="120000"/>
                  <a:pt x="32761" y="119117"/>
                </a:cubicBezTo>
                <a:cubicBezTo>
                  <a:pt x="28952" y="118235"/>
                  <a:pt x="25904" y="116911"/>
                  <a:pt x="24000" y="114705"/>
                </a:cubicBezTo>
                <a:cubicBezTo>
                  <a:pt x="23619" y="113823"/>
                  <a:pt x="22857" y="111176"/>
                  <a:pt x="21714" y="108088"/>
                </a:cubicBezTo>
                <a:cubicBezTo>
                  <a:pt x="20952" y="104558"/>
                  <a:pt x="20190" y="102352"/>
                  <a:pt x="19809" y="100588"/>
                </a:cubicBezTo>
                <a:cubicBezTo>
                  <a:pt x="19428" y="99264"/>
                  <a:pt x="18666" y="96617"/>
                  <a:pt x="18285" y="93970"/>
                </a:cubicBezTo>
                <a:cubicBezTo>
                  <a:pt x="17523" y="90882"/>
                  <a:pt x="17142" y="88235"/>
                  <a:pt x="17142" y="86029"/>
                </a:cubicBezTo>
                <a:cubicBezTo>
                  <a:pt x="17142" y="83823"/>
                  <a:pt x="17142" y="81176"/>
                  <a:pt x="17523" y="78088"/>
                </a:cubicBezTo>
                <a:cubicBezTo>
                  <a:pt x="17523" y="75441"/>
                  <a:pt x="18285" y="72352"/>
                  <a:pt x="19047" y="69705"/>
                </a:cubicBezTo>
                <a:cubicBezTo>
                  <a:pt x="10666" y="69705"/>
                  <a:pt x="10666" y="69705"/>
                  <a:pt x="10666" y="69705"/>
                </a:cubicBezTo>
                <a:cubicBezTo>
                  <a:pt x="7619" y="69705"/>
                  <a:pt x="5333" y="68382"/>
                  <a:pt x="3047" y="66176"/>
                </a:cubicBezTo>
                <a:cubicBezTo>
                  <a:pt x="1142" y="63529"/>
                  <a:pt x="0" y="60882"/>
                  <a:pt x="0" y="57352"/>
                </a:cubicBezTo>
                <a:cubicBezTo>
                  <a:pt x="0" y="42352"/>
                  <a:pt x="0" y="42352"/>
                  <a:pt x="0" y="42352"/>
                </a:cubicBezTo>
                <a:cubicBezTo>
                  <a:pt x="0" y="38823"/>
                  <a:pt x="1142" y="36176"/>
                  <a:pt x="3047" y="33529"/>
                </a:cubicBezTo>
                <a:cubicBezTo>
                  <a:pt x="5333" y="31323"/>
                  <a:pt x="7619" y="30000"/>
                  <a:pt x="10666" y="30000"/>
                </a:cubicBezTo>
                <a:cubicBezTo>
                  <a:pt x="43047" y="30000"/>
                  <a:pt x="43047" y="30000"/>
                  <a:pt x="43047" y="30000"/>
                </a:cubicBezTo>
                <a:cubicBezTo>
                  <a:pt x="62476" y="30000"/>
                  <a:pt x="82285" y="19852"/>
                  <a:pt x="102857" y="0"/>
                </a:cubicBezTo>
                <a:cubicBezTo>
                  <a:pt x="105142" y="0"/>
                  <a:pt x="107428" y="1323"/>
                  <a:pt x="108952" y="3088"/>
                </a:cubicBezTo>
                <a:cubicBezTo>
                  <a:pt x="110857" y="4852"/>
                  <a:pt x="111619" y="7500"/>
                  <a:pt x="111619" y="10147"/>
                </a:cubicBezTo>
                <a:lnTo>
                  <a:pt x="111619" y="39705"/>
                </a:lnTo>
                <a:close/>
                <a:moveTo>
                  <a:pt x="102857" y="86911"/>
                </a:moveTo>
                <a:cubicBezTo>
                  <a:pt x="102857" y="12794"/>
                  <a:pt x="102857" y="12794"/>
                  <a:pt x="102857" y="12794"/>
                </a:cubicBezTo>
                <a:cubicBezTo>
                  <a:pt x="85333" y="28235"/>
                  <a:pt x="68190" y="37058"/>
                  <a:pt x="51428" y="39264"/>
                </a:cubicBezTo>
                <a:cubicBezTo>
                  <a:pt x="51428" y="60441"/>
                  <a:pt x="51428" y="60441"/>
                  <a:pt x="51428" y="60441"/>
                </a:cubicBezTo>
                <a:cubicBezTo>
                  <a:pt x="68190" y="62647"/>
                  <a:pt x="85333" y="71470"/>
                  <a:pt x="102857" y="8691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</a:schemeClr>
              </a:gs>
              <a:gs pos="78000">
                <a:schemeClr val="tx2"/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Open Sans"/>
              <a:cs typeface="Open Sans"/>
              <a:sym typeface="Open Sans"/>
            </a:endParaRPr>
          </a:p>
        </p:txBody>
      </p:sp>
      <p:sp>
        <p:nvSpPr>
          <p:cNvPr id="17" name="Title Growth"/>
          <p:cNvSpPr txBox="1"/>
          <p:nvPr/>
        </p:nvSpPr>
        <p:spPr>
          <a:xfrm>
            <a:off x="3971579" y="5183903"/>
            <a:ext cx="3734375" cy="7492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rtl="1"/>
            <a:r>
              <a:rPr lang="en-GB" sz="3600" b="1" dirty="0">
                <a:latin typeface="Lato"/>
                <a:ea typeface="Open Sans"/>
                <a:cs typeface="Open Sans Hebrew" pitchFamily="2" charset="-79"/>
                <a:sym typeface="Open Sans"/>
              </a:rPr>
              <a:t>Growth engines</a:t>
            </a:r>
            <a:endParaRPr lang="he-IL" sz="3600" b="1" dirty="0"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431" name="Title - Project"/>
          <p:cNvSpPr txBox="1">
            <a:spLocks noGrp="1"/>
          </p:cNvSpPr>
          <p:nvPr>
            <p:ph type="title" idx="4294967295"/>
          </p:nvPr>
        </p:nvSpPr>
        <p:spPr>
          <a:xfrm>
            <a:off x="838200" y="487363"/>
            <a:ext cx="10515600" cy="735012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sz="5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Lato"/>
                <a:cs typeface="Open Sans Hebrew" pitchFamily="2" charset="-79"/>
              </a:rPr>
              <a:t>PROJECTIONS</a:t>
            </a:r>
            <a:endParaRPr lang="en-GB" sz="36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Lato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35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5" grpId="0"/>
      <p:bldP spid="2437" grpId="0"/>
      <p:bldP spid="33" grpId="0" animBg="1"/>
      <p:bldP spid="35" grpId="0" animBg="1"/>
      <p:bldP spid="24" grpId="0" animBg="1"/>
      <p:bldP spid="3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17" grpId="0"/>
      <p:bldP spid="24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0687C"/>
            </a:gs>
            <a:gs pos="89000">
              <a:schemeClr val="bg1">
                <a:lumMod val="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B605BF-1018-44EF-92A9-2711302FF712}"/>
              </a:ext>
            </a:extLst>
          </p:cNvPr>
          <p:cNvSpPr/>
          <p:nvPr/>
        </p:nvSpPr>
        <p:spPr>
          <a:xfrm>
            <a:off x="6018028" y="-1"/>
            <a:ext cx="6173972" cy="3575637"/>
          </a:xfrm>
          <a:prstGeom prst="rect">
            <a:avLst/>
          </a:prstGeom>
          <a:gradFill flip="none" rotWithShape="1">
            <a:gsLst>
              <a:gs pos="0">
                <a:srgbClr val="50687C">
                  <a:alpha val="20000"/>
                </a:srgbClr>
              </a:gs>
              <a:gs pos="89000">
                <a:schemeClr val="bg1">
                  <a:lumMod val="50000"/>
                  <a:alpha val="9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upporting Team Background">
            <a:extLst>
              <a:ext uri="{FF2B5EF4-FFF2-40B4-BE49-F238E27FC236}">
                <a16:creationId xmlns:a16="http://schemas.microsoft.com/office/drawing/2014/main" id="{AC42BCC8-4205-43AF-BB34-B12CF23CEB4C}"/>
              </a:ext>
            </a:extLst>
          </p:cNvPr>
          <p:cNvSpPr/>
          <p:nvPr/>
        </p:nvSpPr>
        <p:spPr>
          <a:xfrm>
            <a:off x="0" y="3556420"/>
            <a:ext cx="12192000" cy="3301579"/>
          </a:xfrm>
          <a:prstGeom prst="rect">
            <a:avLst/>
          </a:prstGeom>
          <a:gradFill flip="none" rotWithShape="1">
            <a:gsLst>
              <a:gs pos="0">
                <a:srgbClr val="50687C">
                  <a:alpha val="0"/>
                </a:srgbClr>
              </a:gs>
              <a:gs pos="89000">
                <a:schemeClr val="bg1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786A26-D34C-43E0-8754-367AE054888C}"/>
              </a:ext>
            </a:extLst>
          </p:cNvPr>
          <p:cNvSpPr/>
          <p:nvPr/>
        </p:nvSpPr>
        <p:spPr>
          <a:xfrm>
            <a:off x="0" y="-5641"/>
            <a:ext cx="6018028" cy="3575637"/>
          </a:xfrm>
          <a:prstGeom prst="rect">
            <a:avLst/>
          </a:prstGeom>
          <a:gradFill flip="none" rotWithShape="1">
            <a:gsLst>
              <a:gs pos="0">
                <a:srgbClr val="50687C">
                  <a:alpha val="20000"/>
                </a:srgbClr>
              </a:gs>
              <a:gs pos="89000">
                <a:schemeClr val="bg1">
                  <a:lumMod val="50000"/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691BC-5B17-47A5-A009-E7DEA00358AF}"/>
              </a:ext>
            </a:extLst>
          </p:cNvPr>
          <p:cNvSpPr/>
          <p:nvPr/>
        </p:nvSpPr>
        <p:spPr>
          <a:xfrm>
            <a:off x="0" y="-1436"/>
            <a:ext cx="12191999" cy="168845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51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D5AB6F-AEDC-4F2D-83A5-5C7859C6F7D8}"/>
              </a:ext>
            </a:extLst>
          </p:cNvPr>
          <p:cNvSpPr/>
          <p:nvPr/>
        </p:nvSpPr>
        <p:spPr>
          <a:xfrm>
            <a:off x="6572673" y="1263231"/>
            <a:ext cx="2116979" cy="2038350"/>
          </a:xfrm>
          <a:prstGeom prst="ellipse">
            <a:avLst/>
          </a:prstGeom>
          <a:solidFill>
            <a:srgbClr val="95E1F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B8E30E-DEE2-4465-BB06-C4C18FA2C04A}"/>
              </a:ext>
            </a:extLst>
          </p:cNvPr>
          <p:cNvSpPr/>
          <p:nvPr/>
        </p:nvSpPr>
        <p:spPr>
          <a:xfrm>
            <a:off x="3311487" y="1263231"/>
            <a:ext cx="2116979" cy="2038350"/>
          </a:xfrm>
          <a:prstGeom prst="ellipse">
            <a:avLst/>
          </a:prstGeom>
          <a:solidFill>
            <a:srgbClr val="95E1F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BF65D5-B0CB-4486-95FF-E4501024FEC9}"/>
              </a:ext>
            </a:extLst>
          </p:cNvPr>
          <p:cNvSpPr/>
          <p:nvPr/>
        </p:nvSpPr>
        <p:spPr>
          <a:xfrm>
            <a:off x="4731496" y="4634247"/>
            <a:ext cx="2116979" cy="2038350"/>
          </a:xfrm>
          <a:prstGeom prst="ellipse">
            <a:avLst/>
          </a:prstGeom>
          <a:solidFill>
            <a:srgbClr val="95E1F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Supporting Team photo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r="19941"/>
          <a:stretch>
            <a:fillRect/>
          </a:stretch>
        </p:blipFill>
        <p:spPr>
          <a:xfrm>
            <a:off x="4913685" y="4777741"/>
            <a:ext cx="1752600" cy="1751362"/>
          </a:xfrm>
          <a:prstGeom prst="ellipse">
            <a:avLst/>
          </a:prstGeom>
          <a:ln w="12700" cap="rnd"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Supporting Team Text">
            <a:extLst>
              <a:ext uri="{FF2B5EF4-FFF2-40B4-BE49-F238E27FC236}">
                <a16:creationId xmlns:a16="http://schemas.microsoft.com/office/drawing/2014/main" id="{CB32C37E-FCE0-4F6B-BAC0-C4A851D18273}"/>
              </a:ext>
            </a:extLst>
          </p:cNvPr>
          <p:cNvSpPr txBox="1"/>
          <p:nvPr/>
        </p:nvSpPr>
        <p:spPr>
          <a:xfrm>
            <a:off x="6979297" y="5038519"/>
            <a:ext cx="3660906" cy="121402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91666"/>
            </a:pPr>
            <a:r>
              <a:rPr lang="en-GB" sz="1400" dirty="0">
                <a:latin typeface="Lato"/>
                <a:ea typeface="Open Sans"/>
                <a:cs typeface="Open Sans Hebrew" pitchFamily="2" charset="-79"/>
                <a:sym typeface="Open Sans"/>
              </a:rPr>
              <a:t>Between their projects: Seat, Amdocs, </a:t>
            </a:r>
            <a:r>
              <a:rPr lang="en-GB" sz="1400" dirty="0" err="1">
                <a:latin typeface="Lato"/>
                <a:ea typeface="Open Sans"/>
                <a:cs typeface="Open Sans Hebrew" pitchFamily="2" charset="-79"/>
                <a:sym typeface="Open Sans"/>
              </a:rPr>
              <a:t>Shufersal</a:t>
            </a:r>
            <a:r>
              <a:rPr lang="en-GB" sz="1400" dirty="0">
                <a:latin typeface="Lato"/>
                <a:ea typeface="Open Sans"/>
                <a:cs typeface="Open Sans Hebrew" pitchFamily="2" charset="-79"/>
                <a:sym typeface="Open Sans"/>
              </a:rPr>
              <a:t>, Hisense, Dove,  Corona, Burger Ranch, Lexus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91666"/>
            </a:pPr>
            <a:r>
              <a:rPr lang="en-GB" sz="1400" dirty="0">
                <a:latin typeface="Lato"/>
                <a:ea typeface="Open Sans"/>
                <a:cs typeface="Open Sans Hebrew" pitchFamily="2" charset="-79"/>
                <a:sym typeface="Open Sans"/>
              </a:rPr>
              <a:t>The Israeli blockbuster ‘</a:t>
            </a:r>
            <a:r>
              <a:rPr lang="en-GB" sz="1400" dirty="0" err="1">
                <a:latin typeface="Lato"/>
                <a:ea typeface="Open Sans"/>
                <a:cs typeface="Open Sans Hebrew" pitchFamily="2" charset="-79"/>
                <a:sym typeface="Open Sans"/>
              </a:rPr>
              <a:t>Maktub</a:t>
            </a:r>
            <a:r>
              <a:rPr lang="en-GB" sz="1400" dirty="0">
                <a:latin typeface="Lato"/>
                <a:ea typeface="Open Sans"/>
                <a:cs typeface="Open Sans Hebrew" pitchFamily="2" charset="-79"/>
                <a:sym typeface="Open Sans"/>
              </a:rPr>
              <a:t>’</a:t>
            </a:r>
          </a:p>
        </p:txBody>
      </p:sp>
      <p:sp>
        <p:nvSpPr>
          <p:cNvPr id="3445" name="Shape 3445"/>
          <p:cNvSpPr txBox="1"/>
          <p:nvPr/>
        </p:nvSpPr>
        <p:spPr>
          <a:xfrm>
            <a:off x="8801114" y="1497006"/>
            <a:ext cx="2688394" cy="15979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-GB" sz="2200" b="1" dirty="0">
                <a:solidFill>
                  <a:srgbClr val="95E1F0"/>
                </a:solidFill>
                <a:latin typeface="Lato"/>
                <a:ea typeface="Raleway"/>
                <a:cs typeface="Open Sans Hebrew" pitchFamily="2" charset="-79"/>
                <a:sym typeface="Raleway"/>
              </a:rPr>
              <a:t>Yuval </a:t>
            </a:r>
            <a:r>
              <a:rPr lang="en-GB" sz="2200" b="1" dirty="0" err="1">
                <a:solidFill>
                  <a:srgbClr val="95E1F0"/>
                </a:solidFill>
                <a:latin typeface="Lato"/>
                <a:ea typeface="Raleway"/>
                <a:cs typeface="Open Sans Hebrew" pitchFamily="2" charset="-79"/>
                <a:sym typeface="Raleway"/>
              </a:rPr>
              <a:t>Regev</a:t>
            </a:r>
            <a:endParaRPr lang="en-GB" sz="2200" b="1" dirty="0">
              <a:solidFill>
                <a:srgbClr val="95E1F0"/>
              </a:solidFill>
              <a:latin typeface="Lato"/>
              <a:ea typeface="Raleway"/>
              <a:cs typeface="Open Sans Hebrew" pitchFamily="2" charset="-79"/>
              <a:sym typeface="Raleway"/>
            </a:endParaRPr>
          </a:p>
          <a:p>
            <a:r>
              <a:rPr lang="en-US" dirty="0">
                <a:latin typeface="Lato"/>
                <a:ea typeface="Raleway"/>
                <a:cs typeface="Open Sans Hebrew" pitchFamily="2" charset="-79"/>
                <a:sym typeface="Raleway"/>
              </a:rPr>
              <a:t>Co-Founder and COO</a:t>
            </a:r>
            <a:endParaRPr lang="en-GB" sz="1600" dirty="0">
              <a:latin typeface="Lato"/>
              <a:ea typeface="Raleway"/>
              <a:cs typeface="Open Sans Hebrew" pitchFamily="2" charset="-79"/>
              <a:sym typeface="Raleway"/>
            </a:endParaRPr>
          </a:p>
          <a:p>
            <a:endParaRPr sz="2000" dirty="0">
              <a:latin typeface="Lato"/>
              <a:ea typeface="Raleway"/>
              <a:cs typeface="Raleway"/>
              <a:sym typeface="Raleway"/>
            </a:endParaRPr>
          </a:p>
          <a:p>
            <a:pPr>
              <a:buSzPct val="91666"/>
            </a:pPr>
            <a:r>
              <a:rPr lang="en-GB" sz="1400" dirty="0">
                <a:latin typeface="Lato"/>
                <a:cs typeface="Open Sans Hebrew" pitchFamily="2" charset="-79"/>
                <a:sym typeface="Open Sans"/>
              </a:rPr>
              <a:t>Experience in Sales management, affiliate management.</a:t>
            </a:r>
          </a:p>
        </p:txBody>
      </p:sp>
      <p:sp>
        <p:nvSpPr>
          <p:cNvPr id="3447" name="Shape 3447"/>
          <p:cNvSpPr txBox="1"/>
          <p:nvPr/>
        </p:nvSpPr>
        <p:spPr>
          <a:xfrm>
            <a:off x="609848" y="1499728"/>
            <a:ext cx="2589125" cy="159252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r" rtl="1">
              <a:buSzPct val="25000"/>
            </a:pPr>
            <a:r>
              <a:rPr lang="en-GB" sz="2200" b="1" dirty="0">
                <a:solidFill>
                  <a:srgbClr val="95E1F0"/>
                </a:solidFill>
                <a:latin typeface="Lato"/>
                <a:ea typeface="Raleway"/>
                <a:cs typeface="Open Sans Hebrew" pitchFamily="2" charset="-79"/>
                <a:sym typeface="Raleway"/>
              </a:rPr>
              <a:t>Arik Lifshits</a:t>
            </a:r>
          </a:p>
          <a:p>
            <a:pPr algn="r" rtl="1"/>
            <a:r>
              <a:rPr lang="en-GB" dirty="0">
                <a:latin typeface="Lato"/>
                <a:ea typeface="Raleway"/>
                <a:cs typeface="Open Sans Hebrew" pitchFamily="2" charset="-79"/>
                <a:sym typeface="Raleway"/>
              </a:rPr>
              <a:t>Founder and CEO</a:t>
            </a:r>
            <a:endParaRPr lang="en-GB" sz="1600" dirty="0">
              <a:latin typeface="Lato"/>
              <a:ea typeface="Raleway"/>
              <a:cs typeface="Open Sans Hebrew" pitchFamily="2" charset="-79"/>
              <a:sym typeface="Raleway"/>
            </a:endParaRPr>
          </a:p>
          <a:p>
            <a:pPr algn="r" rtl="1"/>
            <a:endParaRPr sz="2000" dirty="0">
              <a:latin typeface="Lato"/>
              <a:ea typeface="Raleway"/>
              <a:cs typeface="Open Sans Hebrew" pitchFamily="2" charset="-79"/>
              <a:sym typeface="Raleway"/>
            </a:endParaRPr>
          </a:p>
          <a:p>
            <a:pPr algn="r" rtl="1"/>
            <a:r>
              <a:rPr lang="en-GB" sz="1400" dirty="0">
                <a:latin typeface="Lato"/>
                <a:cs typeface="Open Sans Hebrew" pitchFamily="2" charset="-79"/>
              </a:rPr>
              <a:t>Experience in production, creative, marketing.</a:t>
            </a:r>
          </a:p>
          <a:p>
            <a:pPr rtl="1"/>
            <a:endParaRPr lang="en-US" sz="1400" dirty="0">
              <a:latin typeface="Lato"/>
              <a:cs typeface="Open Sans Hebrew" pitchFamily="2" charset="-79"/>
            </a:endParaRPr>
          </a:p>
        </p:txBody>
      </p:sp>
      <p:pic>
        <p:nvPicPr>
          <p:cNvPr id="8" name="מציין מיקום של תמונה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>
          <a:xfrm>
            <a:off x="6784845" y="1449072"/>
            <a:ext cx="1692636" cy="1693834"/>
          </a:xfrm>
          <a:prstGeom prst="ellipse">
            <a:avLst/>
          </a:prstGeom>
          <a:ln w="63500" cap="rnd">
            <a:noFill/>
          </a:ln>
          <a:effectLst>
            <a:outerShdw blurRad="762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3" name="Supporting Team Text">
            <a:extLst>
              <a:ext uri="{FF2B5EF4-FFF2-40B4-BE49-F238E27FC236}">
                <a16:creationId xmlns:a16="http://schemas.microsoft.com/office/drawing/2014/main" id="{BD1CCF26-B3C1-4644-920D-E4675CC1B929}"/>
              </a:ext>
            </a:extLst>
          </p:cNvPr>
          <p:cNvSpPr txBox="1"/>
          <p:nvPr/>
        </p:nvSpPr>
        <p:spPr>
          <a:xfrm>
            <a:off x="4152364" y="3761663"/>
            <a:ext cx="3887273" cy="83629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Supporting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Open Sans Hebrew" pitchFamily="2" charset="-79"/>
              </a:rPr>
              <a:t> team</a:t>
            </a:r>
            <a:endParaRPr lang="en-GB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cs typeface="Open Sans Hebrew" pitchFamily="2" charset="-79"/>
            </a:endParaRPr>
          </a:p>
          <a:p>
            <a:pPr algn="ctr">
              <a:buSzPct val="25000"/>
            </a:pPr>
            <a:r>
              <a:rPr lang="en-GB" b="1" dirty="0" err="1">
                <a:solidFill>
                  <a:srgbClr val="95E1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Raleway"/>
                <a:cs typeface="Open Sans Hebrew" pitchFamily="2" charset="-79"/>
                <a:sym typeface="Raleway"/>
              </a:rPr>
              <a:t>Firma</a:t>
            </a:r>
            <a:r>
              <a:rPr lang="en-GB" b="1" dirty="0">
                <a:solidFill>
                  <a:srgbClr val="95E1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Raleway"/>
                <a:cs typeface="Open Sans Hebrew" pitchFamily="2" charset="-79"/>
                <a:sym typeface="Raleway"/>
              </a:rPr>
              <a:t> Production and Creative</a:t>
            </a:r>
            <a:endParaRPr lang="en-GB" sz="1100" dirty="0">
              <a:solidFill>
                <a:srgbClr val="95E1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AE82F-102A-49DE-8B66-FDEE0A55BF69}"/>
              </a:ext>
            </a:extLst>
          </p:cNvPr>
          <p:cNvSpPr/>
          <p:nvPr/>
        </p:nvSpPr>
        <p:spPr>
          <a:xfrm>
            <a:off x="2763261" y="266274"/>
            <a:ext cx="6732457" cy="677108"/>
          </a:xfrm>
          <a:prstGeom prst="rect">
            <a:avLst/>
          </a:prstGeom>
          <a:effectLst>
            <a:glow rad="635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en-GB" sz="2000" b="1" dirty="0">
                <a:latin typeface="Lato"/>
                <a:cs typeface="Open Sans Hebrew" pitchFamily="2" charset="-79"/>
              </a:rPr>
              <a:t>Owners and founders </a:t>
            </a:r>
          </a:p>
          <a:p>
            <a:pPr algn="ctr" rtl="1"/>
            <a:r>
              <a:rPr lang="en-GB" b="1" dirty="0" err="1">
                <a:solidFill>
                  <a:srgbClr val="95E1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Raleway"/>
                <a:cs typeface="Open Sans Hebrew" pitchFamily="2" charset="-79"/>
                <a:sym typeface="Raleway"/>
              </a:rPr>
              <a:t>Sixstar</a:t>
            </a:r>
            <a:r>
              <a:rPr lang="en-GB" b="1" dirty="0">
                <a:solidFill>
                  <a:srgbClr val="95E1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  <a:ea typeface="Raleway"/>
                <a:cs typeface="Open Sans Hebrew" pitchFamily="2" charset="-79"/>
                <a:sym typeface="Raleway"/>
              </a:rPr>
              <a:t> Coaching and Online Mentoring </a:t>
            </a:r>
            <a:endParaRPr lang="en-GB" sz="1100" dirty="0">
              <a:solidFill>
                <a:srgbClr val="95E1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16" name="Supporting Team Text">
            <a:extLst>
              <a:ext uri="{FF2B5EF4-FFF2-40B4-BE49-F238E27FC236}">
                <a16:creationId xmlns:a16="http://schemas.microsoft.com/office/drawing/2014/main" id="{9E44BD73-F37B-49F9-8854-594C5D8972B3}"/>
              </a:ext>
            </a:extLst>
          </p:cNvPr>
          <p:cNvSpPr txBox="1"/>
          <p:nvPr/>
        </p:nvSpPr>
        <p:spPr>
          <a:xfrm>
            <a:off x="2141357" y="5038519"/>
            <a:ext cx="2505075" cy="67301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SzPct val="91666"/>
            </a:pPr>
            <a:r>
              <a:rPr lang="en-GB" sz="1400" dirty="0">
                <a:latin typeface="Lato"/>
                <a:ea typeface="Open Sans"/>
                <a:cs typeface="Open Sans Hebrew" pitchFamily="2" charset="-79"/>
                <a:sym typeface="Open Sans"/>
              </a:rPr>
              <a:t>Over 10 years of experience in producing films and commercials.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557CC2-831D-4583-A9E3-EFE872B9FE5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893" y="1443011"/>
            <a:ext cx="1695654" cy="16998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54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_CH_16">
      <a:dk1>
        <a:srgbClr val="354552"/>
      </a:dk1>
      <a:lt1>
        <a:srgbClr val="FFFFFF"/>
      </a:lt1>
      <a:dk2>
        <a:srgbClr val="354552"/>
      </a:dk2>
      <a:lt2>
        <a:srgbClr val="FFFFFF"/>
      </a:lt2>
      <a:accent1>
        <a:srgbClr val="178AA1"/>
      </a:accent1>
      <a:accent2>
        <a:srgbClr val="848484"/>
      </a:accent2>
      <a:accent3>
        <a:srgbClr val="1A9CB6"/>
      </a:accent3>
      <a:accent4>
        <a:srgbClr val="6B6B6B"/>
      </a:accent4>
      <a:accent5>
        <a:srgbClr val="137487"/>
      </a:accent5>
      <a:accent6>
        <a:srgbClr val="595959"/>
      </a:accent6>
      <a:hlink>
        <a:srgbClr val="31859B"/>
      </a:hlink>
      <a:folHlink>
        <a:srgbClr val="5F497A"/>
      </a:folHlink>
    </a:clrScheme>
    <a:fontScheme name="Custom 22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_CH_16">
      <a:dk1>
        <a:srgbClr val="354552"/>
      </a:dk1>
      <a:lt1>
        <a:srgbClr val="FFFFFF"/>
      </a:lt1>
      <a:dk2>
        <a:srgbClr val="354552"/>
      </a:dk2>
      <a:lt2>
        <a:srgbClr val="FFFFFF"/>
      </a:lt2>
      <a:accent1>
        <a:srgbClr val="178AA1"/>
      </a:accent1>
      <a:accent2>
        <a:srgbClr val="848484"/>
      </a:accent2>
      <a:accent3>
        <a:srgbClr val="1A9CB6"/>
      </a:accent3>
      <a:accent4>
        <a:srgbClr val="6B6B6B"/>
      </a:accent4>
      <a:accent5>
        <a:srgbClr val="137487"/>
      </a:accent5>
      <a:accent6>
        <a:srgbClr val="595959"/>
      </a:accent6>
      <a:hlink>
        <a:srgbClr val="31859B"/>
      </a:hlink>
      <a:folHlink>
        <a:srgbClr val="5F497A"/>
      </a:folHlink>
    </a:clrScheme>
    <a:fontScheme name="Custom 22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5520</TotalTime>
  <Words>491</Words>
  <Application>Microsoft Office PowerPoint</Application>
  <PresentationFormat>Widescreen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Lato</vt:lpstr>
      <vt:lpstr>Open Sans</vt:lpstr>
      <vt:lpstr>CeraGR-Bold</vt:lpstr>
      <vt:lpstr>Raleway</vt:lpstr>
      <vt:lpstr>Open Sans Hebrew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BUSINESS MODEL</vt:lpstr>
      <vt:lpstr>MARKETING &amp;  SALES STRATEGY</vt:lpstr>
      <vt:lpstr>PowerPoint Presentation</vt:lpstr>
      <vt:lpstr>PROJECTIONS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Brad Someone or other</cp:lastModifiedBy>
  <cp:revision>358</cp:revision>
  <dcterms:created xsi:type="dcterms:W3CDTF">2016-08-18T10:17:29Z</dcterms:created>
  <dcterms:modified xsi:type="dcterms:W3CDTF">2018-03-29T18:24:24Z</dcterms:modified>
</cp:coreProperties>
</file>