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D2D"/>
    <a:srgbClr val="014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050B1F7-A0A4-4443-9ED1-776418DCF7AF}" type="datetimeFigureOut">
              <a:rPr lang="en-AU" smtClean="0"/>
              <a:t>11/02/2016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11076D2-19C2-46BF-92C9-B5488B09277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4462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050B1F7-A0A4-4443-9ED1-776418DCF7AF}" type="datetimeFigureOut">
              <a:rPr lang="en-AU" smtClean="0"/>
              <a:t>11/02/2016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11076D2-19C2-46BF-92C9-B5488B09277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1808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050B1F7-A0A4-4443-9ED1-776418DCF7AF}" type="datetimeFigureOut">
              <a:rPr lang="en-AU" smtClean="0"/>
              <a:t>11/02/2016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11076D2-19C2-46BF-92C9-B5488B09277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501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73" y="365128"/>
            <a:ext cx="11400089" cy="9252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cap="small" baseline="0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474" y="1825625"/>
            <a:ext cx="11400088" cy="43513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>
              <a:defRPr>
                <a:solidFill>
                  <a:schemeClr val="accent1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5939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050B1F7-A0A4-4443-9ED1-776418DCF7AF}" type="datetimeFigureOut">
              <a:rPr lang="en-AU" smtClean="0"/>
              <a:t>11/02/2016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11076D2-19C2-46BF-92C9-B5488B09277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743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050B1F7-A0A4-4443-9ED1-776418DCF7AF}" type="datetimeFigureOut">
              <a:rPr lang="en-AU" smtClean="0"/>
              <a:t>11/02/2016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11076D2-19C2-46BF-92C9-B5488B09277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127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050B1F7-A0A4-4443-9ED1-776418DCF7AF}" type="datetimeFigureOut">
              <a:rPr lang="en-AU" smtClean="0"/>
              <a:t>11/02/2016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11076D2-19C2-46BF-92C9-B5488B09277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23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050B1F7-A0A4-4443-9ED1-776418DCF7AF}" type="datetimeFigureOut">
              <a:rPr lang="en-AU" smtClean="0"/>
              <a:t>11/02/2016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11076D2-19C2-46BF-92C9-B5488B09277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5539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83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050B1F7-A0A4-4443-9ED1-776418DCF7AF}" type="datetimeFigureOut">
              <a:rPr lang="en-AU" smtClean="0"/>
              <a:t>11/02/2016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11076D2-19C2-46BF-92C9-B5488B09277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0796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050B1F7-A0A4-4443-9ED1-776418DCF7AF}" type="datetimeFigureOut">
              <a:rPr lang="en-AU" smtClean="0"/>
              <a:t>11/02/2016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11076D2-19C2-46BF-92C9-B5488B09277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9217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900" cy="6876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88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small" baseline="0">
          <a:solidFill>
            <a:schemeClr val="bg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4174"/>
            <a:ext cx="12238898" cy="687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33737" y="2248195"/>
            <a:ext cx="5524526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6200" dirty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Getting to know</a:t>
            </a:r>
          </a:p>
        </p:txBody>
      </p:sp>
      <p:sp>
        <p:nvSpPr>
          <p:cNvPr id="6" name="Rectangle 5"/>
          <p:cNvSpPr/>
          <p:nvPr/>
        </p:nvSpPr>
        <p:spPr>
          <a:xfrm>
            <a:off x="4387840" y="3116056"/>
            <a:ext cx="3416321" cy="2092881"/>
          </a:xfrm>
          <a:prstGeom prst="rect">
            <a:avLst/>
          </a:prstGeom>
          <a:effectLst>
            <a:outerShdw blurRad="12700" dist="12700" dir="2700000" sx="80000" sy="80000" algn="tl" rotWithShape="0">
              <a:prstClr val="black">
                <a:alpha val="2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AU" sz="13000" b="1" spc="1500" dirty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MEI</a:t>
            </a:r>
          </a:p>
        </p:txBody>
      </p:sp>
    </p:spTree>
    <p:extLst>
      <p:ext uri="{BB962C8B-B14F-4D97-AF65-F5344CB8AC3E}">
        <p14:creationId xmlns:p14="http://schemas.microsoft.com/office/powerpoint/2010/main" val="58907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900" cy="687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73" y="442768"/>
            <a:ext cx="11400089" cy="925287"/>
          </a:xfrm>
        </p:spPr>
        <p:txBody>
          <a:bodyPr>
            <a:normAutofit/>
          </a:bodyPr>
          <a:lstStyle/>
          <a:p>
            <a:r>
              <a:rPr lang="en-AU" sz="6000" dirty="0"/>
              <a:t>Qualified Technicians / Training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271404" y="1826058"/>
            <a:ext cx="5291947" cy="2669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spcAft>
                <a:spcPts val="2100"/>
              </a:spcAft>
              <a:buSzPct val="85000"/>
              <a:buFont typeface="Arial" panose="020B0604020202020204" pitchFamily="34" charset="0"/>
              <a:buChar char="■"/>
            </a:pPr>
            <a:r>
              <a:rPr lang="en-AU" sz="3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MEI </a:t>
            </a:r>
            <a:r>
              <a:rPr lang="en-AU" sz="3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participates in all training offered by GE HealthCare.</a:t>
            </a:r>
          </a:p>
          <a:p>
            <a:pPr marL="457200" indent="-457200">
              <a:spcAft>
                <a:spcPts val="2100"/>
              </a:spcAft>
              <a:buSzPct val="85000"/>
              <a:buFont typeface="Arial" panose="020B0604020202020204" pitchFamily="34" charset="0"/>
              <a:buChar char="■"/>
            </a:pPr>
            <a:r>
              <a:rPr lang="en-AU" sz="3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All </a:t>
            </a:r>
            <a:r>
              <a:rPr lang="en-AU" sz="3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techs are monitored to identify if additional training is required. </a:t>
            </a:r>
          </a:p>
        </p:txBody>
      </p:sp>
      <p:sp>
        <p:nvSpPr>
          <p:cNvPr id="6" name="Rectangle 5"/>
          <p:cNvSpPr/>
          <p:nvPr/>
        </p:nvSpPr>
        <p:spPr>
          <a:xfrm>
            <a:off x="593420" y="1826058"/>
            <a:ext cx="5378755" cy="45166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spcAft>
                <a:spcPts val="2100"/>
              </a:spcAft>
              <a:buSzPct val="85000"/>
              <a:buFont typeface="Arial" panose="020B0604020202020204" pitchFamily="34" charset="0"/>
              <a:buChar char="■"/>
            </a:pPr>
            <a:r>
              <a:rPr lang="en-AU" sz="3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Minimum </a:t>
            </a:r>
            <a:r>
              <a:rPr lang="en-AU" sz="3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of two additional safety courses each month to be scheduled for work.</a:t>
            </a:r>
          </a:p>
          <a:p>
            <a:pPr marL="457200" indent="-457200">
              <a:spcAft>
                <a:spcPts val="2100"/>
              </a:spcAft>
              <a:buSzPct val="85000"/>
              <a:buFont typeface="Arial" panose="020B0604020202020204" pitchFamily="34" charset="0"/>
              <a:buChar char="■"/>
            </a:pPr>
            <a:r>
              <a:rPr lang="en-AU" sz="3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Lead </a:t>
            </a:r>
            <a:r>
              <a:rPr lang="en-AU" sz="3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techs are required to complete rigorous On The Job Training (OJT). They must be signed off by two senior lead techs for each modality before becoming a lead tech.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368055"/>
            <a:ext cx="11652012" cy="39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91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900" cy="687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73" y="442768"/>
            <a:ext cx="11400089" cy="925287"/>
          </a:xfrm>
        </p:spPr>
        <p:txBody>
          <a:bodyPr>
            <a:normAutofit/>
          </a:bodyPr>
          <a:lstStyle/>
          <a:p>
            <a:r>
              <a:rPr lang="en-US" sz="5400" dirty="0" smtClean="0"/>
              <a:t>2014 &amp; 2015 Total Revenue</a:t>
            </a:r>
            <a:endParaRPr lang="en-AU" sz="5400" dirty="0"/>
          </a:p>
        </p:txBody>
      </p:sp>
      <p:sp>
        <p:nvSpPr>
          <p:cNvPr id="6" name="Rectangle 5"/>
          <p:cNvSpPr/>
          <p:nvPr/>
        </p:nvSpPr>
        <p:spPr>
          <a:xfrm>
            <a:off x="593420" y="2127983"/>
            <a:ext cx="6928814" cy="15927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Aft>
                <a:spcPts val="2100"/>
              </a:spcAft>
              <a:buSzPct val="85000"/>
            </a:pPr>
            <a:r>
              <a:rPr lang="en-AU" sz="40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2014</a:t>
            </a:r>
            <a:r>
              <a:rPr lang="en-AU" sz="4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 total sales 10.5 million </a:t>
            </a:r>
          </a:p>
          <a:p>
            <a:pPr>
              <a:spcAft>
                <a:spcPts val="2100"/>
              </a:spcAft>
              <a:buSzPct val="85000"/>
            </a:pPr>
            <a:r>
              <a:rPr lang="en-AU" sz="40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2015</a:t>
            </a:r>
            <a:r>
              <a:rPr lang="en-AU" sz="4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 total sales 11.1 million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368055"/>
            <a:ext cx="11652012" cy="39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37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73" y="442768"/>
            <a:ext cx="11400089" cy="925287"/>
          </a:xfrm>
        </p:spPr>
        <p:txBody>
          <a:bodyPr>
            <a:normAutofit/>
          </a:bodyPr>
          <a:lstStyle/>
          <a:p>
            <a:r>
              <a:rPr lang="en-US" sz="5400" dirty="0"/>
              <a:t>MEI’s Global </a:t>
            </a:r>
            <a:r>
              <a:rPr lang="en-US" sz="5400" dirty="0" smtClean="0"/>
              <a:t>Footprint</a:t>
            </a:r>
            <a:endParaRPr lang="en-AU" sz="5400" dirty="0"/>
          </a:p>
        </p:txBody>
      </p:sp>
      <p:sp>
        <p:nvSpPr>
          <p:cNvPr id="6" name="Rectangle 5"/>
          <p:cNvSpPr/>
          <p:nvPr/>
        </p:nvSpPr>
        <p:spPr>
          <a:xfrm>
            <a:off x="517220" y="2632808"/>
            <a:ext cx="6109305" cy="2823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Aft>
                <a:spcPts val="2100"/>
              </a:spcAft>
              <a:buSzPct val="85000"/>
            </a:pPr>
            <a:r>
              <a:rPr lang="en-AU" sz="4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MEI currently provides purchase services in the </a:t>
            </a:r>
            <a:endParaRPr lang="en-AU" sz="40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>
              <a:spcAft>
                <a:spcPts val="2100"/>
              </a:spcAft>
              <a:buSzPct val="85000"/>
            </a:pPr>
            <a:r>
              <a:rPr lang="en-AU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US</a:t>
            </a:r>
            <a:r>
              <a:rPr lang="en-AU" sz="40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, </a:t>
            </a:r>
            <a:r>
              <a:rPr lang="en-AU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Canada</a:t>
            </a:r>
            <a:r>
              <a:rPr lang="en-AU" sz="40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, Mexico, Central and South </a:t>
            </a:r>
            <a:r>
              <a:rPr lang="en-AU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America.</a:t>
            </a:r>
            <a:endParaRPr lang="en-AU" sz="40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368055"/>
            <a:ext cx="11652012" cy="3980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832" y="2042258"/>
            <a:ext cx="3112893" cy="429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64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900" cy="6876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9121" y="2038479"/>
            <a:ext cx="52835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MEI was established in 2008 and purchased </a:t>
            </a:r>
            <a:r>
              <a:rPr lang="en-AU" sz="26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JenTree</a:t>
            </a:r>
            <a:r>
              <a:rPr lang="en-AU" sz="2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AU" sz="26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inc.</a:t>
            </a:r>
            <a:r>
              <a:rPr lang="en-AU" sz="2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 in 2008. </a:t>
            </a:r>
          </a:p>
          <a:p>
            <a:endParaRPr lang="en-AU" sz="2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r>
              <a:rPr lang="en-AU" sz="26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JenTree</a:t>
            </a:r>
            <a:r>
              <a:rPr lang="en-AU" sz="2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 was established in 1997 and was a supplier to GE from 1997-2008. </a:t>
            </a:r>
          </a:p>
          <a:p>
            <a:endParaRPr lang="en-AU" sz="2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r>
              <a:rPr lang="en-AU" sz="2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Jeff has been working with GE Health Care and its Installation program since 1992 (24 years).</a:t>
            </a:r>
          </a:p>
          <a:p>
            <a:endParaRPr lang="en-AU" sz="2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1576" y="2057957"/>
            <a:ext cx="527928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Jeff </a:t>
            </a:r>
            <a:r>
              <a:rPr lang="en-AU" sz="26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Hammontree</a:t>
            </a:r>
            <a:r>
              <a:rPr lang="en-AU" sz="2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 the co-owner and CEO of </a:t>
            </a:r>
            <a:r>
              <a:rPr lang="en-AU" sz="26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JenTree</a:t>
            </a:r>
            <a:r>
              <a:rPr lang="en-AU" sz="2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AU" sz="26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inc</a:t>
            </a:r>
            <a:r>
              <a:rPr lang="en-AU" sz="2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 was retained as the Executive Vice President for MEI Inc. </a:t>
            </a:r>
          </a:p>
          <a:p>
            <a:endParaRPr lang="en-AU" sz="2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368055"/>
            <a:ext cx="11652012" cy="39802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1473" y="442768"/>
            <a:ext cx="11400089" cy="925287"/>
          </a:xfrm>
        </p:spPr>
        <p:txBody>
          <a:bodyPr>
            <a:normAutofit/>
          </a:bodyPr>
          <a:lstStyle/>
          <a:p>
            <a:r>
              <a:rPr lang="en-AU" sz="6000" dirty="0" smtClean="0"/>
              <a:t>History</a:t>
            </a:r>
            <a:endParaRPr lang="en-AU" sz="6000" dirty="0"/>
          </a:p>
        </p:txBody>
      </p:sp>
    </p:spTree>
    <p:extLst>
      <p:ext uri="{BB962C8B-B14F-4D97-AF65-F5344CB8AC3E}">
        <p14:creationId xmlns:p14="http://schemas.microsoft.com/office/powerpoint/2010/main" val="3847727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900" cy="6876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8647" y="2124206"/>
            <a:ext cx="73313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MEI has grown at an average rate of 20% per year for the last seven years. </a:t>
            </a:r>
          </a:p>
          <a:p>
            <a:endParaRPr lang="en-AU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r>
              <a:rPr lang="en-AU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MEI growth goals are to maintain a minimum of 10% growth each year.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368055"/>
            <a:ext cx="11652012" cy="39802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1473" y="442768"/>
            <a:ext cx="11400089" cy="925287"/>
          </a:xfrm>
        </p:spPr>
        <p:txBody>
          <a:bodyPr>
            <a:normAutofit/>
          </a:bodyPr>
          <a:lstStyle/>
          <a:p>
            <a:r>
              <a:rPr lang="en-AU" sz="6000" dirty="0" smtClean="0"/>
              <a:t>Growth Plans</a:t>
            </a:r>
            <a:endParaRPr lang="en-AU" sz="6000" dirty="0"/>
          </a:p>
        </p:txBody>
      </p:sp>
    </p:spTree>
    <p:extLst>
      <p:ext uri="{BB962C8B-B14F-4D97-AF65-F5344CB8AC3E}">
        <p14:creationId xmlns:p14="http://schemas.microsoft.com/office/powerpoint/2010/main" val="3281826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900" cy="6876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8647" y="2124206"/>
            <a:ext cx="733137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GE HealthCare Including Monitoring Solutions and Diagnostic Imaging is approximately 50% of MEI’s annual sales. MEI </a:t>
            </a:r>
            <a:r>
              <a:rPr lang="en-AU" sz="32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Inc</a:t>
            </a:r>
            <a:r>
              <a:rPr lang="en-AU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 represents approximately 10% of Jud Dawson’s (MEI President/Owner) entrepreneurial </a:t>
            </a:r>
            <a:r>
              <a:rPr lang="en-AU" sz="32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endeavors</a:t>
            </a:r>
            <a:r>
              <a:rPr lang="en-AU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368055"/>
            <a:ext cx="11652012" cy="398021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1473" y="442768"/>
            <a:ext cx="11400089" cy="925287"/>
          </a:xfrm>
        </p:spPr>
        <p:txBody>
          <a:bodyPr>
            <a:normAutofit/>
          </a:bodyPr>
          <a:lstStyle/>
          <a:p>
            <a:r>
              <a:rPr lang="en-AU" sz="6000" dirty="0" smtClean="0"/>
              <a:t>Portfolio</a:t>
            </a:r>
            <a:endParaRPr lang="en-AU" sz="6000" dirty="0"/>
          </a:p>
        </p:txBody>
      </p:sp>
    </p:spTree>
    <p:extLst>
      <p:ext uri="{BB962C8B-B14F-4D97-AF65-F5344CB8AC3E}">
        <p14:creationId xmlns:p14="http://schemas.microsoft.com/office/powerpoint/2010/main" val="2485202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900" cy="687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758580"/>
            <a:ext cx="11652012" cy="3980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8645" y="2619504"/>
            <a:ext cx="9979330" cy="2754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SzPct val="85000"/>
              <a:buFont typeface="Arial" panose="020B0604020202020204" pitchFamily="34" charset="0"/>
              <a:buChar char="■"/>
            </a:pPr>
            <a:r>
              <a:rPr lang="en-AU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GE Healthcare Projects completed in 2015 = </a:t>
            </a:r>
            <a:r>
              <a:rPr lang="en-AU" sz="32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1,686</a:t>
            </a:r>
            <a:r>
              <a:rPr lang="en-AU" sz="32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spcAft>
                <a:spcPts val="1800"/>
              </a:spcAft>
              <a:buSzPct val="85000"/>
              <a:buFont typeface="Arial" panose="020B0604020202020204" pitchFamily="34" charset="0"/>
              <a:buChar char="■"/>
            </a:pPr>
            <a:r>
              <a:rPr lang="en-AU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Projects requiring corrective action in 2015 = </a:t>
            </a:r>
            <a:r>
              <a:rPr lang="en-AU" sz="32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6</a:t>
            </a:r>
          </a:p>
          <a:p>
            <a:pPr marL="457200" indent="-457200">
              <a:spcAft>
                <a:spcPts val="1800"/>
              </a:spcAft>
              <a:buSzPct val="85000"/>
              <a:buFont typeface="Arial" panose="020B0604020202020204" pitchFamily="34" charset="0"/>
              <a:buChar char="■"/>
            </a:pPr>
            <a:r>
              <a:rPr lang="en-AU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Projects started or completed late due to MEI = </a:t>
            </a:r>
            <a:r>
              <a:rPr lang="en-AU" sz="32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7</a:t>
            </a:r>
          </a:p>
          <a:p>
            <a:pPr marL="457200" indent="-457200">
              <a:spcAft>
                <a:spcPts val="1800"/>
              </a:spcAft>
              <a:buSzPct val="85000"/>
              <a:buFont typeface="Arial" panose="020B0604020202020204" pitchFamily="34" charset="0"/>
              <a:buChar char="■"/>
            </a:pPr>
            <a:r>
              <a:rPr lang="en-AU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OTD = </a:t>
            </a:r>
            <a:r>
              <a:rPr lang="en-AU" sz="32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99.99%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371725" y="757093"/>
            <a:ext cx="8194437" cy="92528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small" baseline="0">
                <a:solidFill>
                  <a:schemeClr val="bg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AU" sz="6000" spc="500" dirty="0" smtClean="0"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(on time delivery)</a:t>
            </a:r>
            <a:endParaRPr lang="en-AU" sz="6000" spc="500" dirty="0"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8862" y="804718"/>
            <a:ext cx="1919777" cy="9252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small" baseline="0">
                <a:solidFill>
                  <a:schemeClr val="bg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AU" sz="6000" dirty="0" smtClean="0"/>
              <a:t>OTD</a:t>
            </a:r>
            <a:endParaRPr lang="en-AU" sz="6000" dirty="0"/>
          </a:p>
        </p:txBody>
      </p:sp>
    </p:spTree>
    <p:extLst>
      <p:ext uri="{BB962C8B-B14F-4D97-AF65-F5344CB8AC3E}">
        <p14:creationId xmlns:p14="http://schemas.microsoft.com/office/powerpoint/2010/main" val="2384227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900" cy="6876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1473" y="442768"/>
            <a:ext cx="11400089" cy="925287"/>
          </a:xfrm>
        </p:spPr>
        <p:txBody>
          <a:bodyPr>
            <a:normAutofit/>
          </a:bodyPr>
          <a:lstStyle/>
          <a:p>
            <a:r>
              <a:rPr lang="en-AU" sz="6000" dirty="0"/>
              <a:t>Commitment to Quality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348264" y="243313"/>
            <a:ext cx="18473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AU" sz="5000" cap="small" spc="500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76950" y="1981329"/>
            <a:ext cx="5486401" cy="37240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spcAft>
                <a:spcPts val="2400"/>
              </a:spcAft>
              <a:buSzPct val="85000"/>
              <a:buFont typeface="Arial" panose="020B0604020202020204" pitchFamily="34" charset="0"/>
              <a:buChar char="■"/>
            </a:pPr>
            <a:r>
              <a:rPr lang="en-AU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Outside </a:t>
            </a:r>
            <a:r>
              <a:rPr lang="en-AU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accredited registrar SGS audits MEI for compliance to ISO standard annually.</a:t>
            </a:r>
          </a:p>
          <a:p>
            <a:pPr marL="457200" indent="-457200">
              <a:spcAft>
                <a:spcPts val="2400"/>
              </a:spcAft>
              <a:buSzPct val="85000"/>
              <a:buFont typeface="Arial" panose="020B0604020202020204" pitchFamily="34" charset="0"/>
              <a:buChar char="■"/>
            </a:pPr>
            <a:r>
              <a:rPr lang="en-AU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100</a:t>
            </a:r>
            <a:r>
              <a:rPr lang="en-AU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% Tool Calibration records.</a:t>
            </a:r>
          </a:p>
          <a:p>
            <a:pPr marL="457200" indent="-457200">
              <a:spcAft>
                <a:spcPts val="2400"/>
              </a:spcAft>
              <a:buSzPct val="85000"/>
              <a:buFont typeface="Arial" panose="020B0604020202020204" pitchFamily="34" charset="0"/>
              <a:buChar char="■"/>
            </a:pPr>
            <a:r>
              <a:rPr lang="en-AU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MEI </a:t>
            </a:r>
            <a:r>
              <a:rPr lang="en-AU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is on track and is committed to having the new ISO 9001-2015 Certification in 2017.</a:t>
            </a:r>
          </a:p>
        </p:txBody>
      </p:sp>
      <p:sp>
        <p:nvSpPr>
          <p:cNvPr id="7" name="Rectangle 6"/>
          <p:cNvSpPr/>
          <p:nvPr/>
        </p:nvSpPr>
        <p:spPr>
          <a:xfrm>
            <a:off x="593420" y="1981329"/>
            <a:ext cx="5378755" cy="4339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spcAft>
                <a:spcPts val="2400"/>
              </a:spcAft>
              <a:buSzPct val="85000"/>
              <a:buFont typeface="Arial" panose="020B0604020202020204" pitchFamily="34" charset="0"/>
              <a:buChar char="■"/>
            </a:pPr>
            <a:r>
              <a:rPr lang="en-AU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Full </a:t>
            </a:r>
            <a:r>
              <a:rPr lang="en-AU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time quality manager on staff.</a:t>
            </a:r>
          </a:p>
          <a:p>
            <a:pPr marL="457200" indent="-457200">
              <a:spcAft>
                <a:spcPts val="2400"/>
              </a:spcAft>
              <a:buSzPct val="85000"/>
              <a:buFont typeface="Arial" panose="020B0604020202020204" pitchFamily="34" charset="0"/>
              <a:buChar char="■"/>
            </a:pPr>
            <a:r>
              <a:rPr lang="en-AU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Quarterly </a:t>
            </a:r>
            <a:r>
              <a:rPr lang="en-AU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internal site audits</a:t>
            </a:r>
          </a:p>
          <a:p>
            <a:pPr marL="457200" indent="-457200">
              <a:spcAft>
                <a:spcPts val="2400"/>
              </a:spcAft>
              <a:buSzPct val="85000"/>
              <a:buFont typeface="Arial" panose="020B0604020202020204" pitchFamily="34" charset="0"/>
              <a:buChar char="■"/>
            </a:pPr>
            <a:r>
              <a:rPr lang="en-AU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Customer </a:t>
            </a:r>
            <a:r>
              <a:rPr lang="en-AU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feed back </a:t>
            </a:r>
          </a:p>
          <a:p>
            <a:pPr marL="457200" indent="-457200">
              <a:spcAft>
                <a:spcPts val="2400"/>
              </a:spcAft>
              <a:buSzPct val="85000"/>
              <a:buFont typeface="Arial" panose="020B0604020202020204" pitchFamily="34" charset="0"/>
              <a:buChar char="■"/>
            </a:pPr>
            <a:r>
              <a:rPr lang="en-AU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GE </a:t>
            </a:r>
            <a:r>
              <a:rPr lang="en-AU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Healthcare Supplier </a:t>
            </a:r>
            <a:r>
              <a:rPr lang="en-AU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Scorecard</a:t>
            </a:r>
          </a:p>
          <a:p>
            <a:pPr marL="457200" indent="-457200">
              <a:spcAft>
                <a:spcPts val="2400"/>
              </a:spcAft>
              <a:buSzPct val="85000"/>
              <a:buFont typeface="Arial" panose="020B0604020202020204" pitchFamily="34" charset="0"/>
              <a:buChar char="■"/>
            </a:pPr>
            <a:r>
              <a:rPr lang="en-AU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ISO </a:t>
            </a:r>
            <a:r>
              <a:rPr lang="en-AU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9001-2008 Certified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368055"/>
            <a:ext cx="11652012" cy="39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70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900" cy="687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4464" y="471913"/>
            <a:ext cx="114676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400" cap="small" spc="500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EHS (Environment </a:t>
            </a:r>
            <a:r>
              <a:rPr lang="en-AU" sz="4400" cap="small" spc="500" dirty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Health and </a:t>
            </a:r>
            <a:r>
              <a:rPr lang="en-AU" sz="4400" cap="small" spc="500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Safety)</a:t>
            </a:r>
            <a:endParaRPr lang="en-AU" sz="4400" cap="small" spc="500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34176" y="1895606"/>
            <a:ext cx="47625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MEI strives for continuous improvement in our environmental, health and safety management systems and in the environmental quality of our products, processes, and services.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564848" y="1895606"/>
            <a:ext cx="562640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MEI </a:t>
            </a:r>
            <a:r>
              <a:rPr lang="en-AU" sz="26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Inc</a:t>
            </a:r>
            <a:r>
              <a:rPr lang="en-AU" sz="2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 is committed to protecting the environment, health, and safety of our employees, customers and the global communities where we operate</a:t>
            </a:r>
            <a:r>
              <a:rPr lang="en-AU" sz="2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.</a:t>
            </a:r>
          </a:p>
          <a:p>
            <a:endParaRPr lang="en-AU" sz="2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r>
              <a:rPr lang="en-AU" sz="2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We recognize that by integrating sound environmental, health, and safety management practices into all aspects of our business, we can offer services while conserving and enhancing resources for future generations.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368055"/>
            <a:ext cx="11652012" cy="39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88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4464" y="471913"/>
            <a:ext cx="114676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400" cap="small" spc="500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EHS (Environment </a:t>
            </a:r>
            <a:r>
              <a:rPr lang="en-AU" sz="4400" cap="small" spc="500" dirty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Health and </a:t>
            </a:r>
            <a:r>
              <a:rPr lang="en-AU" sz="4400" cap="small" spc="500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Safety)</a:t>
            </a:r>
            <a:endParaRPr lang="en-AU" sz="4400" cap="small" spc="500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3420" y="2346169"/>
            <a:ext cx="5378755" cy="40934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spcAft>
                <a:spcPts val="2400"/>
              </a:spcAft>
              <a:buSzPct val="85000"/>
              <a:buFont typeface="Arial" panose="020B0604020202020204" pitchFamily="34" charset="0"/>
              <a:buChar char="■"/>
            </a:pPr>
            <a:r>
              <a:rPr lang="en-AU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Meet </a:t>
            </a:r>
            <a:r>
              <a:rPr lang="en-AU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or exceed all applicable environmental, health and safety requirements. We will evaluate our EHS performance by monitoring ongoing performance results and through periodic management reviews. </a:t>
            </a:r>
          </a:p>
          <a:p>
            <a:pPr marL="457200" indent="-457200">
              <a:spcAft>
                <a:spcPts val="2400"/>
              </a:spcAft>
              <a:buSzPct val="85000"/>
              <a:buFont typeface="Arial" panose="020B0604020202020204" pitchFamily="34" charset="0"/>
              <a:buChar char="■"/>
            </a:pPr>
            <a:r>
              <a:rPr lang="en-AU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Communicate </a:t>
            </a:r>
            <a:r>
              <a:rPr lang="en-AU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environmental, health, and safety policies and programs to MEI employees and stakeholders.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07216" y="2346169"/>
            <a:ext cx="5570434" cy="37240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spcAft>
                <a:spcPts val="2400"/>
              </a:spcAft>
              <a:buSzPct val="85000"/>
              <a:buFont typeface="Arial" panose="020B0604020202020204" pitchFamily="34" charset="0"/>
              <a:buChar char="■"/>
            </a:pPr>
            <a:r>
              <a:rPr lang="en-AU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Ensure </a:t>
            </a:r>
            <a:r>
              <a:rPr lang="en-AU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that all employees are aware of their role and responsibility to </a:t>
            </a:r>
            <a:r>
              <a:rPr lang="en-AU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fulfil </a:t>
            </a:r>
            <a:r>
              <a:rPr lang="en-AU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and sustain MEI’s environmental, health and safety management systems and policy</a:t>
            </a:r>
            <a:r>
              <a:rPr lang="en-AU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.</a:t>
            </a:r>
            <a:endParaRPr lang="en-AU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2400"/>
              </a:spcAft>
              <a:buSzPct val="85000"/>
              <a:buFont typeface="Arial" panose="020B0604020202020204" pitchFamily="34" charset="0"/>
              <a:buChar char="■"/>
            </a:pPr>
            <a:r>
              <a:rPr lang="en-AU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MEI </a:t>
            </a:r>
            <a:r>
              <a:rPr lang="en-AU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is a subscriber to </a:t>
            </a:r>
            <a:r>
              <a:rPr lang="en-AU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PICS,  </a:t>
            </a:r>
            <a:r>
              <a:rPr lang="en-AU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a company hired by GE Healthcare that pre-screens their suppliers, verifies insurance and perform risk-based audits on safety-sensitive contractors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4464" y="1608045"/>
            <a:ext cx="3510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Guiding Principals</a:t>
            </a:r>
            <a:endParaRPr lang="en-AU" sz="3600" dirty="0">
              <a:solidFill>
                <a:schemeClr val="accent1">
                  <a:lumMod val="40000"/>
                  <a:lumOff val="60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368055"/>
            <a:ext cx="11652012" cy="39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44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900" cy="687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71404" y="1929562"/>
            <a:ext cx="5291947" cy="2554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spcAft>
                <a:spcPts val="2400"/>
              </a:spcAft>
              <a:buSzPct val="85000"/>
              <a:buFont typeface="Arial" panose="020B0604020202020204" pitchFamily="34" charset="0"/>
              <a:buChar char="■"/>
            </a:pPr>
            <a:r>
              <a:rPr lang="en-AU" sz="3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Annual driving record</a:t>
            </a:r>
          </a:p>
          <a:p>
            <a:pPr marL="457200" indent="-457200">
              <a:spcAft>
                <a:spcPts val="2400"/>
              </a:spcAft>
              <a:buSzPct val="85000"/>
              <a:buFont typeface="Arial" panose="020B0604020202020204" pitchFamily="34" charset="0"/>
              <a:buChar char="■"/>
            </a:pPr>
            <a:r>
              <a:rPr lang="en-AU" sz="3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Random drug screening</a:t>
            </a:r>
          </a:p>
          <a:p>
            <a:pPr marL="457200" indent="-457200">
              <a:spcAft>
                <a:spcPts val="2400"/>
              </a:spcAft>
              <a:buSzPct val="85000"/>
              <a:buFont typeface="Arial" panose="020B0604020202020204" pitchFamily="34" charset="0"/>
              <a:buChar char="■"/>
            </a:pPr>
            <a:r>
              <a:rPr lang="en-AU" sz="3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Initial EHS training to be eligible to be on site.</a:t>
            </a:r>
          </a:p>
        </p:txBody>
      </p:sp>
      <p:sp>
        <p:nvSpPr>
          <p:cNvPr id="6" name="Rectangle 5"/>
          <p:cNvSpPr/>
          <p:nvPr/>
        </p:nvSpPr>
        <p:spPr>
          <a:xfrm>
            <a:off x="593420" y="1929562"/>
            <a:ext cx="5378755" cy="42473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spcAft>
                <a:spcPts val="2400"/>
              </a:spcAft>
              <a:buSzPct val="85000"/>
              <a:buFont typeface="Arial" panose="020B0604020202020204" pitchFamily="34" charset="0"/>
              <a:buChar char="■"/>
            </a:pPr>
            <a:r>
              <a:rPr lang="en-AU" sz="3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Preemployment </a:t>
            </a:r>
            <a:r>
              <a:rPr lang="en-AU" sz="3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background check</a:t>
            </a:r>
          </a:p>
          <a:p>
            <a:pPr marL="457200" indent="-457200">
              <a:spcAft>
                <a:spcPts val="2400"/>
              </a:spcAft>
              <a:buSzPct val="85000"/>
              <a:buFont typeface="Arial" panose="020B0604020202020204" pitchFamily="34" charset="0"/>
              <a:buChar char="■"/>
            </a:pPr>
            <a:r>
              <a:rPr lang="en-AU" sz="3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Pre-employment </a:t>
            </a:r>
            <a:r>
              <a:rPr lang="en-AU" sz="3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drug screening</a:t>
            </a:r>
          </a:p>
          <a:p>
            <a:pPr marL="457200" indent="-457200">
              <a:spcAft>
                <a:spcPts val="2400"/>
              </a:spcAft>
              <a:buSzPct val="85000"/>
              <a:buFont typeface="Arial" panose="020B0604020202020204" pitchFamily="34" charset="0"/>
              <a:buChar char="■"/>
            </a:pPr>
            <a:r>
              <a:rPr lang="en-AU" sz="3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Pre-employment </a:t>
            </a:r>
            <a:r>
              <a:rPr lang="en-AU" sz="3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driving record </a:t>
            </a:r>
          </a:p>
          <a:p>
            <a:pPr marL="457200" indent="-457200">
              <a:spcAft>
                <a:spcPts val="2400"/>
              </a:spcAft>
              <a:buSzPct val="85000"/>
              <a:buFont typeface="Arial" panose="020B0604020202020204" pitchFamily="34" charset="0"/>
              <a:buChar char="■"/>
            </a:pPr>
            <a:r>
              <a:rPr lang="en-AU" sz="3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Annual </a:t>
            </a:r>
            <a:r>
              <a:rPr lang="en-AU" sz="3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background </a:t>
            </a:r>
            <a:r>
              <a:rPr lang="en-AU" sz="3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  <a:cs typeface="Arial" panose="020B0604020202020204" pitchFamily="34" charset="0"/>
              </a:rPr>
              <a:t>checks</a:t>
            </a:r>
            <a:endParaRPr lang="en-AU" sz="3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61473" y="442768"/>
            <a:ext cx="11400089" cy="925287"/>
          </a:xfrm>
        </p:spPr>
        <p:txBody>
          <a:bodyPr>
            <a:normAutofit/>
          </a:bodyPr>
          <a:lstStyle/>
          <a:p>
            <a:r>
              <a:rPr lang="en-AU" sz="6000" dirty="0"/>
              <a:t>Qualified Technicians / Training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368055"/>
            <a:ext cx="11652012" cy="39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70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1218</TotalTime>
  <Words>579</Words>
  <Application>Microsoft Office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Gill Sans MT</vt:lpstr>
      <vt:lpstr>Trebuchet MS</vt:lpstr>
      <vt:lpstr>Office Theme</vt:lpstr>
      <vt:lpstr>PowerPoint Presentation</vt:lpstr>
      <vt:lpstr>History</vt:lpstr>
      <vt:lpstr>Growth Plans</vt:lpstr>
      <vt:lpstr>Portfolio</vt:lpstr>
      <vt:lpstr>PowerPoint Presentation</vt:lpstr>
      <vt:lpstr>Commitment to Quality</vt:lpstr>
      <vt:lpstr>PowerPoint Presentation</vt:lpstr>
      <vt:lpstr>PowerPoint Presentation</vt:lpstr>
      <vt:lpstr>Qualified Technicians / Training</vt:lpstr>
      <vt:lpstr>Qualified Technicians / Training</vt:lpstr>
      <vt:lpstr>2014 &amp; 2015 Total Revenue</vt:lpstr>
      <vt:lpstr>MEI’s Global Footprint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74</cp:revision>
  <dcterms:created xsi:type="dcterms:W3CDTF">2016-02-09T05:57:56Z</dcterms:created>
  <dcterms:modified xsi:type="dcterms:W3CDTF">2016-02-11T11:25:56Z</dcterms:modified>
</cp:coreProperties>
</file>