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14" r:id="rId3"/>
    <p:sldId id="258" r:id="rId4"/>
    <p:sldId id="337" r:id="rId5"/>
    <p:sldId id="341" r:id="rId6"/>
    <p:sldId id="340" r:id="rId7"/>
    <p:sldId id="338" r:id="rId8"/>
    <p:sldId id="339" r:id="rId9"/>
    <p:sldId id="336" r:id="rId10"/>
    <p:sldId id="342" r:id="rId11"/>
    <p:sldId id="335" r:id="rId12"/>
    <p:sldId id="345" r:id="rId13"/>
    <p:sldId id="332" r:id="rId14"/>
    <p:sldId id="330" r:id="rId15"/>
    <p:sldId id="331" r:id="rId16"/>
    <p:sldId id="334" r:id="rId17"/>
    <p:sldId id="328" r:id="rId18"/>
    <p:sldId id="315" r:id="rId19"/>
    <p:sldId id="343" r:id="rId20"/>
    <p:sldId id="318" r:id="rId21"/>
    <p:sldId id="317" r:id="rId22"/>
    <p:sldId id="312" r:id="rId23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15" autoAdjust="0"/>
    <p:restoredTop sz="74480"/>
  </p:normalViewPr>
  <p:slideViewPr>
    <p:cSldViewPr snapToGrid="0">
      <p:cViewPr varScale="1">
        <p:scale>
          <a:sx n="61" d="100"/>
          <a:sy n="61" d="100"/>
        </p:scale>
        <p:origin x="1520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41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FC030-40F3-BC43-81AB-4B073FAA667A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36F32-2C6B-004A-B777-7F320718C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92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30CD5-D0D4-E24E-BCCA-371BC75762C5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7AD25-2C7E-0E46-9ACC-EE1DF7E09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3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slideshow</a:t>
            </a:r>
            <a:r>
              <a:rPr lang="en-US" baseline="0" dirty="0" smtClean="0"/>
              <a:t> is drafted on the corporate </a:t>
            </a:r>
            <a:r>
              <a:rPr lang="en-US" baseline="0" dirty="0" err="1" smtClean="0"/>
              <a:t>Powerpoint</a:t>
            </a:r>
            <a:r>
              <a:rPr lang="en-US" baseline="0" dirty="0" smtClean="0"/>
              <a:t> template</a:t>
            </a:r>
          </a:p>
          <a:p>
            <a:r>
              <a:rPr lang="en-US" dirty="0" smtClean="0"/>
              <a:t>Set</a:t>
            </a:r>
            <a:r>
              <a:rPr lang="en-US" baseline="0" dirty="0" smtClean="0"/>
              <a:t> up slideshow to run slowly – giving enough time for people to see/read each slide</a:t>
            </a:r>
          </a:p>
          <a:p>
            <a:r>
              <a:rPr lang="en-US" baseline="0" dirty="0" smtClean="0"/>
              <a:t>Continue in a loop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7AD25-2C7E-0E46-9ACC-EE1DF7E098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16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 Individual shots of team coming onto screen with staff name on each (excluding</a:t>
            </a:r>
            <a:r>
              <a:rPr lang="en-US" baseline="0" dirty="0" smtClean="0"/>
              <a:t> Mark)</a:t>
            </a:r>
          </a:p>
          <a:p>
            <a:r>
              <a:rPr lang="en-US" baseline="0" dirty="0" smtClean="0"/>
              <a:t>Finish with full team shot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7AD25-2C7E-0E46-9ACC-EE1DF7E098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49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r>
              <a:rPr lang="en-US" baseline="0" dirty="0" smtClean="0"/>
              <a:t> each of the following slides and images for general appearance and format presentation</a:t>
            </a:r>
          </a:p>
          <a:p>
            <a:r>
              <a:rPr lang="en-US" baseline="0" dirty="0" smtClean="0"/>
              <a:t>Not sure if they need effects? Maybe just a fade in??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7AD25-2C7E-0E46-9ACC-EE1DF7E098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44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7AD25-2C7E-0E46-9ACC-EE1DF7E098C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07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7AD25-2C7E-0E46-9ACC-EE1DF7E098C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96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7AD25-2C7E-0E46-9ACC-EE1DF7E098C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89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7AD25-2C7E-0E46-9ACC-EE1DF7E098C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996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7AD25-2C7E-0E46-9ACC-EE1DF7E098C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28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7AD25-2C7E-0E46-9ACC-EE1DF7E098C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213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7AD25-2C7E-0E46-9ACC-EE1DF7E098C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225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aseline="0" dirty="0" smtClean="0"/>
              <a:t>Review slide for format and image of each logo – visually pleasing arrangement needed</a:t>
            </a:r>
          </a:p>
          <a:p>
            <a:r>
              <a:rPr lang="en-US" baseline="0" dirty="0" smtClean="0"/>
              <a:t>1 slide with individual logos individually coming into view</a:t>
            </a:r>
          </a:p>
          <a:p>
            <a:r>
              <a:rPr lang="en-US" baseline="0" dirty="0" smtClean="0"/>
              <a:t>Finish this slide with all logos showing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7AD25-2C7E-0E46-9ACC-EE1DF7E098C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61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Wordart</a:t>
            </a:r>
            <a:r>
              <a:rPr lang="en-US" dirty="0" smtClean="0"/>
              <a:t> diagram with the central focus on 10 years?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7AD25-2C7E-0E46-9ACC-EE1DF7E098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616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7AD25-2C7E-0E46-9ACC-EE1DF7E098C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929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Finish with something splashy?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7AD25-2C7E-0E46-9ACC-EE1DF7E098C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77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 Individual shots of team coming onto screen with staff name on each (excluding</a:t>
            </a:r>
            <a:r>
              <a:rPr lang="en-US" baseline="0" dirty="0" smtClean="0"/>
              <a:t> Mark)</a:t>
            </a:r>
          </a:p>
          <a:p>
            <a:r>
              <a:rPr lang="en-US" baseline="0" dirty="0" smtClean="0"/>
              <a:t>Finish with full team shot on last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7AD25-2C7E-0E46-9ACC-EE1DF7E098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26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 Individual shots of team coming onto screen with staff name on each (excluding</a:t>
            </a:r>
            <a:r>
              <a:rPr lang="en-US" baseline="0" dirty="0" smtClean="0"/>
              <a:t> Mark)</a:t>
            </a:r>
          </a:p>
          <a:p>
            <a:r>
              <a:rPr lang="en-US" baseline="0" dirty="0" smtClean="0"/>
              <a:t>Finish with full team shot on last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7AD25-2C7E-0E46-9ACC-EE1DF7E098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46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 Individual shots of team coming onto screen with staff name on each (excluding</a:t>
            </a:r>
            <a:r>
              <a:rPr lang="en-US" baseline="0" dirty="0" smtClean="0"/>
              <a:t> Mark)</a:t>
            </a:r>
          </a:p>
          <a:p>
            <a:r>
              <a:rPr lang="en-US" baseline="0" dirty="0" smtClean="0"/>
              <a:t>Finish with full team shot on last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7AD25-2C7E-0E46-9ACC-EE1DF7E098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40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 Individual shots of team coming onto screen with staff name on each (excluding</a:t>
            </a:r>
            <a:r>
              <a:rPr lang="en-US" baseline="0" dirty="0" smtClean="0"/>
              <a:t> Mark)</a:t>
            </a:r>
          </a:p>
          <a:p>
            <a:r>
              <a:rPr lang="en-US" baseline="0" dirty="0" smtClean="0"/>
              <a:t>Finish with full team shot on last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7AD25-2C7E-0E46-9ACC-EE1DF7E098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86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 Individual shots of team coming onto screen with staff name on each (excluding</a:t>
            </a:r>
            <a:r>
              <a:rPr lang="en-US" baseline="0" dirty="0" smtClean="0"/>
              <a:t> Mark)</a:t>
            </a:r>
          </a:p>
          <a:p>
            <a:r>
              <a:rPr lang="en-US" baseline="0" dirty="0" smtClean="0"/>
              <a:t>Finish with full team shot on last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7AD25-2C7E-0E46-9ACC-EE1DF7E098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51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 Individual shots of team coming onto screen with staff name on each (excluding</a:t>
            </a:r>
            <a:r>
              <a:rPr lang="en-US" baseline="0" dirty="0" smtClean="0"/>
              <a:t> Mark)</a:t>
            </a:r>
          </a:p>
          <a:p>
            <a:r>
              <a:rPr lang="en-US" baseline="0" dirty="0" smtClean="0"/>
              <a:t>Finish with full team shot on last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7AD25-2C7E-0E46-9ACC-EE1DF7E098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59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 Individual shots of team coming onto screen with staff name on each (excluding</a:t>
            </a:r>
            <a:r>
              <a:rPr lang="en-US" baseline="0" dirty="0" smtClean="0"/>
              <a:t> Mark)</a:t>
            </a:r>
          </a:p>
          <a:p>
            <a:r>
              <a:rPr lang="en-US" baseline="0" dirty="0" smtClean="0"/>
              <a:t>Finish with full team shot on last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7AD25-2C7E-0E46-9ACC-EE1DF7E098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59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0084-6495-4FA6-8FF5-8A810AF70477}" type="datetimeFigureOut">
              <a:rPr lang="en-AU" smtClean="0"/>
              <a:t>18/10/2017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CCF9-B8C3-4D63-883C-D68A86AE66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97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0084-6495-4FA6-8FF5-8A810AF70477}" type="datetimeFigureOut">
              <a:rPr lang="en-AU" smtClean="0"/>
              <a:t>18/10/2017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CCF9-B8C3-4D63-883C-D68A86AE66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1991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0084-6495-4FA6-8FF5-8A810AF70477}" type="datetimeFigureOut">
              <a:rPr lang="en-AU" smtClean="0"/>
              <a:t>18/10/2017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CCF9-B8C3-4D63-883C-D68A86AE66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058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0084-6495-4FA6-8FF5-8A810AF70477}" type="datetimeFigureOut">
              <a:rPr lang="en-AU" smtClean="0"/>
              <a:t>18/10/2017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CCF9-B8C3-4D63-883C-D68A86AE66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1816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0084-6495-4FA6-8FF5-8A810AF70477}" type="datetimeFigureOut">
              <a:rPr lang="en-AU" smtClean="0"/>
              <a:t>18/10/2017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CCF9-B8C3-4D63-883C-D68A86AE66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4645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0084-6495-4FA6-8FF5-8A810AF70477}" type="datetimeFigureOut">
              <a:rPr lang="en-AU" smtClean="0"/>
              <a:t>18/10/2017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CCF9-B8C3-4D63-883C-D68A86AE66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6356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0084-6495-4FA6-8FF5-8A810AF70477}" type="datetimeFigureOut">
              <a:rPr lang="en-AU" smtClean="0"/>
              <a:t>18/10/2017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CCF9-B8C3-4D63-883C-D68A86AE66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7214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0084-6495-4FA6-8FF5-8A810AF70477}" type="datetimeFigureOut">
              <a:rPr lang="en-AU" smtClean="0"/>
              <a:t>18/10/2017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CCF9-B8C3-4D63-883C-D68A86AE66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8330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0084-6495-4FA6-8FF5-8A810AF70477}" type="datetimeFigureOut">
              <a:rPr lang="en-AU" smtClean="0"/>
              <a:t>18/10/2017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CCF9-B8C3-4D63-883C-D68A86AE66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386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0084-6495-4FA6-8FF5-8A810AF70477}" type="datetimeFigureOut">
              <a:rPr lang="en-AU" smtClean="0"/>
              <a:t>18/10/2017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CCF9-B8C3-4D63-883C-D68A86AE66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3200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0084-6495-4FA6-8FF5-8A810AF70477}" type="datetimeFigureOut">
              <a:rPr lang="en-AU" smtClean="0"/>
              <a:t>18/10/2017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CCF9-B8C3-4D63-883C-D68A86AE66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4726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30084-6495-4FA6-8FF5-8A810AF70477}" type="datetimeFigureOut">
              <a:rPr lang="en-AU" smtClean="0"/>
              <a:t>18/10/2017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BCCF9-B8C3-4D63-883C-D68A86AE66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0406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12.jpeg"/><Relationship Id="rId5" Type="http://schemas.openxmlformats.org/officeDocument/2006/relationships/hyperlink" Target="http://www.mobilicom.com/" TargetMode="External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hyperlink" Target="https://www.bing.com/images/search?view=detailV2&amp;ccid=/sGjPj6H&amp;id=FEF2A1773F616CE6EE2D05583C6F36FACC90E482&amp;thid=OIP._sGjPj6HLwroBQ4H3aWi4AEsEs&amp;q=ourwatch&amp;simid=608017996246617727&amp;selectedIndex=0" TargetMode="External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cid:image003.jpg@01D0ACF3.26B30040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hyperlink" Target="https://www.wehi.edu.au/" TargetMode="External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20" Type="http://schemas.openxmlformats.org/officeDocument/2006/relationships/image" Target="../media/image35.png"/><Relationship Id="rId21" Type="http://schemas.openxmlformats.org/officeDocument/2006/relationships/hyperlink" Target="http://www.wamfunds.com.au/home.aspx" TargetMode="External"/><Relationship Id="rId22" Type="http://schemas.openxmlformats.org/officeDocument/2006/relationships/image" Target="../media/image36.jpeg"/><Relationship Id="rId23" Type="http://schemas.openxmlformats.org/officeDocument/2006/relationships/image" Target="../media/image37.jpeg"/><Relationship Id="rId24" Type="http://schemas.openxmlformats.org/officeDocument/2006/relationships/image" Target="../media/image38.png"/><Relationship Id="rId25" Type="http://schemas.openxmlformats.org/officeDocument/2006/relationships/image" Target="../media/image39.png"/><Relationship Id="rId26" Type="http://schemas.openxmlformats.org/officeDocument/2006/relationships/image" Target="../media/image40.png"/><Relationship Id="rId27" Type="http://schemas.openxmlformats.org/officeDocument/2006/relationships/image" Target="../media/image41.png"/><Relationship Id="rId28" Type="http://schemas.openxmlformats.org/officeDocument/2006/relationships/image" Target="../media/image42.png"/><Relationship Id="rId29" Type="http://schemas.openxmlformats.org/officeDocument/2006/relationships/image" Target="cid:image001.png@01D0A761.CD077A30" TargetMode="External"/><Relationship Id="rId30" Type="http://schemas.openxmlformats.org/officeDocument/2006/relationships/image" Target="../media/image43.png"/><Relationship Id="rId10" Type="http://schemas.openxmlformats.org/officeDocument/2006/relationships/hyperlink" Target="https://www.bing.com/images/search?view=detailV2&amp;ccid=WU/HGRIc&amp;id=EE92D0971012FE25CDA64AFBBB1056F0C48E1221&amp;thid=OIP.WU_HGRIcsuSn9Hj76VwlaAEsAy&amp;q=sandon+capital&amp;simid=608055598677492424&amp;selectedIndex=0" TargetMode="External"/><Relationship Id="rId11" Type="http://schemas.openxmlformats.org/officeDocument/2006/relationships/image" Target="../media/image29.jpeg"/><Relationship Id="rId12" Type="http://schemas.openxmlformats.org/officeDocument/2006/relationships/hyperlink" Target="http://www.asx.com.au/index.htm" TargetMode="External"/><Relationship Id="rId13" Type="http://schemas.openxmlformats.org/officeDocument/2006/relationships/image" Target="../media/image30.png"/><Relationship Id="rId14" Type="http://schemas.openxmlformats.org/officeDocument/2006/relationships/hyperlink" Target="https://www.piperalderman.com.au/index.php" TargetMode="External"/><Relationship Id="rId15" Type="http://schemas.openxmlformats.org/officeDocument/2006/relationships/image" Target="../media/image31.gif"/><Relationship Id="rId16" Type="http://schemas.openxmlformats.org/officeDocument/2006/relationships/hyperlink" Target="https://www2.deloitte.com/au/en.html" TargetMode="External"/><Relationship Id="rId17" Type="http://schemas.openxmlformats.org/officeDocument/2006/relationships/image" Target="../media/image32.png"/><Relationship Id="rId18" Type="http://schemas.openxmlformats.org/officeDocument/2006/relationships/image" Target="../media/image33.png"/><Relationship Id="rId19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JPG"/><Relationship Id="rId4" Type="http://schemas.openxmlformats.org/officeDocument/2006/relationships/image" Target="../media/image26.jpeg"/><Relationship Id="rId5" Type="http://schemas.openxmlformats.org/officeDocument/2006/relationships/hyperlink" Target="https://www.bing.com/images/search?view=detailV2&amp;ccid=dOv9DUGn&amp;id=078992A1920D3FA5143A846724C00E01C5DF00AE&amp;thid=OIP.dOv9DUGndUnFGpMPN4YedgEsDS&amp;q=myer+logo&amp;simid=608012760692622702&amp;selectedIndex=0" TargetMode="External"/><Relationship Id="rId6" Type="http://schemas.openxmlformats.org/officeDocument/2006/relationships/hyperlink" Target="https://www.bing.com/images/search?view=detailV2&amp;ccid=lILBy09z&amp;id=5170FE01047AB593A8D71EDC5371971758714677&amp;thid=OIP.lILBy09zeT0lk79d5UkMTwEsCw&amp;q=Deloitte+Melbourne&amp;simid=608019744278645559&amp;selectedIndex=1" TargetMode="External"/><Relationship Id="rId7" Type="http://schemas.openxmlformats.org/officeDocument/2006/relationships/image" Target="../media/image27.png"/><Relationship Id="rId8" Type="http://schemas.openxmlformats.org/officeDocument/2006/relationships/hyperlink" Target="https://www.fmd.com.au/index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hyperlink" Target="https://www.bing.com/images/search?view=detailV2&amp;ccid=3x0bXPTi&amp;id=27AEAD85589B83AC0B9A7F9AB1712937F0BFB886&amp;thid=OIP.3x0bXPTi4IXnIyc9nj6MMgEsCi&amp;q=governance+institute+of+australia&amp;simid=608008886601976642&amp;selectedIndex=0" TargetMode="External"/><Relationship Id="rId5" Type="http://schemas.openxmlformats.org/officeDocument/2006/relationships/image" Target="../media/image44.jpe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0" r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734" y="2560320"/>
            <a:ext cx="11377535" cy="1558834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  <a:cs typeface="Arial" panose="020B0604020202020204" pitchFamily="34" charset="0"/>
              </a:rPr>
              <a:t>Welcome to Mertons’</a:t>
            </a:r>
          </a:p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  <a:cs typeface="Arial" panose="020B0604020202020204" pitchFamily="34" charset="0"/>
              </a:rPr>
              <a:t>10</a:t>
            </a:r>
            <a:r>
              <a:rPr lang="en-US" sz="44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  <a:cs typeface="Arial" panose="020B0604020202020204" pitchFamily="34" charset="0"/>
              </a:rPr>
              <a:t>th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  <a:cs typeface="Arial" panose="020B0604020202020204" pitchFamily="34" charset="0"/>
              </a:rPr>
              <a:t> Anniversary Celebration!</a:t>
            </a:r>
          </a:p>
          <a:p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(Headings)"/>
              <a:cs typeface="Arial" panose="020B0604020202020204" pitchFamily="34" charset="0"/>
            </a:endParaRPr>
          </a:p>
          <a:p>
            <a:endParaRPr lang="en-US" sz="3200" dirty="0" smtClean="0">
              <a:solidFill>
                <a:schemeClr val="bg1"/>
              </a:solidFill>
              <a:latin typeface="Arial (Headings)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40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0" t="-80000" r="-56000" b="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533433"/>
            <a:ext cx="10515599" cy="829451"/>
          </a:xfrm>
        </p:spPr>
        <p:txBody>
          <a:bodyPr>
            <a:normAutofit/>
          </a:bodyPr>
          <a:lstStyle/>
          <a:p>
            <a:r>
              <a:rPr lang="en-AU" b="1" dirty="0" smtClean="0">
                <a:solidFill>
                  <a:schemeClr val="bg1"/>
                </a:solidFill>
                <a:latin typeface="Arial" charset="0"/>
                <a:ea typeface="Verdana" pitchFamily="34" charset="0"/>
                <a:cs typeface="Arial" charset="0"/>
              </a:rPr>
              <a:t>Trust our experts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1" y="2653259"/>
            <a:ext cx="10515600" cy="40333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dirty="0" smtClean="0">
              <a:latin typeface="Arial (Body)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 (Body)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1" y="3454399"/>
            <a:ext cx="572467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charset="0"/>
                <a:ea typeface="Arial" charset="0"/>
                <a:cs typeface="Arial" charset="0"/>
              </a:rPr>
              <a:t>Adam Sutherland</a:t>
            </a:r>
          </a:p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Corporate Governance Assistant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875" y="1628400"/>
            <a:ext cx="3372153" cy="505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9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0" t="-80000" r="-56000" b="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533433"/>
            <a:ext cx="10515599" cy="829451"/>
          </a:xfrm>
        </p:spPr>
        <p:txBody>
          <a:bodyPr>
            <a:normAutofit/>
          </a:bodyPr>
          <a:lstStyle/>
          <a:p>
            <a:r>
              <a:rPr lang="en-AU" b="1" dirty="0" smtClean="0">
                <a:solidFill>
                  <a:schemeClr val="bg1"/>
                </a:solidFill>
                <a:latin typeface="Arial" charset="0"/>
                <a:ea typeface="Verdana" pitchFamily="34" charset="0"/>
                <a:cs typeface="Arial" charset="0"/>
              </a:rPr>
              <a:t>What a team!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1" y="2653259"/>
            <a:ext cx="10515600" cy="40333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dirty="0" smtClean="0">
              <a:latin typeface="Arial (Body)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 (Body)"/>
              <a:cs typeface="Arial" panose="020B0604020202020204" pitchFamily="34" charset="0"/>
            </a:endParaRPr>
          </a:p>
        </p:txBody>
      </p:sp>
      <p:pic>
        <p:nvPicPr>
          <p:cNvPr id="5" name="Picture 4" descr="../../Desktop/Mertons%20Group%203-Blu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56" y="2848198"/>
            <a:ext cx="9356651" cy="36434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551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0" t="-80000" r="-56000" b="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533433"/>
            <a:ext cx="10515599" cy="829451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charset="0"/>
                <a:ea typeface="Verdana" pitchFamily="34" charset="0"/>
                <a:cs typeface="Arial" charset="0"/>
              </a:rPr>
              <a:t>Our first client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7060" y="2446337"/>
            <a:ext cx="7210862" cy="41460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7943" y="3033486"/>
            <a:ext cx="34067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" charset="0"/>
                <a:ea typeface="Arial" charset="0"/>
                <a:cs typeface="Arial" charset="0"/>
              </a:rPr>
              <a:t>India Equities </a:t>
            </a:r>
          </a:p>
          <a:p>
            <a:r>
              <a:rPr lang="en-US" sz="4000" dirty="0" smtClean="0">
                <a:latin typeface="Arial" charset="0"/>
                <a:ea typeface="Arial" charset="0"/>
                <a:cs typeface="Arial" charset="0"/>
              </a:rPr>
              <a:t>Fund</a:t>
            </a:r>
            <a:endParaRPr lang="en-US" sz="4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64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0" t="-80000" r="-56000" b="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533433"/>
            <a:ext cx="10515599" cy="829451"/>
          </a:xfrm>
        </p:spPr>
        <p:txBody>
          <a:bodyPr/>
          <a:lstStyle/>
          <a:p>
            <a:r>
              <a:rPr lang="en-AU" dirty="0" smtClean="0">
                <a:solidFill>
                  <a:schemeClr val="bg1"/>
                </a:solidFill>
                <a:latin typeface="Arial" charset="0"/>
                <a:ea typeface="Verdana" pitchFamily="34" charset="0"/>
                <a:cs typeface="Arial" charset="0"/>
              </a:rPr>
              <a:t>We are privileged to work with</a:t>
            </a:r>
            <a:r>
              <a:rPr lang="is-IS" dirty="0" smtClean="0">
                <a:solidFill>
                  <a:schemeClr val="bg1"/>
                </a:solidFill>
                <a:latin typeface="Arial" charset="0"/>
                <a:ea typeface="Verdana" pitchFamily="34" charset="0"/>
                <a:cs typeface="Arial" charset="0"/>
              </a:rPr>
              <a:t>….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1" y="2364462"/>
            <a:ext cx="10209550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charset="2"/>
              <a:buChar char="q"/>
            </a:pPr>
            <a:endParaRPr lang="en-AU" dirty="0" smtClean="0">
              <a:solidFill>
                <a:prstClr val="black"/>
              </a:solidFill>
              <a:latin typeface="Arial (Body)"/>
            </a:endParaRPr>
          </a:p>
          <a:p>
            <a:pPr marL="0" lvl="1" fontAlgn="base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</a:pPr>
            <a:endParaRPr lang="en-AU" altLang="en-US" sz="3200" dirty="0" smtClean="0"/>
          </a:p>
          <a:p>
            <a:pPr marL="2857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charset="2"/>
              <a:buChar char="§"/>
            </a:pPr>
            <a:endParaRPr lang="en-AU" altLang="en-US" sz="3200" dirty="0"/>
          </a:p>
          <a:p>
            <a:pPr marL="0" lvl="1" fontAlgn="base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</a:pPr>
            <a:r>
              <a:rPr lang="en-US" sz="2000" dirty="0" smtClean="0">
                <a:solidFill>
                  <a:prstClr val="black"/>
                </a:solidFill>
                <a:latin typeface="Arial (Body)"/>
              </a:rPr>
              <a:t>		 </a:t>
            </a:r>
            <a:endParaRPr lang="en-AU" sz="2000" dirty="0">
              <a:solidFill>
                <a:prstClr val="black"/>
              </a:solidFill>
              <a:latin typeface="Arial (Body)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342" y="2480907"/>
            <a:ext cx="6127409" cy="4058414"/>
          </a:xfrm>
          <a:prstGeom prst="rect">
            <a:avLst/>
          </a:prstGeom>
        </p:spPr>
      </p:pic>
      <p:pic>
        <p:nvPicPr>
          <p:cNvPr id="11" name="Picture 10" descr="Mobilicom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2676041"/>
            <a:ext cx="2472418" cy="6486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367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0" t="-80000" r="-56000" b="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64030" y="2466062"/>
            <a:ext cx="10209550" cy="145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charset="2"/>
              <a:buChar char="q"/>
            </a:pPr>
            <a:endParaRPr lang="en-AU" dirty="0" smtClean="0">
              <a:solidFill>
                <a:prstClr val="black"/>
              </a:solidFill>
              <a:latin typeface="Arial (Body)"/>
            </a:endParaRPr>
          </a:p>
          <a:p>
            <a:pPr marL="0" lvl="1" fontAlgn="base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</a:pPr>
            <a:endParaRPr lang="en-AU" altLang="en-US" sz="3200" dirty="0"/>
          </a:p>
          <a:p>
            <a:pPr marL="631825" lvl="2">
              <a:defRPr/>
            </a:pPr>
            <a:r>
              <a:rPr lang="en-AU" altLang="en-US" sz="3200" dirty="0"/>
              <a:t> </a:t>
            </a:r>
            <a:r>
              <a:rPr lang="en-US" sz="2000" dirty="0" smtClean="0">
                <a:solidFill>
                  <a:prstClr val="black"/>
                </a:solidFill>
                <a:latin typeface="Arial (Body)"/>
              </a:rPr>
              <a:t>		</a:t>
            </a:r>
            <a:endParaRPr lang="en-AU" sz="2000" dirty="0">
              <a:solidFill>
                <a:prstClr val="black"/>
              </a:solidFill>
              <a:latin typeface="Arial (Body)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bg1"/>
                </a:solidFill>
                <a:latin typeface="Arial" charset="0"/>
                <a:ea typeface="Verdana" pitchFamily="34" charset="0"/>
                <a:cs typeface="Arial" charset="0"/>
              </a:rPr>
              <a:t>We are privileged to work with</a:t>
            </a:r>
            <a:r>
              <a:rPr lang="is-IS" dirty="0" smtClean="0">
                <a:solidFill>
                  <a:schemeClr val="bg1"/>
                </a:solidFill>
                <a:latin typeface="Arial" charset="0"/>
                <a:ea typeface="Verdana" pitchFamily="34" charset="0"/>
                <a:cs typeface="Arial" charset="0"/>
              </a:rPr>
              <a:t>….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5" name="Picture 8" descr="Image result for ourwatch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87" y="2669170"/>
            <a:ext cx="15525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212" y="2428118"/>
            <a:ext cx="5893368" cy="392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6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0" t="-80000" r="-56000" b="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64030" y="2123248"/>
            <a:ext cx="102095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fontAlgn="base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</a:pPr>
            <a:endParaRPr lang="en-AU" altLang="en-US" sz="3200" dirty="0"/>
          </a:p>
          <a:p>
            <a:pPr marL="631825" lvl="2">
              <a:defRPr/>
            </a:pPr>
            <a:r>
              <a:rPr lang="en-AU" altLang="en-US" sz="3200" dirty="0"/>
              <a:t> </a:t>
            </a:r>
            <a:r>
              <a:rPr lang="en-US" sz="2000" dirty="0" smtClean="0">
                <a:solidFill>
                  <a:prstClr val="black"/>
                </a:solidFill>
                <a:latin typeface="Arial (Body)"/>
              </a:rPr>
              <a:t>		</a:t>
            </a:r>
            <a:endParaRPr lang="en-AU" sz="2000" dirty="0">
              <a:solidFill>
                <a:prstClr val="black"/>
              </a:solidFill>
              <a:latin typeface="Arial (Body)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bg1"/>
                </a:solidFill>
                <a:latin typeface="Arial" charset="0"/>
                <a:ea typeface="Verdana" pitchFamily="34" charset="0"/>
                <a:cs typeface="Arial" charset="0"/>
              </a:rPr>
              <a:t>We are privileged to work with</a:t>
            </a:r>
            <a:r>
              <a:rPr lang="is-IS" dirty="0" smtClean="0">
                <a:solidFill>
                  <a:schemeClr val="bg1"/>
                </a:solidFill>
                <a:latin typeface="Arial" charset="0"/>
                <a:ea typeface="Verdana" pitchFamily="34" charset="0"/>
                <a:cs typeface="Arial" charset="0"/>
              </a:rPr>
              <a:t>…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5098595" y="4736892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39675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5098595" y="4736892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39675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5098595" y="4736892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39675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-5098595" y="4736892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39675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-5098595" y="4736892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39675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-5098595" y="4736892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39675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-5098595" y="4736892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9675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smtClean="0">
                <a:ln>
                  <a:noFill/>
                </a:ln>
                <a:solidFill>
                  <a:srgbClr val="464545"/>
                </a:solidFill>
                <a:effectLst/>
                <a:latin typeface="Roboto"/>
              </a:rPr>
              <a:t>ENGLISH LANGUAGE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-5098595" y="4736892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39675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-5098595" y="4736892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39675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-5098595" y="4736892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39675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-5098595" y="4736892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39675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-5098595" y="4736892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39675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-5098595" y="4736892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39675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-5098595" y="4736892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39675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-5098595" y="4736892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39675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-5098595" y="4736892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39675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-5098595" y="4736892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39675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-5098595" y="4736892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39675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41" name="Picture 21" descr="home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30" y="3525629"/>
            <a:ext cx="97536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2.jpe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27389" y="1690688"/>
            <a:ext cx="2590241" cy="140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0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0" t="-80000" r="-56000" b="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533433"/>
            <a:ext cx="10515599" cy="829451"/>
          </a:xfrm>
        </p:spPr>
        <p:txBody>
          <a:bodyPr/>
          <a:lstStyle/>
          <a:p>
            <a:r>
              <a:rPr lang="en-AU" dirty="0" smtClean="0">
                <a:solidFill>
                  <a:schemeClr val="bg1"/>
                </a:solidFill>
                <a:latin typeface="Arial" charset="0"/>
                <a:ea typeface="Verdana" pitchFamily="34" charset="0"/>
                <a:cs typeface="Arial" charset="0"/>
              </a:rPr>
              <a:t>We are privileged to work with</a:t>
            </a:r>
            <a:r>
              <a:rPr lang="is-IS" dirty="0" smtClean="0">
                <a:solidFill>
                  <a:schemeClr val="bg1"/>
                </a:solidFill>
                <a:latin typeface="Arial" charset="0"/>
                <a:ea typeface="Verdana" pitchFamily="34" charset="0"/>
                <a:cs typeface="Arial" charset="0"/>
              </a:rPr>
              <a:t>…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5" name="Picture 4" descr="https://www.qbiotics.com/images/features/feature8c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853939"/>
            <a:ext cx="9880368" cy="2706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QBiotics blue logo smaller"/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725" y="2013267"/>
            <a:ext cx="1214756" cy="1240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531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0" t="-80000" r="-56000" b="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64030" y="2466062"/>
            <a:ext cx="10209550" cy="145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charset="2"/>
              <a:buChar char="q"/>
            </a:pPr>
            <a:endParaRPr lang="en-AU" dirty="0" smtClean="0">
              <a:solidFill>
                <a:prstClr val="black"/>
              </a:solidFill>
              <a:latin typeface="Arial (Body)"/>
            </a:endParaRPr>
          </a:p>
          <a:p>
            <a:pPr marL="0" lvl="1" fontAlgn="base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</a:pPr>
            <a:endParaRPr lang="en-AU" altLang="en-US" sz="3200" dirty="0"/>
          </a:p>
          <a:p>
            <a:pPr marL="631825" lvl="2">
              <a:defRPr/>
            </a:pPr>
            <a:r>
              <a:rPr lang="en-AU" altLang="en-US" sz="3200" dirty="0"/>
              <a:t> </a:t>
            </a:r>
            <a:r>
              <a:rPr lang="en-US" sz="2000" dirty="0" smtClean="0">
                <a:solidFill>
                  <a:prstClr val="black"/>
                </a:solidFill>
                <a:latin typeface="Arial (Body)"/>
              </a:rPr>
              <a:t>		</a:t>
            </a:r>
            <a:endParaRPr lang="en-AU" sz="2000" dirty="0">
              <a:solidFill>
                <a:prstClr val="black"/>
              </a:solidFill>
              <a:latin typeface="Arial (Body)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bg1"/>
                </a:solidFill>
                <a:latin typeface="Arial" charset="0"/>
                <a:ea typeface="Verdana" pitchFamily="34" charset="0"/>
                <a:cs typeface="Arial" charset="0"/>
              </a:rPr>
              <a:t>We are privileged to work with</a:t>
            </a:r>
            <a:r>
              <a:rPr lang="is-IS" dirty="0" smtClean="0">
                <a:solidFill>
                  <a:schemeClr val="bg1"/>
                </a:solidFill>
                <a:latin typeface="Arial" charset="0"/>
                <a:ea typeface="Verdana" pitchFamily="34" charset="0"/>
                <a:cs typeface="Arial" charset="0"/>
              </a:rPr>
              <a:t>…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4" name="Picture 6" descr="Image result for kog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242" y="2416125"/>
            <a:ext cx="2309767" cy="228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Pag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159" y="1538514"/>
            <a:ext cx="3606566" cy="510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57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0" t="-80000" r="-56000" b="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533433"/>
            <a:ext cx="10515599" cy="829451"/>
          </a:xfrm>
        </p:spPr>
        <p:txBody>
          <a:bodyPr/>
          <a:lstStyle/>
          <a:p>
            <a:r>
              <a:rPr lang="en-AU" dirty="0" smtClean="0">
                <a:solidFill>
                  <a:schemeClr val="bg1"/>
                </a:solidFill>
                <a:latin typeface="Arial" charset="0"/>
                <a:ea typeface="Verdana" pitchFamily="34" charset="0"/>
                <a:cs typeface="Arial" charset="0"/>
              </a:rPr>
              <a:t>We are privileged to work with</a:t>
            </a:r>
            <a:r>
              <a:rPr lang="is-IS" dirty="0" smtClean="0">
                <a:solidFill>
                  <a:schemeClr val="bg1"/>
                </a:solidFill>
                <a:latin typeface="Arial" charset="0"/>
                <a:ea typeface="Verdana" pitchFamily="34" charset="0"/>
                <a:cs typeface="Arial" charset="0"/>
              </a:rPr>
              <a:t>…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1" y="2364462"/>
            <a:ext cx="10209550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charset="2"/>
              <a:buChar char="q"/>
            </a:pPr>
            <a:endParaRPr lang="en-AU" dirty="0" smtClean="0">
              <a:solidFill>
                <a:prstClr val="black"/>
              </a:solidFill>
              <a:latin typeface="Arial (Body)"/>
            </a:endParaRPr>
          </a:p>
          <a:p>
            <a:pPr marL="0" lvl="1" fontAlgn="base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</a:pPr>
            <a:endParaRPr lang="en-AU" altLang="en-US" sz="3200" dirty="0" smtClean="0"/>
          </a:p>
          <a:p>
            <a:pPr marL="2857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charset="2"/>
              <a:buChar char="§"/>
            </a:pPr>
            <a:endParaRPr lang="en-AU" altLang="en-US" sz="3200" dirty="0"/>
          </a:p>
          <a:p>
            <a:pPr marL="0" lvl="1" fontAlgn="base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</a:pPr>
            <a:r>
              <a:rPr lang="en-US" sz="2000" dirty="0" smtClean="0">
                <a:solidFill>
                  <a:prstClr val="black"/>
                </a:solidFill>
                <a:latin typeface="Arial (Body)"/>
              </a:rPr>
              <a:t>		</a:t>
            </a:r>
            <a:endParaRPr lang="en-AU" sz="2000" dirty="0">
              <a:solidFill>
                <a:prstClr val="black"/>
              </a:solidFill>
              <a:latin typeface="Arial (Body)"/>
            </a:endParaRPr>
          </a:p>
        </p:txBody>
      </p:sp>
      <p:pic>
        <p:nvPicPr>
          <p:cNvPr id="5" name="Picture 4" descr="Walter and Eliza Hall Logo">
            <a:hlinkClick r:id="rId4" tooltip="&quot;Click here to visit the homepage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2" y="2662642"/>
            <a:ext cx="4533900" cy="1324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4075" y="2888895"/>
            <a:ext cx="5419725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6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0" t="-80000" r="-56000" b="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533433"/>
            <a:ext cx="10515599" cy="829451"/>
          </a:xfrm>
        </p:spPr>
        <p:txBody>
          <a:bodyPr/>
          <a:lstStyle/>
          <a:p>
            <a:r>
              <a:rPr lang="en-AU" dirty="0" smtClean="0">
                <a:solidFill>
                  <a:schemeClr val="bg1"/>
                </a:solidFill>
                <a:latin typeface="Arial" charset="0"/>
                <a:ea typeface="Verdana" pitchFamily="34" charset="0"/>
                <a:cs typeface="Arial" charset="0"/>
              </a:rPr>
              <a:t>We are privileged to work with</a:t>
            </a:r>
            <a:r>
              <a:rPr lang="is-IS" dirty="0" smtClean="0">
                <a:solidFill>
                  <a:schemeClr val="bg1"/>
                </a:solidFill>
                <a:latin typeface="Arial" charset="0"/>
                <a:ea typeface="Verdana" pitchFamily="34" charset="0"/>
                <a:cs typeface="Arial" charset="0"/>
              </a:rPr>
              <a:t>…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1" y="2364462"/>
            <a:ext cx="10209550" cy="2142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charset="2"/>
              <a:buChar char="q"/>
            </a:pPr>
            <a:endParaRPr lang="en-AU" dirty="0" smtClean="0">
              <a:solidFill>
                <a:prstClr val="black"/>
              </a:solidFill>
              <a:latin typeface="Arial (Body)"/>
            </a:endParaRPr>
          </a:p>
          <a:p>
            <a:pPr marL="0" lvl="1" fontAlgn="base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</a:pPr>
            <a:endParaRPr lang="en-AU" altLang="en-US" sz="3200" dirty="0" smtClean="0"/>
          </a:p>
          <a:p>
            <a:pPr marL="2857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charset="2"/>
              <a:buChar char="§"/>
            </a:pPr>
            <a:endParaRPr lang="en-AU" altLang="en-US" sz="3200" dirty="0"/>
          </a:p>
          <a:p>
            <a:pPr marL="0" lvl="1" fontAlgn="base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</a:pPr>
            <a:r>
              <a:rPr lang="en-AU" altLang="en-US" sz="3200" dirty="0" smtClean="0"/>
              <a:t> </a:t>
            </a:r>
            <a:r>
              <a:rPr lang="en-US" sz="2000" dirty="0" smtClean="0">
                <a:solidFill>
                  <a:prstClr val="black"/>
                </a:solidFill>
                <a:latin typeface="Arial (Body)"/>
              </a:rPr>
              <a:t>		</a:t>
            </a:r>
            <a:endParaRPr lang="en-AU" sz="2000" dirty="0">
              <a:solidFill>
                <a:prstClr val="black"/>
              </a:solidFill>
              <a:latin typeface="Arial (Body)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2555" y="2508750"/>
            <a:ext cx="5438775" cy="3933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039" y="2508750"/>
            <a:ext cx="2591826" cy="92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0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0" t="-80000" r="-56000" b="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533433"/>
            <a:ext cx="10515599" cy="829451"/>
          </a:xfrm>
        </p:spPr>
        <p:txBody>
          <a:bodyPr/>
          <a:lstStyle/>
          <a:p>
            <a:r>
              <a:rPr lang="en-AU" dirty="0" smtClean="0">
                <a:solidFill>
                  <a:schemeClr val="bg1"/>
                </a:solidFill>
                <a:latin typeface="Arial" charset="0"/>
                <a:ea typeface="Verdana" pitchFamily="34" charset="0"/>
                <a:cs typeface="Arial" charset="0"/>
              </a:rPr>
              <a:t>The ’team’ ten years ago</a:t>
            </a:r>
            <a:r>
              <a:rPr lang="is-IS" dirty="0" smtClean="0">
                <a:solidFill>
                  <a:schemeClr val="bg1"/>
                </a:solidFill>
                <a:latin typeface="Arial" charset="0"/>
                <a:ea typeface="Verdana" pitchFamily="34" charset="0"/>
                <a:cs typeface="Arial" charset="0"/>
              </a:rPr>
              <a:t>…..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1" y="3454399"/>
            <a:ext cx="52868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charset="0"/>
                <a:ea typeface="Arial" charset="0"/>
                <a:cs typeface="Arial" charset="0"/>
              </a:rPr>
              <a:t>Mark </a:t>
            </a:r>
            <a:r>
              <a:rPr lang="en-US" sz="4000" dirty="0" err="1" smtClean="0">
                <a:latin typeface="Arial" charset="0"/>
                <a:ea typeface="Arial" charset="0"/>
                <a:cs typeface="Arial" charset="0"/>
              </a:rPr>
              <a:t>Licciardo</a:t>
            </a:r>
            <a:endParaRPr lang="en-US" sz="40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Managing Director 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996222" y="1886857"/>
            <a:ext cx="3721742" cy="466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9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0" t="-80000" r="-56000" b="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533433"/>
            <a:ext cx="10515599" cy="829451"/>
          </a:xfrm>
        </p:spPr>
        <p:txBody>
          <a:bodyPr/>
          <a:lstStyle/>
          <a:p>
            <a:r>
              <a:rPr lang="en-AU" dirty="0" smtClean="0">
                <a:solidFill>
                  <a:schemeClr val="bg1"/>
                </a:solidFill>
                <a:latin typeface="Arial" charset="0"/>
                <a:ea typeface="Verdana" pitchFamily="34" charset="0"/>
                <a:cs typeface="Arial" charset="0"/>
              </a:rPr>
              <a:t>We are privileged to work with</a:t>
            </a:r>
            <a:r>
              <a:rPr lang="is-IS" dirty="0" smtClean="0">
                <a:solidFill>
                  <a:schemeClr val="bg1"/>
                </a:solidFill>
                <a:latin typeface="Arial" charset="0"/>
                <a:ea typeface="Verdana" pitchFamily="34" charset="0"/>
                <a:cs typeface="Arial" charset="0"/>
              </a:rPr>
              <a:t>….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11989" y="10482280"/>
            <a:ext cx="102095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charset="2"/>
              <a:buChar char="§"/>
            </a:pPr>
            <a:endParaRPr lang="en-AU" dirty="0">
              <a:solidFill>
                <a:prstClr val="black"/>
              </a:solidFill>
              <a:latin typeface="Arial (Body)"/>
            </a:endParaRPr>
          </a:p>
          <a:p>
            <a:pPr marL="0" lvl="1" fontAlgn="base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</a:pPr>
            <a:r>
              <a:rPr lang="en-US" sz="2000" dirty="0" smtClean="0">
                <a:solidFill>
                  <a:prstClr val="black"/>
                </a:solidFill>
                <a:latin typeface="Arial (Body)"/>
              </a:rPr>
              <a:t>		</a:t>
            </a:r>
            <a:endParaRPr lang="en-AU" sz="2000" dirty="0">
              <a:solidFill>
                <a:prstClr val="black"/>
              </a:solidFill>
              <a:latin typeface="Arial (Body)"/>
            </a:endParaRPr>
          </a:p>
        </p:txBody>
      </p:sp>
      <p:pic>
        <p:nvPicPr>
          <p:cNvPr id="4" name="Picture 88" descr="http://sharepoint2010/Pics/Connective%20Logo%20RG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588" y="2543117"/>
            <a:ext cx="3136773" cy="76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779932" y="650729"/>
            <a:ext cx="20839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1" u="none" strike="noStrike" cap="none" normalizeH="0" baseline="0" dirty="0" smtClean="0">
                <a:ln>
                  <a:noFill/>
                </a:ln>
                <a:solidFill>
                  <a:srgbClr val="001BA0"/>
                </a:solidFill>
                <a:effectLst/>
                <a:latin typeface="Arial" panose="020B0604020202020204" pitchFamily="34" charset="0"/>
                <a:hlinkClick r:id="rId5"/>
              </a:rPr>
              <a:t>  </a:t>
            </a:r>
            <a:endParaRPr kumimoji="0" lang="en-US" altLang="en-US" sz="9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5991805" y="-138499"/>
            <a:ext cx="20839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1" u="none" strike="noStrike" cap="none" normalizeH="0" baseline="0" dirty="0" smtClean="0">
                <a:ln>
                  <a:noFill/>
                </a:ln>
                <a:solidFill>
                  <a:srgbClr val="001BA0"/>
                </a:solidFill>
                <a:effectLst/>
                <a:latin typeface="Arial" panose="020B0604020202020204" pitchFamily="34" charset="0"/>
                <a:hlinkClick r:id="rId6"/>
              </a:rPr>
              <a:t>  </a:t>
            </a:r>
            <a:endParaRPr kumimoji="0" lang="en-US" altLang="en-US" sz="10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Picture 2" descr="http://www.powerwrap.com.au/cms_images/34_04-01-2015_961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88184"/>
            <a:ext cx="190500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MD Financial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136" y="2860931"/>
            <a:ext cx="3077245" cy="98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sandon capital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68" y="5333629"/>
            <a:ext cx="4438500" cy="109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7747726" y="523143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202" name="Picture 10" descr="Australian Securities Exchange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350" y="4331699"/>
            <a:ext cx="17430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0" descr="Piper Alderman">
            <a:hlinkClick r:id="rId14" tooltip="Piper Alderman 2011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121" y="4269726"/>
            <a:ext cx="3142957" cy="61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https://www2.deloitte.com/content/dam/assets/logos/deloitte-print.png">
            <a:hlinkClick r:id="rId16" tooltip="&quot;Deloitte Australia&quot;"/>
          </p:cNvPr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089" y="6093830"/>
            <a:ext cx="1983293" cy="460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28701" y="5480052"/>
            <a:ext cx="1885950" cy="5715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228988" y="5852326"/>
            <a:ext cx="1707155" cy="573031"/>
          </a:xfrm>
          <a:prstGeom prst="rect">
            <a:avLst/>
          </a:prstGeom>
        </p:spPr>
      </p:pic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4714014" y="524430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207" name="Picture 16" descr="Frontier Digital Ventures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593" y="5333629"/>
            <a:ext cx="196215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4714014" y="573960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/>
              </a:rPr>
              <a:t>	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6200195" y="14205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269790" tIns="152352" rIns="1014093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en-US" sz="1600" b="0" i="0" u="none" strike="noStrike" cap="none" normalizeH="0" baseline="0" smtClean="0">
              <a:ln>
                <a:noFill/>
              </a:ln>
              <a:solidFill>
                <a:srgbClr val="365F91"/>
              </a:solidFill>
              <a:effectLst/>
              <a:latin typeface="Calibri" panose="020F050202020403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210" name="Picture 27" descr="http://www.wamfunds.com.au/WAM/images/WAMLogo.jpg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07599"/>
            <a:ext cx="21526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6200195" y="26968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MS Mincho" charset="-128"/>
                <a:cs typeface="Times New Roman" panose="02020603050405020304" pitchFamily="18" charset="0"/>
              </a:rPr>
              <a:t>			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213" name="Picture 26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965" y="4585184"/>
            <a:ext cx="13239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3"/>
          <p:cNvSpPr>
            <a:spLocks noChangeArrowheads="1"/>
          </p:cNvSpPr>
          <p:nvPr/>
        </p:nvSpPr>
        <p:spPr bwMode="auto">
          <a:xfrm>
            <a:off x="0" y="571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000" b="0" i="0" u="none" strike="noStrike" cap="none" normalizeH="0" baseline="0" smtClean="0">
                <a:ln>
                  <a:noFill/>
                </a:ln>
                <a:solidFill>
                  <a:srgbClr val="365F9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</a:rPr>
              <a:t>	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4" name="Picture 102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284055" y="5375277"/>
            <a:ext cx="2095500" cy="1352550"/>
          </a:xfrm>
          <a:prstGeom prst="rect">
            <a:avLst/>
          </a:prstGeom>
        </p:spPr>
      </p:pic>
      <p:pic>
        <p:nvPicPr>
          <p:cNvPr id="1025" name="Picture 102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99588" y="1863747"/>
            <a:ext cx="1498267" cy="863002"/>
          </a:xfrm>
          <a:prstGeom prst="rect">
            <a:avLst/>
          </a:prstGeom>
        </p:spPr>
      </p:pic>
      <p:pic>
        <p:nvPicPr>
          <p:cNvPr id="1027" name="Picture 102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691712" y="3774427"/>
            <a:ext cx="2006870" cy="616898"/>
          </a:xfrm>
          <a:prstGeom prst="rect">
            <a:avLst/>
          </a:prstGeom>
        </p:spPr>
      </p:pic>
      <p:pic>
        <p:nvPicPr>
          <p:cNvPr id="47" name="Picture 46"/>
          <p:cNvPicPr/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960" y="1977696"/>
            <a:ext cx="2402205" cy="445135"/>
          </a:xfrm>
          <a:prstGeom prst="rect">
            <a:avLst/>
          </a:prstGeom>
          <a:noFill/>
        </p:spPr>
      </p:pic>
      <p:sp>
        <p:nvSpPr>
          <p:cNvPr id="1028" name="Rectangle 1027"/>
          <p:cNvSpPr/>
          <p:nvPr/>
        </p:nvSpPr>
        <p:spPr>
          <a:xfrm>
            <a:off x="7832523" y="3277513"/>
            <a:ext cx="4134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Mercantile Investment Company Limited</a:t>
            </a:r>
            <a:endParaRPr lang="en-US" sz="1200" dirty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49" name="Picture 48" descr="Description: Macintosh HD:Users:christinedaltio:Desktop:Signature1.gif"/>
          <p:cNvPicPr/>
          <p:nvPr/>
        </p:nvPicPr>
        <p:blipFill>
          <a:blip r:embed="rId28" r:link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941" y="2642462"/>
            <a:ext cx="2077141" cy="589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1028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929915" y="1380332"/>
            <a:ext cx="21526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27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0" t="-80000" r="-56000" b="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533433"/>
            <a:ext cx="10515599" cy="829451"/>
          </a:xfrm>
        </p:spPr>
        <p:txBody>
          <a:bodyPr/>
          <a:lstStyle/>
          <a:p>
            <a:r>
              <a:rPr lang="en-AU" dirty="0" smtClean="0">
                <a:solidFill>
                  <a:schemeClr val="bg1"/>
                </a:solidFill>
                <a:latin typeface="Arial" charset="0"/>
                <a:ea typeface="Verdana" pitchFamily="34" charset="0"/>
                <a:cs typeface="Arial" charset="0"/>
              </a:rPr>
              <a:t>We are proud to support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1" y="3348809"/>
            <a:ext cx="102095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fontAlgn="base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</a:pPr>
            <a:r>
              <a:rPr lang="en-AU" altLang="en-US" sz="3200" dirty="0" smtClean="0"/>
              <a:t>Mertons’ is proud to</a:t>
            </a:r>
          </a:p>
          <a:p>
            <a:pPr marL="0" lvl="1" fontAlgn="base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</a:pPr>
            <a:r>
              <a:rPr lang="en-AU" altLang="en-US" sz="3200" dirty="0" smtClean="0"/>
              <a:t>sponsor the Annual </a:t>
            </a:r>
          </a:p>
          <a:p>
            <a:pPr marL="0" lvl="1" fontAlgn="base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</a:pPr>
            <a:r>
              <a:rPr lang="en-AU" altLang="en-US" sz="3200" dirty="0" smtClean="0"/>
              <a:t>Governance Institute </a:t>
            </a:r>
          </a:p>
          <a:p>
            <a:pPr marL="0" lvl="1" fontAlgn="base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</a:pPr>
            <a:r>
              <a:rPr lang="en-AU" altLang="en-US" sz="3200" dirty="0" smtClean="0"/>
              <a:t>of Australia Awards</a:t>
            </a:r>
          </a:p>
          <a:p>
            <a:pPr marL="2857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charset="2"/>
              <a:buChar char="§"/>
            </a:pPr>
            <a:endParaRPr lang="en-AU" altLang="en-US" sz="3200" dirty="0"/>
          </a:p>
          <a:p>
            <a:pPr marL="0" lvl="1" fontAlgn="base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</a:pPr>
            <a:endParaRPr lang="en-AU" altLang="en-US" sz="3200" dirty="0"/>
          </a:p>
          <a:p>
            <a:pPr marL="631825" lvl="2">
              <a:defRPr/>
            </a:pPr>
            <a:r>
              <a:rPr lang="en-AU" altLang="en-US" sz="3200" dirty="0"/>
              <a:t> </a:t>
            </a:r>
            <a:r>
              <a:rPr lang="en-US" sz="2000" dirty="0" smtClean="0">
                <a:solidFill>
                  <a:prstClr val="black"/>
                </a:solidFill>
                <a:latin typeface="Arial (Body)"/>
              </a:rPr>
              <a:t>		</a:t>
            </a:r>
            <a:endParaRPr lang="en-AU" sz="2000" dirty="0">
              <a:solidFill>
                <a:prstClr val="black"/>
              </a:solidFill>
              <a:latin typeface="Arial (Body)"/>
            </a:endParaRPr>
          </a:p>
        </p:txBody>
      </p:sp>
      <p:pic>
        <p:nvPicPr>
          <p:cNvPr id="5" name="Picture 6" descr="Image result for governance institute of australi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428" y="1984256"/>
            <a:ext cx="2370013" cy="136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0999" y="4427273"/>
            <a:ext cx="3404873" cy="2430727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114" y="3498360"/>
            <a:ext cx="2293257" cy="3359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03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0" r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734" y="2560320"/>
            <a:ext cx="11377535" cy="1558834"/>
          </a:xfrm>
        </p:spPr>
        <p:txBody>
          <a:bodyPr>
            <a:noAutofit/>
          </a:bodyPr>
          <a:lstStyle/>
          <a:p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(Headings)"/>
              <a:cs typeface="Arial" panose="020B0604020202020204" pitchFamily="34" charset="0"/>
            </a:endParaRPr>
          </a:p>
          <a:p>
            <a:endParaRPr lang="en-US" sz="3200" dirty="0" smtClean="0">
              <a:solidFill>
                <a:schemeClr val="bg1"/>
              </a:solidFill>
              <a:latin typeface="Arial (Headings)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12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0" t="-80000" r="-56000" b="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533433"/>
            <a:ext cx="10515599" cy="829451"/>
          </a:xfrm>
        </p:spPr>
        <p:txBody>
          <a:bodyPr/>
          <a:lstStyle/>
          <a:p>
            <a:r>
              <a:rPr lang="en-AU" dirty="0" smtClean="0">
                <a:solidFill>
                  <a:schemeClr val="bg1"/>
                </a:solidFill>
                <a:latin typeface="Arial" charset="0"/>
                <a:ea typeface="Verdana" pitchFamily="34" charset="0"/>
                <a:cs typeface="Arial" charset="0"/>
              </a:rPr>
              <a:t>2007 - 2017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7988" y="2276707"/>
            <a:ext cx="7436024" cy="4838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ct val="30000"/>
              </a:spcAft>
              <a:buClr>
                <a:srgbClr val="0070C0"/>
              </a:buClr>
              <a:defRPr/>
            </a:pPr>
            <a:r>
              <a:rPr lang="en-AU" altLang="en-US" sz="2800" dirty="0" smtClean="0">
                <a:solidFill>
                  <a:prstClr val="black"/>
                </a:solidFill>
                <a:latin typeface="Arial (Body)"/>
              </a:rPr>
              <a:t>1 decade</a:t>
            </a:r>
            <a:endParaRPr lang="en-AU" altLang="en-US" sz="2800" dirty="0">
              <a:solidFill>
                <a:prstClr val="black"/>
              </a:solidFill>
              <a:latin typeface="Arial (Body)"/>
            </a:endParaRP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rgbClr val="0070C0"/>
              </a:buClr>
              <a:defRPr/>
            </a:pPr>
            <a:r>
              <a:rPr lang="en-AU" altLang="en-US" sz="2800" dirty="0" smtClean="0">
                <a:solidFill>
                  <a:prstClr val="black"/>
                </a:solidFill>
                <a:latin typeface="Arial (Body)"/>
              </a:rPr>
              <a:t>120 months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rgbClr val="0070C0"/>
              </a:buClr>
              <a:defRPr/>
            </a:pPr>
            <a:r>
              <a:rPr lang="en-AU" altLang="en-US" sz="2800" dirty="0" smtClean="0">
                <a:solidFill>
                  <a:prstClr val="black"/>
                </a:solidFill>
                <a:latin typeface="Arial (Body)"/>
              </a:rPr>
              <a:t>520 weeks</a:t>
            </a:r>
            <a:endParaRPr lang="en-AU" altLang="en-US" sz="2800" dirty="0">
              <a:solidFill>
                <a:prstClr val="black"/>
              </a:solidFill>
              <a:latin typeface="Arial (Body)"/>
            </a:endParaRP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rgbClr val="0070C0"/>
              </a:buClr>
              <a:defRPr/>
            </a:pPr>
            <a:r>
              <a:rPr lang="en-AU" altLang="en-US" sz="2800" dirty="0" smtClean="0">
                <a:solidFill>
                  <a:prstClr val="black"/>
                </a:solidFill>
                <a:latin typeface="Arial (Body)"/>
              </a:rPr>
              <a:t>3,650 days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rgbClr val="0070C0"/>
              </a:buClr>
              <a:defRPr/>
            </a:pPr>
            <a:r>
              <a:rPr lang="en-AU" altLang="en-US" sz="2800" dirty="0" smtClean="0">
                <a:solidFill>
                  <a:prstClr val="black"/>
                </a:solidFill>
                <a:latin typeface="Arial (Body)"/>
              </a:rPr>
              <a:t>				</a:t>
            </a:r>
            <a:r>
              <a:rPr lang="en-AU" altLang="en-US" sz="4000" b="1" dirty="0" smtClean="0">
                <a:solidFill>
                  <a:prstClr val="black"/>
                </a:solidFill>
                <a:latin typeface="Arial (Body)"/>
              </a:rPr>
              <a:t>10 years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rgbClr val="0070C0"/>
              </a:buClr>
              <a:defRPr/>
            </a:pPr>
            <a:r>
              <a:rPr lang="en-AU" altLang="en-US" sz="2800" dirty="0" smtClean="0">
                <a:solidFill>
                  <a:prstClr val="black"/>
                </a:solidFill>
                <a:latin typeface="Arial (Body)"/>
              </a:rPr>
              <a:t>87,600 hours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rgbClr val="0070C0"/>
              </a:buClr>
              <a:defRPr/>
            </a:pPr>
            <a:r>
              <a:rPr lang="en-AU" altLang="en-US" sz="2800" dirty="0" smtClean="0">
                <a:solidFill>
                  <a:prstClr val="black"/>
                </a:solidFill>
                <a:latin typeface="Arial (Body)"/>
              </a:rPr>
              <a:t>5,256,000 minutes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rgbClr val="0070C0"/>
              </a:buClr>
              <a:defRPr/>
            </a:pPr>
            <a:r>
              <a:rPr lang="en-AU" altLang="en-US" sz="2800" dirty="0" smtClean="0">
                <a:solidFill>
                  <a:prstClr val="black"/>
                </a:solidFill>
                <a:latin typeface="Arial (Body)"/>
              </a:rPr>
              <a:t>315,360,000 seconds</a:t>
            </a:r>
          </a:p>
          <a:p>
            <a:pPr marL="285750" indent="-285750">
              <a:lnSpc>
                <a:spcPct val="90000"/>
              </a:lnSpc>
              <a:spcAft>
                <a:spcPct val="30000"/>
              </a:spcAft>
              <a:buClr>
                <a:srgbClr val="0070C0"/>
              </a:buClr>
              <a:buFont typeface="Wingdings" charset="2"/>
              <a:buChar char="§"/>
              <a:defRPr/>
            </a:pPr>
            <a:endParaRPr lang="en-AU" altLang="en-US" sz="2800" dirty="0">
              <a:solidFill>
                <a:prstClr val="black"/>
              </a:solidFill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79018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0" t="-80000" r="-56000" b="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533433"/>
            <a:ext cx="10515599" cy="829451"/>
          </a:xfrm>
        </p:spPr>
        <p:txBody>
          <a:bodyPr>
            <a:normAutofit/>
          </a:bodyPr>
          <a:lstStyle/>
          <a:p>
            <a:r>
              <a:rPr lang="en-AU" b="1" dirty="0" smtClean="0">
                <a:solidFill>
                  <a:schemeClr val="bg1"/>
                </a:solidFill>
                <a:latin typeface="Arial" charset="0"/>
                <a:ea typeface="Verdana" pitchFamily="34" charset="0"/>
                <a:cs typeface="Arial" charset="0"/>
              </a:rPr>
              <a:t>Trust our experts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1" y="2653259"/>
            <a:ext cx="4009570" cy="40333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dirty="0" smtClean="0">
              <a:latin typeface="Arial (Body)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 (Body)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1" y="2386962"/>
            <a:ext cx="5807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4000" dirty="0" smtClean="0"/>
              <a:t>Rodney Davidson</a:t>
            </a:r>
          </a:p>
          <a:p>
            <a:r>
              <a:rPr lang="en-US" sz="2800" dirty="0" smtClean="0"/>
              <a:t>Corporate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Governance</a:t>
            </a:r>
            <a:r>
              <a:rPr lang="en-US" sz="2800" dirty="0" smtClean="0"/>
              <a:t> Consultant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097" y="1654628"/>
            <a:ext cx="3468914" cy="520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9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0" t="-80000" r="-56000" b="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533433"/>
            <a:ext cx="10515599" cy="829451"/>
          </a:xfrm>
        </p:spPr>
        <p:txBody>
          <a:bodyPr>
            <a:normAutofit/>
          </a:bodyPr>
          <a:lstStyle/>
          <a:p>
            <a:r>
              <a:rPr lang="en-AU" b="1" dirty="0" smtClean="0">
                <a:solidFill>
                  <a:schemeClr val="bg1"/>
                </a:solidFill>
                <a:latin typeface="Arial" charset="0"/>
                <a:ea typeface="Verdana" pitchFamily="34" charset="0"/>
                <a:cs typeface="Arial" charset="0"/>
              </a:rPr>
              <a:t>Trust our experts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1" y="2653259"/>
            <a:ext cx="10515600" cy="40333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dirty="0" smtClean="0">
              <a:latin typeface="Arial (Body)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 (Body)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1" y="3454399"/>
            <a:ext cx="57752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charset="0"/>
                <a:ea typeface="Arial" charset="0"/>
                <a:cs typeface="Arial" charset="0"/>
              </a:rPr>
              <a:t>Geraldine Delves</a:t>
            </a:r>
          </a:p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Corporate Governance Assistant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524000"/>
            <a:ext cx="3556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0" t="-80000" r="-56000" b="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533433"/>
            <a:ext cx="10515599" cy="829451"/>
          </a:xfrm>
        </p:spPr>
        <p:txBody>
          <a:bodyPr>
            <a:normAutofit/>
          </a:bodyPr>
          <a:lstStyle/>
          <a:p>
            <a:r>
              <a:rPr lang="en-AU" b="1" dirty="0" smtClean="0">
                <a:solidFill>
                  <a:schemeClr val="bg1"/>
                </a:solidFill>
                <a:latin typeface="Arial" charset="0"/>
                <a:ea typeface="Verdana" pitchFamily="34" charset="0"/>
                <a:cs typeface="Arial" charset="0"/>
              </a:rPr>
              <a:t>Trust our experts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1" y="2653259"/>
            <a:ext cx="10515600" cy="40333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dirty="0" smtClean="0">
              <a:latin typeface="Arial (Body)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 (Body)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028" y="1759029"/>
            <a:ext cx="3285067" cy="492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1" y="3531171"/>
            <a:ext cx="58408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charset="0"/>
                <a:ea typeface="Arial" charset="0"/>
                <a:cs typeface="Arial" charset="0"/>
              </a:rPr>
              <a:t>Chris </a:t>
            </a:r>
            <a:r>
              <a:rPr lang="en-US" sz="4000" dirty="0" err="1" smtClean="0">
                <a:latin typeface="Arial" charset="0"/>
                <a:ea typeface="Arial" charset="0"/>
                <a:cs typeface="Arial" charset="0"/>
              </a:rPr>
              <a:t>Lobb</a:t>
            </a:r>
            <a:endParaRPr lang="en-US" sz="40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Manager, Corporate Governance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79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0" t="-80000" r="-56000" b="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533433"/>
            <a:ext cx="10515599" cy="829451"/>
          </a:xfrm>
        </p:spPr>
        <p:txBody>
          <a:bodyPr>
            <a:normAutofit/>
          </a:bodyPr>
          <a:lstStyle/>
          <a:p>
            <a:r>
              <a:rPr lang="en-AU" b="1" dirty="0" smtClean="0">
                <a:solidFill>
                  <a:schemeClr val="bg1"/>
                </a:solidFill>
                <a:latin typeface="Arial" charset="0"/>
                <a:ea typeface="Verdana" pitchFamily="34" charset="0"/>
                <a:cs typeface="Arial" charset="0"/>
              </a:rPr>
              <a:t>Trust our experts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1" y="2664764"/>
            <a:ext cx="10515600" cy="40333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dirty="0" smtClean="0">
              <a:latin typeface="Arial (Body)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 (Body)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1" y="3390604"/>
            <a:ext cx="556437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charset="0"/>
                <a:ea typeface="Arial" charset="0"/>
                <a:cs typeface="Arial" charset="0"/>
              </a:rPr>
              <a:t>Kate </a:t>
            </a:r>
            <a:r>
              <a:rPr lang="en-US" sz="4000" dirty="0" err="1" smtClean="0">
                <a:latin typeface="Arial" charset="0"/>
                <a:ea typeface="Arial" charset="0"/>
                <a:cs typeface="Arial" charset="0"/>
              </a:rPr>
              <a:t>Goland</a:t>
            </a:r>
            <a:endParaRPr lang="en-US" sz="40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Corporate Governance Advisor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942" y="1543747"/>
            <a:ext cx="3436258" cy="515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4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0" t="-80000" r="-56000" b="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533433"/>
            <a:ext cx="10515599" cy="829451"/>
          </a:xfrm>
        </p:spPr>
        <p:txBody>
          <a:bodyPr>
            <a:normAutofit/>
          </a:bodyPr>
          <a:lstStyle/>
          <a:p>
            <a:r>
              <a:rPr lang="en-AU" b="1" dirty="0" smtClean="0">
                <a:solidFill>
                  <a:schemeClr val="bg1"/>
                </a:solidFill>
                <a:latin typeface="Arial" charset="0"/>
                <a:ea typeface="Verdana" pitchFamily="34" charset="0"/>
                <a:cs typeface="Arial" charset="0"/>
              </a:rPr>
              <a:t>Trust our experts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1" y="2653259"/>
            <a:ext cx="5373913" cy="40333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dirty="0" smtClean="0">
              <a:latin typeface="Arial (Body)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 (Body)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1" y="3413427"/>
            <a:ext cx="607296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charset="0"/>
                <a:ea typeface="Arial" charset="0"/>
                <a:cs typeface="Arial" charset="0"/>
              </a:rPr>
              <a:t>David </a:t>
            </a:r>
            <a:r>
              <a:rPr lang="en-US" sz="4000" dirty="0" err="1" smtClean="0">
                <a:latin typeface="Arial" charset="0"/>
                <a:ea typeface="Arial" charset="0"/>
                <a:cs typeface="Arial" charset="0"/>
              </a:rPr>
              <a:t>Nairn</a:t>
            </a:r>
            <a:endParaRPr lang="en-US" sz="40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Corporate Governance Consultant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086" y="1538514"/>
            <a:ext cx="3546324" cy="531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19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0" t="-80000" r="-56000" b="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533433"/>
            <a:ext cx="10515599" cy="829451"/>
          </a:xfrm>
        </p:spPr>
        <p:txBody>
          <a:bodyPr>
            <a:normAutofit/>
          </a:bodyPr>
          <a:lstStyle/>
          <a:p>
            <a:r>
              <a:rPr lang="en-AU" b="1" dirty="0" smtClean="0">
                <a:solidFill>
                  <a:schemeClr val="bg1"/>
                </a:solidFill>
                <a:latin typeface="Arial" charset="0"/>
                <a:ea typeface="Verdana" pitchFamily="34" charset="0"/>
                <a:cs typeface="Arial" charset="0"/>
              </a:rPr>
              <a:t>Trust our experts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1" y="2653259"/>
            <a:ext cx="10515600" cy="40333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dirty="0" smtClean="0">
              <a:latin typeface="Arial (Body)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 (Body)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1" y="3475664"/>
            <a:ext cx="552006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charset="0"/>
                <a:ea typeface="Arial" charset="0"/>
                <a:cs typeface="Arial" charset="0"/>
              </a:rPr>
              <a:t>Belinda </a:t>
            </a:r>
            <a:r>
              <a:rPr lang="en-US" sz="4000" dirty="0" err="1" smtClean="0">
                <a:latin typeface="Arial" charset="0"/>
                <a:ea typeface="Arial" charset="0"/>
                <a:cs typeface="Arial" charset="0"/>
              </a:rPr>
              <a:t>Cleminson</a:t>
            </a:r>
            <a:endParaRPr lang="en-US" sz="40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Corporate Governance Advisor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771" y="1657429"/>
            <a:ext cx="33528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1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1202</TotalTime>
  <Words>504</Words>
  <Application>Microsoft Macintosh PowerPoint</Application>
  <PresentationFormat>Widescreen</PresentationFormat>
  <Paragraphs>138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Arial (Body)</vt:lpstr>
      <vt:lpstr>Arial (Headings)</vt:lpstr>
      <vt:lpstr>Calibri</vt:lpstr>
      <vt:lpstr>Calibri Light</vt:lpstr>
      <vt:lpstr>Cambria</vt:lpstr>
      <vt:lpstr>MS Gothic</vt:lpstr>
      <vt:lpstr>MS Mincho</vt:lpstr>
      <vt:lpstr>Roboto</vt:lpstr>
      <vt:lpstr>Times New Roman</vt:lpstr>
      <vt:lpstr>Verdana</vt:lpstr>
      <vt:lpstr>Wingdings</vt:lpstr>
      <vt:lpstr>Arial</vt:lpstr>
      <vt:lpstr>Office Theme</vt:lpstr>
      <vt:lpstr>PowerPoint Presentation</vt:lpstr>
      <vt:lpstr>The ’team’ ten years ago…..</vt:lpstr>
      <vt:lpstr>2007 - 2017</vt:lpstr>
      <vt:lpstr>Trust our experts</vt:lpstr>
      <vt:lpstr>Trust our experts</vt:lpstr>
      <vt:lpstr>Trust our experts</vt:lpstr>
      <vt:lpstr>Trust our experts</vt:lpstr>
      <vt:lpstr>Trust our experts</vt:lpstr>
      <vt:lpstr>Trust our experts</vt:lpstr>
      <vt:lpstr>Trust our experts</vt:lpstr>
      <vt:lpstr>What a team!</vt:lpstr>
      <vt:lpstr>Our first client</vt:lpstr>
      <vt:lpstr>We are privileged to work with….</vt:lpstr>
      <vt:lpstr>We are privileged to work with….</vt:lpstr>
      <vt:lpstr>We are privileged to work with…</vt:lpstr>
      <vt:lpstr>We are privileged to work with…</vt:lpstr>
      <vt:lpstr>We are privileged to work with…</vt:lpstr>
      <vt:lpstr>We are privileged to work with…</vt:lpstr>
      <vt:lpstr>We are privileged to work with…</vt:lpstr>
      <vt:lpstr>We are privileged to work with….</vt:lpstr>
      <vt:lpstr>We are proud to support</vt:lpstr>
      <vt:lpstr>PowerPoint Presentation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Rowe</dc:creator>
  <cp:lastModifiedBy>Kelly Humphreys</cp:lastModifiedBy>
  <cp:revision>164</cp:revision>
  <cp:lastPrinted>2015-02-02T23:05:09Z</cp:lastPrinted>
  <dcterms:created xsi:type="dcterms:W3CDTF">2014-10-08T00:42:14Z</dcterms:created>
  <dcterms:modified xsi:type="dcterms:W3CDTF">2017-10-18T11:17:52Z</dcterms:modified>
</cp:coreProperties>
</file>