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5" r:id="rId9"/>
    <p:sldId id="266" r:id="rId10"/>
    <p:sldId id="268" r:id="rId11"/>
    <p:sldId id="269" r:id="rId12"/>
    <p:sldId id="272" r:id="rId13"/>
    <p:sldId id="276" r:id="rId14"/>
    <p:sldId id="291" r:id="rId15"/>
    <p:sldId id="290" r:id="rId16"/>
    <p:sldId id="293" r:id="rId17"/>
    <p:sldId id="292" r:id="rId18"/>
    <p:sldId id="277" r:id="rId19"/>
    <p:sldId id="280" r:id="rId20"/>
    <p:sldId id="281" r:id="rId21"/>
    <p:sldId id="286" r:id="rId22"/>
    <p:sldId id="287" r:id="rId23"/>
    <p:sldId id="289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08C"/>
    <a:srgbClr val="256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76888-1BA5-4F4F-933E-3DA27D9F1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2DA19-0C75-4F83-9AD7-61AD47155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69C3-AD08-4E6C-9AE0-06A7C37AF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30/10/2017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909F-7476-4441-8FAD-89F928613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DC19C-DF8D-4EAA-A966-CC197B68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966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87798-8ADA-4A22-9CA8-BAA9FC673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B861D1-C140-4D08-B61D-AF8048DE4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99E88-E73C-4FDD-8844-23199D08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30/10/2017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383A3-8740-437A-BD10-7C54CF8FF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D5609-B016-415B-BD58-02AA163A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53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D8CAEF-F55C-49AD-A36E-DAA03A965E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FF4427-FE51-442C-BB15-6CBB6B0F4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AB223-49A2-4C3C-B085-0965EA25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30/10/2017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2FCE3-3BCF-48DE-82E2-2CD2F9D63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A67EF-4E1F-47CF-AAF0-D0FC831F1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98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671DC-D596-4731-866B-37B225BB8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7200-FDB6-4F43-8D7E-10CD7A762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6881A-42E7-4980-A190-E5B88625E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30/10/2017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3655B-884F-4873-BFB3-331C26D14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CBB2B-C8DF-42FF-8612-F7D7FD4F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570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8891-4FE4-4A9F-98DE-AFCC08748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CD889-2444-4B2F-82C3-85257EA2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FF1CD-E9C2-4AD2-A5A6-6E1362958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30/10/2017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72E0D-9029-4D73-BE2B-B88FCF89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01080-53D6-4359-8223-E6E46DD5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167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26DD-06FF-4061-BAB5-A3FAD911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A05B3-0F7D-47B5-BD86-AC8D3AEC7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CD972-ECDC-4557-83BB-50E6A78DD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EF40F-7EA5-421E-B5BB-C9617A72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30/10/2017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60406-C0A8-4EE0-B83C-BECB74737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3D449-7BEF-4921-99A2-6630D7D0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661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A147C-9475-4937-B9E4-9458EE0DF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4F7FD-131D-44AF-973E-662949BEB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1312D-7A2B-4E49-B806-79521808B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24327-CFDF-473A-A734-582E80DFB5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BC6214-11DD-4C8A-BC90-77031257A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921666-4BED-45C4-94A6-DB269A3DF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30/10/2017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70D900-FBD6-47A4-9E67-720E11C2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DCFDB-D0E6-49E1-A738-4AEDF930C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197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22C8-50BF-4755-B9B4-770454D5A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65F2F-650C-405E-85A2-B31569B9C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30/10/2017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984F7-57B5-4B0F-937C-3BEF6DDE5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2D454-C460-458A-9453-1FEA1A58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4438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036F07-8F34-45CC-9651-7105A63E4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30/10/2017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75F823-D66B-4E69-96B0-CEC4443D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323D4-8AFB-45DC-8F02-9C7F97137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6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D15F-A2DC-42F3-B608-AC7718BB1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3DB1-0EC9-451D-BF65-5BA5ED41D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B79C5-2388-4AC4-BC2A-C26A7C818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3CAEE-3E7F-4171-85AA-50FE36841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30/10/2017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35D7-2F98-4B47-989C-BC2BADFC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35F97-D610-496A-9A20-9BB983732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741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C236-980D-4D2D-8496-2B5080E9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5ACB49-7B6E-4861-9BBA-E901FDFB3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4A29D-0B2A-409F-8483-704BBEFAB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48721-E2DA-49B2-93C8-989DDAF4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30/10/2017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5BD66-52BF-4310-996C-332B6EFC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39D40-41AD-4D26-8C5F-5DCDB578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66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61390-4DCF-440E-82C0-ACE4EC2E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979CB-D7C7-4A58-A071-674002420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55DCF-7CBC-42A5-98E2-B03A1B9DE2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54068-2CCF-4443-8D10-07701DD6F0A7}" type="datetimeFigureOut">
              <a:rPr lang="en-AU" smtClean="0"/>
              <a:t>30/10/2017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8BB54-B700-4091-8C91-5E4A31596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AC7AF-5421-48B0-84B6-2DC3DBF58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844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://www.mobilicom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://www.mobilicom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s://www.bing.com/images/search?view=detailV2&amp;ccid=/sGjPj6H&amp;id=FEF2A1773F616CE6EE2D05583C6F36FACC90E482&amp;thid=OIP._sGjPj6HLwroBQ4H3aWi4AEsEs&amp;q=ourwatch&amp;simid=608017996246617727&amp;selectedIndex=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s://www.bing.com/images/search?view=detailV2&amp;ccid=/sGjPj6H&amp;id=FEF2A1773F616CE6EE2D05583C6F36FACC90E482&amp;thid=OIP._sGjPj6HLwroBQ4H3aWi4AEsEs&amp;q=ourwatch&amp;simid=608017996246617727&amp;selectedIndex=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images/search?view=detailV2&amp;ccid=WU/HGRIc&amp;id=EE92D0971012FE25CDA64AFBBB1056F0C48E1221&amp;thid=OIP.WU_HGRIcsuSn9Hj76VwlaAEsAy&amp;q=sandon+capital&amp;simid=608055598677492424&amp;selectedIndex=0" TargetMode="External"/><Relationship Id="rId13" Type="http://schemas.openxmlformats.org/officeDocument/2006/relationships/image" Target="../media/image29.png"/><Relationship Id="rId18" Type="http://schemas.openxmlformats.org/officeDocument/2006/relationships/image" Target="../media/image32.jpeg"/><Relationship Id="rId26" Type="http://schemas.openxmlformats.org/officeDocument/2006/relationships/image" Target="../media/image38.png"/><Relationship Id="rId3" Type="http://schemas.openxmlformats.org/officeDocument/2006/relationships/image" Target="../media/image22.jpeg"/><Relationship Id="rId21" Type="http://schemas.openxmlformats.org/officeDocument/2006/relationships/image" Target="cid:image001.png@01D0A761.CD077A30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1.jpeg"/><Relationship Id="rId25" Type="http://schemas.openxmlformats.org/officeDocument/2006/relationships/image" Target="../media/image37.png"/><Relationship Id="rId2" Type="http://schemas.openxmlformats.org/officeDocument/2006/relationships/image" Target="../media/image21.png"/><Relationship Id="rId16" Type="http://schemas.openxmlformats.org/officeDocument/2006/relationships/hyperlink" Target="http://www.wamfunds.com.au/home.aspx" TargetMode="Externa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hyperlink" Target="https://www2.deloitte.com/au/en.html" TargetMode="External"/><Relationship Id="rId24" Type="http://schemas.openxmlformats.org/officeDocument/2006/relationships/hyperlink" Target="http://www.asx.com.au/index.htm" TargetMode="External"/><Relationship Id="rId5" Type="http://schemas.openxmlformats.org/officeDocument/2006/relationships/hyperlink" Target="https://www.piperalderman.com.au/index.php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6.png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26.jpeg"/><Relationship Id="rId14" Type="http://schemas.openxmlformats.org/officeDocument/2006/relationships/hyperlink" Target="https://www.fmd.com.au/index.html" TargetMode="External"/><Relationship Id="rId2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s://www.bing.com/images/search?view=detailV2&amp;ccid=3x0bXPTi&amp;id=27AEAD85589B83AC0B9A7F9AB1712937F0BFB886&amp;thid=OIP.3x0bXPTi4IXnIyc9nj6MMgEsCi&amp;q=governance+institute+of+australia&amp;simid=608008886601976642&amp;selectedIndex=0" TargetMode="Externa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s://www.bing.com/images/search?view=detailV2&amp;ccid=3x0bXPTi&amp;id=27AEAD85589B83AC0B9A7F9AB1712937F0BFB886&amp;thid=OIP.3x0bXPTi4IXnIyc9nj6MMgEsCi&amp;q=governance+institute+of+australia&amp;simid=608008886601976642&amp;selectedIndex=0" TargetMode="Externa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6D490-0FE5-48B9-9678-27BFA9A9E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CBEC5-9808-4C60-A3FC-528AD35A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5607"/>
            <a:ext cx="12192000" cy="3303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097DCB-8ED4-4DB3-9953-2E21E9234710}"/>
              </a:ext>
            </a:extLst>
          </p:cNvPr>
          <p:cNvSpPr txBox="1"/>
          <p:nvPr/>
        </p:nvSpPr>
        <p:spPr>
          <a:xfrm>
            <a:off x="5393404" y="411061"/>
            <a:ext cx="140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rebuchet MS" panose="020B0603020202020204" pitchFamily="34" charset="0"/>
              </a:rPr>
              <a:t>welcome to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911A1F-0073-4014-BF69-8E5C4F12C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243" y="1220321"/>
            <a:ext cx="3569513" cy="13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8D69A4-86A2-4715-83EE-022ECD29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2D5EC-366D-4D8F-AB19-67BA2D092D34}"/>
              </a:ext>
            </a:extLst>
          </p:cNvPr>
          <p:cNvSpPr txBox="1"/>
          <p:nvPr/>
        </p:nvSpPr>
        <p:spPr>
          <a:xfrm>
            <a:off x="611530" y="3280095"/>
            <a:ext cx="7244291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Belinda </a:t>
            </a:r>
            <a:r>
              <a:rPr lang="en-AU" sz="6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Cleminson</a:t>
            </a:r>
            <a:endParaRPr lang="en-AU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610A-A8D4-4F53-871E-E1DADC6AB689}"/>
              </a:ext>
            </a:extLst>
          </p:cNvPr>
          <p:cNvSpPr txBox="1"/>
          <p:nvPr/>
        </p:nvSpPr>
        <p:spPr>
          <a:xfrm>
            <a:off x="653475" y="4320165"/>
            <a:ext cx="4958602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CORPORATE GOVERNANCE</a:t>
            </a:r>
          </a:p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ADVISOR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19799-B99D-44D9-AB49-E953B8F531C2}"/>
              </a:ext>
            </a:extLst>
          </p:cNvPr>
          <p:cNvSpPr txBox="1"/>
          <p:nvPr/>
        </p:nvSpPr>
        <p:spPr>
          <a:xfrm>
            <a:off x="603317" y="625354"/>
            <a:ext cx="4625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25608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TRUST OUR EXPERTS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062EB-9377-49FF-AD22-A42F74EA2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71" y="2366603"/>
            <a:ext cx="3291304" cy="4022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595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000">
        <p15:prstTrans prst="peelOff"/>
      </p:transition>
    </mc:Choice>
    <mc:Fallback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../../Desktop/Mertons%20Group%203-Blue.jpg">
            <a:extLst>
              <a:ext uri="{FF2B5EF4-FFF2-40B4-BE49-F238E27FC236}">
                <a16:creationId xmlns:a16="http://schemas.microsoft.com/office/drawing/2014/main" id="{F5772C14-0ED7-4D01-8C28-30CE86BC39B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2" y="603313"/>
            <a:ext cx="11434713" cy="4213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762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AAA5D-62B9-4669-B692-9E9225254658}"/>
              </a:ext>
            </a:extLst>
          </p:cNvPr>
          <p:cNvSpPr txBox="1"/>
          <p:nvPr/>
        </p:nvSpPr>
        <p:spPr>
          <a:xfrm>
            <a:off x="3716983" y="5322648"/>
            <a:ext cx="492634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What a team!</a:t>
            </a:r>
          </a:p>
        </p:txBody>
      </p:sp>
    </p:spTree>
    <p:extLst>
      <p:ext uri="{BB962C8B-B14F-4D97-AF65-F5344CB8AC3E}">
        <p14:creationId xmlns:p14="http://schemas.microsoft.com/office/powerpoint/2010/main" val="47412253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../../Desktop/Mertons%20Group%203-Blue.jpg">
            <a:extLst>
              <a:ext uri="{FF2B5EF4-FFF2-40B4-BE49-F238E27FC236}">
                <a16:creationId xmlns:a16="http://schemas.microsoft.com/office/drawing/2014/main" id="{F5772C14-0ED7-4D01-8C28-30CE86BC39B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2" y="603313"/>
            <a:ext cx="11434713" cy="4213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762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AAA5D-62B9-4669-B692-9E9225254658}"/>
              </a:ext>
            </a:extLst>
          </p:cNvPr>
          <p:cNvSpPr txBox="1"/>
          <p:nvPr/>
        </p:nvSpPr>
        <p:spPr>
          <a:xfrm>
            <a:off x="3716983" y="5322648"/>
            <a:ext cx="492634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What a team!</a:t>
            </a:r>
          </a:p>
        </p:txBody>
      </p:sp>
    </p:spTree>
    <p:extLst>
      <p:ext uri="{BB962C8B-B14F-4D97-AF65-F5344CB8AC3E}">
        <p14:creationId xmlns:p14="http://schemas.microsoft.com/office/powerpoint/2010/main" val="119582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253343" y="5335075"/>
            <a:ext cx="7522027" cy="1041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  <a:spcAft>
                <a:spcPts val="1500"/>
              </a:spcAft>
            </a:pPr>
            <a:r>
              <a:rPr lang="en-AU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OUR FIRST CLIENT</a:t>
            </a:r>
          </a:p>
          <a:p>
            <a:pPr algn="ctr">
              <a:lnSpc>
                <a:spcPts val="2800"/>
              </a:lnSpc>
            </a:pPr>
            <a:r>
              <a:rPr lang="en-AU" sz="4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India Equities Fund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826A9-E3BE-42E8-9822-1E8BD8F38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66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1698" y="474015"/>
            <a:ext cx="7210862" cy="4146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70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826A9-E3BE-42E8-9822-1E8BD8F38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66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1698" y="474015"/>
            <a:ext cx="7210862" cy="4146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984D0F-35D2-41BB-B1E7-75BEE6C72BFB}"/>
              </a:ext>
            </a:extLst>
          </p:cNvPr>
          <p:cNvSpPr txBox="1"/>
          <p:nvPr/>
        </p:nvSpPr>
        <p:spPr>
          <a:xfrm>
            <a:off x="2253343" y="5335075"/>
            <a:ext cx="7522027" cy="1041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  <a:spcAft>
                <a:spcPts val="1500"/>
              </a:spcAft>
            </a:pPr>
            <a:r>
              <a:rPr lang="en-AU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OUR FIRST CLIENT</a:t>
            </a:r>
          </a:p>
          <a:p>
            <a:pPr algn="ctr">
              <a:lnSpc>
                <a:spcPts val="2800"/>
              </a:lnSpc>
            </a:pPr>
            <a:r>
              <a:rPr lang="en-AU" sz="4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India Equities Fund</a:t>
            </a:r>
          </a:p>
        </p:txBody>
      </p:sp>
    </p:spTree>
    <p:extLst>
      <p:ext uri="{BB962C8B-B14F-4D97-AF65-F5344CB8AC3E}">
        <p14:creationId xmlns:p14="http://schemas.microsoft.com/office/powerpoint/2010/main" val="10751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C1C038-A193-4B98-87D9-73155DD41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96" y="746375"/>
            <a:ext cx="6127409" cy="4058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7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66E0A5-E91D-4423-B109-500BF7D8545A}"/>
              </a:ext>
            </a:extLst>
          </p:cNvPr>
          <p:cNvGrpSpPr/>
          <p:nvPr/>
        </p:nvGrpSpPr>
        <p:grpSpPr>
          <a:xfrm>
            <a:off x="7366320" y="5551164"/>
            <a:ext cx="2267539" cy="631922"/>
            <a:chOff x="641023" y="1508289"/>
            <a:chExt cx="2818614" cy="8295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9E6DC4-F04A-4955-AA1D-63A3AD2545F5}"/>
                </a:ext>
              </a:extLst>
            </p:cNvPr>
            <p:cNvSpPr/>
            <p:nvPr/>
          </p:nvSpPr>
          <p:spPr>
            <a:xfrm>
              <a:off x="641023" y="1508289"/>
              <a:ext cx="2818614" cy="829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Picture 13" descr="Mobilicom">
              <a:hlinkClick r:id="rId4"/>
              <a:extLst>
                <a:ext uri="{FF2B5EF4-FFF2-40B4-BE49-F238E27FC236}">
                  <a16:creationId xmlns:a16="http://schemas.microsoft.com/office/drawing/2014/main" id="{E0721BD3-E949-4057-BE0F-58B14895FF0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62" y="1598726"/>
              <a:ext cx="2472418" cy="64868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29647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C1C038-A193-4B98-87D9-73155DD41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96" y="746375"/>
            <a:ext cx="6127409" cy="4058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7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66E0A5-E91D-4423-B109-500BF7D8545A}"/>
              </a:ext>
            </a:extLst>
          </p:cNvPr>
          <p:cNvGrpSpPr/>
          <p:nvPr/>
        </p:nvGrpSpPr>
        <p:grpSpPr>
          <a:xfrm>
            <a:off x="7366320" y="5551164"/>
            <a:ext cx="2267539" cy="631922"/>
            <a:chOff x="641023" y="1508289"/>
            <a:chExt cx="2818614" cy="8295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9E6DC4-F04A-4955-AA1D-63A3AD2545F5}"/>
                </a:ext>
              </a:extLst>
            </p:cNvPr>
            <p:cNvSpPr/>
            <p:nvPr/>
          </p:nvSpPr>
          <p:spPr>
            <a:xfrm>
              <a:off x="641023" y="1508289"/>
              <a:ext cx="2818614" cy="829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Picture 13" descr="Mobilicom">
              <a:hlinkClick r:id="rId4"/>
              <a:extLst>
                <a:ext uri="{FF2B5EF4-FFF2-40B4-BE49-F238E27FC236}">
                  <a16:creationId xmlns:a16="http://schemas.microsoft.com/office/drawing/2014/main" id="{E0721BD3-E949-4057-BE0F-58B14895FF0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62" y="1598726"/>
              <a:ext cx="2472418" cy="64868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10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764E34-81F9-4EB7-93F2-9DFEC43AC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16" y="731321"/>
            <a:ext cx="5893368" cy="3928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16" name="Picture 8" descr="Image result for ourwatch">
            <a:hlinkClick r:id="rId4"/>
            <a:extLst>
              <a:ext uri="{FF2B5EF4-FFF2-40B4-BE49-F238E27FC236}">
                <a16:creationId xmlns:a16="http://schemas.microsoft.com/office/drawing/2014/main" id="{FD877E04-E5D1-4567-BFC4-C1BEA229C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09" y="5068478"/>
            <a:ext cx="1552575" cy="15240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43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764E34-81F9-4EB7-93F2-9DFEC43AC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16" y="731321"/>
            <a:ext cx="5893368" cy="3928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16" name="Picture 8" descr="Image result for ourwatch">
            <a:hlinkClick r:id="rId4"/>
            <a:extLst>
              <a:ext uri="{FF2B5EF4-FFF2-40B4-BE49-F238E27FC236}">
                <a16:creationId xmlns:a16="http://schemas.microsoft.com/office/drawing/2014/main" id="{FD877E04-E5D1-4567-BFC4-C1BEA229C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09" y="5068478"/>
            <a:ext cx="1552575" cy="15240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F7C21B-86F5-48E7-B5E1-C13B68FAC1FB}"/>
              </a:ext>
            </a:extLst>
          </p:cNvPr>
          <p:cNvGrpSpPr/>
          <p:nvPr/>
        </p:nvGrpSpPr>
        <p:grpSpPr>
          <a:xfrm>
            <a:off x="7477435" y="5043948"/>
            <a:ext cx="1489587" cy="1496962"/>
            <a:chOff x="7521679" y="5043948"/>
            <a:chExt cx="1489587" cy="14969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936909-1134-4354-8B75-72C047F012AE}"/>
                </a:ext>
              </a:extLst>
            </p:cNvPr>
            <p:cNvSpPr/>
            <p:nvPr/>
          </p:nvSpPr>
          <p:spPr>
            <a:xfrm>
              <a:off x="7521679" y="5043948"/>
              <a:ext cx="1489587" cy="1496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9" name="Picture 6" descr="Image result for kogan">
              <a:extLst>
                <a:ext uri="{FF2B5EF4-FFF2-40B4-BE49-F238E27FC236}">
                  <a16:creationId xmlns:a16="http://schemas.microsoft.com/office/drawing/2014/main" id="{A12E6918-1E21-4C86-88D3-186AA6102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3910" y="5269584"/>
              <a:ext cx="1165122" cy="1167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05B5417-6D3B-44C1-B034-29A9803FF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16" y="772239"/>
            <a:ext cx="9205369" cy="372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81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8D69A4-86A2-4715-83EE-022ECD29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2D5EC-366D-4D8F-AB19-67BA2D092D34}"/>
              </a:ext>
            </a:extLst>
          </p:cNvPr>
          <p:cNvSpPr txBox="1"/>
          <p:nvPr/>
        </p:nvSpPr>
        <p:spPr>
          <a:xfrm>
            <a:off x="653475" y="3280095"/>
            <a:ext cx="618630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Mark </a:t>
            </a:r>
            <a:r>
              <a:rPr lang="en-AU" sz="7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Licciardo</a:t>
            </a:r>
            <a:endParaRPr lang="en-AU" sz="7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610A-A8D4-4F53-871E-E1DADC6AB689}"/>
              </a:ext>
            </a:extLst>
          </p:cNvPr>
          <p:cNvSpPr txBox="1"/>
          <p:nvPr/>
        </p:nvSpPr>
        <p:spPr>
          <a:xfrm>
            <a:off x="737712" y="4320165"/>
            <a:ext cx="456586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MANAGING DIRECTOR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92A7DA-C98F-4558-8060-7B3A36C77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662" y="2382317"/>
            <a:ext cx="3060700" cy="3831996"/>
          </a:xfrm>
          <a:prstGeom prst="round2DiagRect">
            <a:avLst>
              <a:gd name="adj1" fmla="val 16667"/>
              <a:gd name="adj2" fmla="val 0"/>
            </a:avLst>
          </a:prstGeom>
          <a:ln w="0" cap="sq">
            <a:noFill/>
            <a:miter lim="800000"/>
          </a:ln>
          <a:effectLst>
            <a:outerShdw blurRad="76200" dist="38100" algn="tl" rotWithShape="0">
              <a:srgbClr val="000000">
                <a:alpha val="7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019799-B99D-44D9-AB49-E953B8F531C2}"/>
              </a:ext>
            </a:extLst>
          </p:cNvPr>
          <p:cNvSpPr txBox="1"/>
          <p:nvPr/>
        </p:nvSpPr>
        <p:spPr>
          <a:xfrm>
            <a:off x="603317" y="625354"/>
            <a:ext cx="5567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25608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THE TEAM 10 YEARS AGO</a:t>
            </a:r>
          </a:p>
        </p:txBody>
      </p:sp>
    </p:spTree>
    <p:extLst>
      <p:ext uri="{BB962C8B-B14F-4D97-AF65-F5344CB8AC3E}">
        <p14:creationId xmlns:p14="http://schemas.microsoft.com/office/powerpoint/2010/main" val="1922263069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F7C21B-86F5-48E7-B5E1-C13B68FAC1FB}"/>
              </a:ext>
            </a:extLst>
          </p:cNvPr>
          <p:cNvGrpSpPr/>
          <p:nvPr/>
        </p:nvGrpSpPr>
        <p:grpSpPr>
          <a:xfrm>
            <a:off x="7477435" y="5043948"/>
            <a:ext cx="1489587" cy="1496962"/>
            <a:chOff x="7521679" y="5043948"/>
            <a:chExt cx="1489587" cy="14969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936909-1134-4354-8B75-72C047F012AE}"/>
                </a:ext>
              </a:extLst>
            </p:cNvPr>
            <p:cNvSpPr/>
            <p:nvPr/>
          </p:nvSpPr>
          <p:spPr>
            <a:xfrm>
              <a:off x="7521679" y="5043948"/>
              <a:ext cx="1489587" cy="1496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9" name="Picture 6" descr="Image result for kogan">
              <a:extLst>
                <a:ext uri="{FF2B5EF4-FFF2-40B4-BE49-F238E27FC236}">
                  <a16:creationId xmlns:a16="http://schemas.microsoft.com/office/drawing/2014/main" id="{A12E6918-1E21-4C86-88D3-186AA6102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3910" y="5269584"/>
              <a:ext cx="1165122" cy="1167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05B5417-6D3B-44C1-B034-29A9803FF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16" y="772239"/>
            <a:ext cx="9205369" cy="372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64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EEE315-783F-4F09-AA45-56816AF4B493}"/>
              </a:ext>
            </a:extLst>
          </p:cNvPr>
          <p:cNvGrpSpPr/>
          <p:nvPr/>
        </p:nvGrpSpPr>
        <p:grpSpPr>
          <a:xfrm>
            <a:off x="-47133" y="5269584"/>
            <a:ext cx="12276841" cy="1121790"/>
            <a:chOff x="-47133" y="5269584"/>
            <a:chExt cx="12276841" cy="11217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9F1F3B-D70A-4EED-825D-1E6423E03BA6}"/>
                </a:ext>
              </a:extLst>
            </p:cNvPr>
            <p:cNvSpPr/>
            <p:nvPr/>
          </p:nvSpPr>
          <p:spPr>
            <a:xfrm>
              <a:off x="-47133" y="5269584"/>
              <a:ext cx="12276841" cy="112179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AD1915-00F9-410D-8DFB-C0C45290FEA9}"/>
                </a:ext>
              </a:extLst>
            </p:cNvPr>
            <p:cNvSpPr txBox="1"/>
            <p:nvPr/>
          </p:nvSpPr>
          <p:spPr>
            <a:xfrm>
              <a:off x="2588944" y="5638618"/>
              <a:ext cx="7014112" cy="5283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400"/>
                </a:lnSpc>
              </a:pPr>
              <a:r>
                <a:rPr lang="en-AU" sz="3600" i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latin typeface="Trebuchet MS" panose="020B0603020202020204" pitchFamily="34" charset="0"/>
                  <a:cs typeface="Arial" panose="020B0604020202020204" pitchFamily="34" charset="0"/>
                </a:rPr>
                <a:t>We are privileged to work with…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409D59D-F39F-4782-9A16-8DFC6B074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61" y="2176577"/>
            <a:ext cx="1498267" cy="863002"/>
          </a:xfrm>
          <a:prstGeom prst="rect">
            <a:avLst/>
          </a:prstGeom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D31461-F165-49F5-A3CA-68ED04BB3780}"/>
              </a:ext>
            </a:extLst>
          </p:cNvPr>
          <p:cNvGrpSpPr/>
          <p:nvPr/>
        </p:nvGrpSpPr>
        <p:grpSpPr>
          <a:xfrm>
            <a:off x="8771012" y="4085594"/>
            <a:ext cx="2767263" cy="666881"/>
            <a:chOff x="1071994" y="3271105"/>
            <a:chExt cx="3512038" cy="976042"/>
          </a:xfrm>
          <a:effectLst/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BFCF1D9-4DA0-49B4-AC8F-764445CEDE94}"/>
                </a:ext>
              </a:extLst>
            </p:cNvPr>
            <p:cNvSpPr/>
            <p:nvPr/>
          </p:nvSpPr>
          <p:spPr>
            <a:xfrm>
              <a:off x="1071994" y="3271105"/>
              <a:ext cx="3512038" cy="976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1" name="Picture 88" descr="http://sharepoint2010/Pics/Connective%20Logo%20RGB.jpg">
              <a:extLst>
                <a:ext uri="{FF2B5EF4-FFF2-40B4-BE49-F238E27FC236}">
                  <a16:creationId xmlns:a16="http://schemas.microsoft.com/office/drawing/2014/main" id="{D06BD412-EE3A-4270-AF88-7B55CD483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3907" y="3367737"/>
              <a:ext cx="3136773" cy="762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2" descr="http://www.powerwrap.com.au/cms_images/34_04-01-2015_9616.png">
            <a:extLst>
              <a:ext uri="{FF2B5EF4-FFF2-40B4-BE49-F238E27FC236}">
                <a16:creationId xmlns:a16="http://schemas.microsoft.com/office/drawing/2014/main" id="{7F9B43C0-FE45-40C9-9364-BC48476F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521" y="4615563"/>
            <a:ext cx="1718162" cy="11339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0D2A303-528B-4A55-A7DB-2713C519FE28}"/>
              </a:ext>
            </a:extLst>
          </p:cNvPr>
          <p:cNvGrpSpPr/>
          <p:nvPr/>
        </p:nvGrpSpPr>
        <p:grpSpPr>
          <a:xfrm>
            <a:off x="5589870" y="2616104"/>
            <a:ext cx="3116179" cy="757989"/>
            <a:chOff x="4235116" y="1840832"/>
            <a:chExt cx="3549316" cy="878305"/>
          </a:xfrm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5A0B4C-2BF3-45BF-A2E3-B67D8A86970B}"/>
                </a:ext>
              </a:extLst>
            </p:cNvPr>
            <p:cNvSpPr/>
            <p:nvPr/>
          </p:nvSpPr>
          <p:spPr>
            <a:xfrm>
              <a:off x="4235116" y="1840832"/>
              <a:ext cx="3549316" cy="878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Picture 20" descr="Piper Alderman">
              <a:hlinkClick r:id="rId5" tooltip="Piper Alderman 2011"/>
              <a:extLst>
                <a:ext uri="{FF2B5EF4-FFF2-40B4-BE49-F238E27FC236}">
                  <a16:creationId xmlns:a16="http://schemas.microsoft.com/office/drawing/2014/main" id="{9DA03158-FE2E-49DB-9D7E-A18822EDF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296" y="2003989"/>
              <a:ext cx="3142957" cy="618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C1B85D-56F0-4BF0-9888-895AB21883BB}"/>
              </a:ext>
            </a:extLst>
          </p:cNvPr>
          <p:cNvGrpSpPr/>
          <p:nvPr/>
        </p:nvGrpSpPr>
        <p:grpSpPr>
          <a:xfrm>
            <a:off x="3039908" y="3642109"/>
            <a:ext cx="2815389" cy="708522"/>
            <a:chOff x="3489158" y="3382214"/>
            <a:chExt cx="2815389" cy="708522"/>
          </a:xfrm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6B4364-42DB-43AE-8491-B8F451CA5CC2}"/>
                </a:ext>
              </a:extLst>
            </p:cNvPr>
            <p:cNvSpPr/>
            <p:nvPr/>
          </p:nvSpPr>
          <p:spPr>
            <a:xfrm>
              <a:off x="3489158" y="3382214"/>
              <a:ext cx="2815389" cy="708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95E393-4B5F-4D21-938D-16CC588BA537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750" y="3550004"/>
              <a:ext cx="2402205" cy="445135"/>
            </a:xfrm>
            <a:prstGeom prst="rect">
              <a:avLst/>
            </a:prstGeom>
            <a:noFill/>
          </p:spPr>
        </p:pic>
      </p:grpSp>
      <p:pic>
        <p:nvPicPr>
          <p:cNvPr id="19" name="Picture 2" descr="Image result for sandon capital">
            <a:hlinkClick r:id="rId8"/>
            <a:extLst>
              <a:ext uri="{FF2B5EF4-FFF2-40B4-BE49-F238E27FC236}">
                <a16:creationId xmlns:a16="http://schemas.microsoft.com/office/drawing/2014/main" id="{5FCF5243-460C-4BCC-BE33-001430DF6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15939" r="12834" b="18233"/>
          <a:stretch/>
        </p:blipFill>
        <p:spPr bwMode="auto">
          <a:xfrm>
            <a:off x="322861" y="4292552"/>
            <a:ext cx="2717047" cy="6223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270731-5066-4ED1-92FF-BBE0754196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9884" y="2071250"/>
            <a:ext cx="1866339" cy="1204637"/>
          </a:xfrm>
          <a:prstGeom prst="rect">
            <a:avLst/>
          </a:prstGeom>
          <a:effectLst/>
        </p:spPr>
      </p:pic>
      <p:pic>
        <p:nvPicPr>
          <p:cNvPr id="22" name="Picture 21" descr="https://www2.deloitte.com/content/dam/assets/logos/deloitte-print.png">
            <a:hlinkClick r:id="rId11" tooltip="&quot;Deloitte Australia&quot;"/>
            <a:extLst>
              <a:ext uri="{FF2B5EF4-FFF2-40B4-BE49-F238E27FC236}">
                <a16:creationId xmlns:a16="http://schemas.microsoft.com/office/drawing/2014/main" id="{D5A2C124-95E8-4723-8611-89E83B09AF59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886" y="6220326"/>
            <a:ext cx="1983293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6" descr="Frontier Digital Ventures">
            <a:extLst>
              <a:ext uri="{FF2B5EF4-FFF2-40B4-BE49-F238E27FC236}">
                <a16:creationId xmlns:a16="http://schemas.microsoft.com/office/drawing/2014/main" id="{6B244731-873F-4CCD-B8AA-2A8E79B8C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15" y="2073825"/>
            <a:ext cx="19621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MD Financial">
            <a:hlinkClick r:id="rId14"/>
            <a:extLst>
              <a:ext uri="{FF2B5EF4-FFF2-40B4-BE49-F238E27FC236}">
                <a16:creationId xmlns:a16="http://schemas.microsoft.com/office/drawing/2014/main" id="{BFA9B1DD-FDA0-44CB-8FE0-220555BED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89" y="4449800"/>
            <a:ext cx="2073527" cy="66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7" descr="http://www.wamfunds.com.au/WAM/images/WAMLogo.jpg">
            <a:hlinkClick r:id="rId16"/>
            <a:extLst>
              <a:ext uri="{FF2B5EF4-FFF2-40B4-BE49-F238E27FC236}">
                <a16:creationId xmlns:a16="http://schemas.microsoft.com/office/drawing/2014/main" id="{B711B48E-E14A-417D-BD22-B7FAFC40C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406" y="5103646"/>
            <a:ext cx="21526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4065A459-EE7C-49B5-84B7-A4B0A71C2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96" y="3475502"/>
            <a:ext cx="13239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9F43F45-E928-49C7-9853-44190DE34094}"/>
              </a:ext>
            </a:extLst>
          </p:cNvPr>
          <p:cNvSpPr/>
          <p:nvPr/>
        </p:nvSpPr>
        <p:spPr>
          <a:xfrm>
            <a:off x="7652048" y="3457988"/>
            <a:ext cx="4134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Mercantile Investment Company Limited</a:t>
            </a:r>
            <a:endParaRPr lang="en-US" sz="1200" dirty="0">
              <a:effectLst/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CA70E9-0F60-4A4A-A6D0-53520825CA0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1799" y="4955643"/>
            <a:ext cx="1738313" cy="815315"/>
          </a:xfrm>
          <a:prstGeom prst="rect">
            <a:avLst/>
          </a:prstGeom>
        </p:spPr>
      </p:pic>
      <p:pic>
        <p:nvPicPr>
          <p:cNvPr id="30" name="Picture 29" descr="Description: Macintosh HD:Users:christinedaltio:Desktop:Signature1.gif">
            <a:extLst>
              <a:ext uri="{FF2B5EF4-FFF2-40B4-BE49-F238E27FC236}">
                <a16:creationId xmlns:a16="http://schemas.microsoft.com/office/drawing/2014/main" id="{5597D3A2-5428-4DD6-957C-ADFAE1C7462F}"/>
              </a:ext>
            </a:extLst>
          </p:cNvPr>
          <p:cNvPicPr/>
          <p:nvPr/>
        </p:nvPicPr>
        <p:blipFill>
          <a:blip r:embed="rId20" r:link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00" y="1886834"/>
            <a:ext cx="1384094" cy="45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EC683C-606E-4535-94A3-673D290632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73870" y="5815902"/>
            <a:ext cx="1885950" cy="571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7CE2317-29D3-4D61-B854-DC9767D324B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02614" y="1739749"/>
            <a:ext cx="2006870" cy="616898"/>
          </a:xfrm>
          <a:prstGeom prst="rect">
            <a:avLst/>
          </a:prstGeom>
        </p:spPr>
      </p:pic>
      <p:pic>
        <p:nvPicPr>
          <p:cNvPr id="33" name="Picture 10" descr="Australian Securities Exchange">
            <a:hlinkClick r:id="rId24"/>
            <a:extLst>
              <a:ext uri="{FF2B5EF4-FFF2-40B4-BE49-F238E27FC236}">
                <a16:creationId xmlns:a16="http://schemas.microsoft.com/office/drawing/2014/main" id="{AB8347C0-794D-49A4-BCE3-E880BE90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01" y="6018947"/>
            <a:ext cx="1485861" cy="64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0001E2E-1D92-4913-A55D-EBB141E7A4A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81093" y="2846255"/>
            <a:ext cx="1707155" cy="57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7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022E-16 L 6.25E-7 -0.693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00"/>
                            </p:stCondLst>
                            <p:childTnLst>
                              <p:par>
                                <p:cTn id="5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600"/>
                            </p:stCondLst>
                            <p:childTnLst>
                              <p:par>
                                <p:cTn id="6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800"/>
                            </p:stCondLst>
                            <p:childTnLst>
                              <p:par>
                                <p:cTn id="6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00"/>
                            </p:stCondLst>
                            <p:childTnLst>
                              <p:par>
                                <p:cTn id="7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4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600"/>
                            </p:stCondLst>
                            <p:childTnLst>
                              <p:par>
                                <p:cTn id="8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929E64-49F9-4D41-B5EE-FAE1C1FDBBEA}"/>
              </a:ext>
            </a:extLst>
          </p:cNvPr>
          <p:cNvGrpSpPr/>
          <p:nvPr/>
        </p:nvGrpSpPr>
        <p:grpSpPr>
          <a:xfrm>
            <a:off x="2426368" y="1612232"/>
            <a:ext cx="7339264" cy="3190725"/>
            <a:chOff x="1306174" y="801594"/>
            <a:chExt cx="9108902" cy="4001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D8853B-D79C-4BB6-9199-F3CAF82E7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174" y="801594"/>
              <a:ext cx="3780430" cy="40013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9B400A-E627-4FAF-84F5-C9FC7BBEC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6082" y="801594"/>
              <a:ext cx="5148994" cy="4001364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122416" y="5585338"/>
            <a:ext cx="5245684" cy="528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We are proud to support</a:t>
            </a:r>
          </a:p>
        </p:txBody>
      </p:sp>
      <p:pic>
        <p:nvPicPr>
          <p:cNvPr id="14" name="Picture 6" descr="Image result for governance institute of australia">
            <a:hlinkClick r:id="rId5"/>
            <a:extLst>
              <a:ext uri="{FF2B5EF4-FFF2-40B4-BE49-F238E27FC236}">
                <a16:creationId xmlns:a16="http://schemas.microsoft.com/office/drawing/2014/main" id="{1B9CE3C8-9CF0-43ED-B249-525F8A24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35" y="5148202"/>
            <a:ext cx="2370013" cy="136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E4B774-9A4F-4F4D-A47B-81D7004FB362}"/>
              </a:ext>
            </a:extLst>
          </p:cNvPr>
          <p:cNvSpPr txBox="1"/>
          <p:nvPr/>
        </p:nvSpPr>
        <p:spPr>
          <a:xfrm>
            <a:off x="2426369" y="459998"/>
            <a:ext cx="7339264" cy="8290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lvl="1" algn="ctr" fontAlgn="base">
              <a:lnSpc>
                <a:spcPts val="2800"/>
              </a:lnSpc>
              <a:spcAft>
                <a:spcPct val="0"/>
              </a:spcAft>
              <a:buClr>
                <a:srgbClr val="0070C0"/>
              </a:buClr>
            </a:pPr>
            <a:r>
              <a:rPr lang="en-AU" altLang="en-US" sz="2800" dirty="0">
                <a:solidFill>
                  <a:schemeClr val="bg1"/>
                </a:solidFill>
              </a:rPr>
              <a:t>Mertons is proud to sponsor the Annual </a:t>
            </a:r>
          </a:p>
          <a:p>
            <a:pPr marL="0" lvl="1" algn="ctr" fontAlgn="base">
              <a:lnSpc>
                <a:spcPts val="2800"/>
              </a:lnSpc>
              <a:spcAft>
                <a:spcPct val="0"/>
              </a:spcAft>
              <a:buClr>
                <a:srgbClr val="0070C0"/>
              </a:buClr>
            </a:pPr>
            <a:r>
              <a:rPr lang="en-AU" altLang="en-US" sz="2800" dirty="0">
                <a:solidFill>
                  <a:schemeClr val="bg1"/>
                </a:solidFill>
              </a:rPr>
              <a:t>Governance Institute of Australia Awards</a:t>
            </a:r>
          </a:p>
        </p:txBody>
      </p:sp>
    </p:spTree>
    <p:extLst>
      <p:ext uri="{BB962C8B-B14F-4D97-AF65-F5344CB8AC3E}">
        <p14:creationId xmlns:p14="http://schemas.microsoft.com/office/powerpoint/2010/main" val="302057778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929E64-49F9-4D41-B5EE-FAE1C1FDBBEA}"/>
              </a:ext>
            </a:extLst>
          </p:cNvPr>
          <p:cNvGrpSpPr/>
          <p:nvPr/>
        </p:nvGrpSpPr>
        <p:grpSpPr>
          <a:xfrm>
            <a:off x="2426368" y="1612232"/>
            <a:ext cx="7339264" cy="3190725"/>
            <a:chOff x="1306174" y="801594"/>
            <a:chExt cx="9108902" cy="4001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D8853B-D79C-4BB6-9199-F3CAF82E7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174" y="801594"/>
              <a:ext cx="3780430" cy="40013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9B400A-E627-4FAF-84F5-C9FC7BBEC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6082" y="801594"/>
              <a:ext cx="5148994" cy="40013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2A4304-6368-4A68-ACE2-4AC2AD4DA27B}"/>
              </a:ext>
            </a:extLst>
          </p:cNvPr>
          <p:cNvGrpSpPr/>
          <p:nvPr/>
        </p:nvGrpSpPr>
        <p:grpSpPr>
          <a:xfrm>
            <a:off x="-47133" y="5148202"/>
            <a:ext cx="12276841" cy="1364553"/>
            <a:chOff x="-47133" y="5148202"/>
            <a:chExt cx="12276841" cy="13645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9F1F3B-D70A-4EED-825D-1E6423E03BA6}"/>
                </a:ext>
              </a:extLst>
            </p:cNvPr>
            <p:cNvSpPr/>
            <p:nvPr/>
          </p:nvSpPr>
          <p:spPr>
            <a:xfrm>
              <a:off x="-47133" y="5269584"/>
              <a:ext cx="12276841" cy="112179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AD1915-00F9-410D-8DFB-C0C45290FEA9}"/>
                </a:ext>
              </a:extLst>
            </p:cNvPr>
            <p:cNvSpPr txBox="1"/>
            <p:nvPr/>
          </p:nvSpPr>
          <p:spPr>
            <a:xfrm>
              <a:off x="2097248" y="5585338"/>
              <a:ext cx="5270851" cy="5283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>
                <a:lnSpc>
                  <a:spcPts val="3400"/>
                </a:lnSpc>
              </a:pPr>
              <a:r>
                <a:rPr lang="en-AU" sz="3600" i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latin typeface="Trebuchet MS" panose="020B0603020202020204" pitchFamily="34" charset="0"/>
                  <a:cs typeface="Arial" panose="020B0604020202020204" pitchFamily="34" charset="0"/>
                </a:rPr>
                <a:t>We are proud to support</a:t>
              </a:r>
            </a:p>
          </p:txBody>
        </p:sp>
        <p:pic>
          <p:nvPicPr>
            <p:cNvPr id="14" name="Picture 6" descr="Image result for governance institute of australia">
              <a:hlinkClick r:id="rId5"/>
              <a:extLst>
                <a:ext uri="{FF2B5EF4-FFF2-40B4-BE49-F238E27FC236}">
                  <a16:creationId xmlns:a16="http://schemas.microsoft.com/office/drawing/2014/main" id="{1B9CE3C8-9CF0-43ED-B249-525F8A242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5435" y="5148202"/>
              <a:ext cx="2370013" cy="1364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0E4B774-9A4F-4F4D-A47B-81D7004FB362}"/>
              </a:ext>
            </a:extLst>
          </p:cNvPr>
          <p:cNvSpPr txBox="1"/>
          <p:nvPr/>
        </p:nvSpPr>
        <p:spPr>
          <a:xfrm>
            <a:off x="2426369" y="459998"/>
            <a:ext cx="7339264" cy="8290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lvl="1" algn="ctr" fontAlgn="base">
              <a:lnSpc>
                <a:spcPts val="2800"/>
              </a:lnSpc>
              <a:spcAft>
                <a:spcPct val="0"/>
              </a:spcAft>
              <a:buClr>
                <a:srgbClr val="0070C0"/>
              </a:buClr>
            </a:pPr>
            <a:r>
              <a:rPr lang="en-AU" altLang="en-US" sz="2800" dirty="0">
                <a:solidFill>
                  <a:schemeClr val="bg1"/>
                </a:solidFill>
              </a:rPr>
              <a:t>Mertons is proud to sponsor the Annual </a:t>
            </a:r>
          </a:p>
          <a:p>
            <a:pPr marL="0" lvl="1" algn="ctr" fontAlgn="base">
              <a:lnSpc>
                <a:spcPts val="2800"/>
              </a:lnSpc>
              <a:spcAft>
                <a:spcPct val="0"/>
              </a:spcAft>
              <a:buClr>
                <a:srgbClr val="0070C0"/>
              </a:buClr>
            </a:pPr>
            <a:r>
              <a:rPr lang="en-AU" altLang="en-US" sz="2800" dirty="0">
                <a:solidFill>
                  <a:schemeClr val="bg1"/>
                </a:solidFill>
              </a:rPr>
              <a:t>Governance Institute of Australia Awards</a:t>
            </a:r>
          </a:p>
        </p:txBody>
      </p:sp>
    </p:spTree>
    <p:extLst>
      <p:ext uri="{BB962C8B-B14F-4D97-AF65-F5344CB8AC3E}">
        <p14:creationId xmlns:p14="http://schemas.microsoft.com/office/powerpoint/2010/main" val="16993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5AF298-A833-4CF1-889B-D390A83D2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051947-7A7E-450C-9323-1A79FE838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243" y="1220321"/>
            <a:ext cx="3569513" cy="13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1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280C90-1DF4-4B15-B6DB-C6177C28F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05F96F5-9B50-4341-AE0A-E57C561ECC64}"/>
              </a:ext>
            </a:extLst>
          </p:cNvPr>
          <p:cNvSpPr/>
          <p:nvPr/>
        </p:nvSpPr>
        <p:spPr>
          <a:xfrm>
            <a:off x="4942141" y="2284568"/>
            <a:ext cx="2304000" cy="2286000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FC7519-7C7F-4753-9B8E-57D75FA39438}"/>
              </a:ext>
            </a:extLst>
          </p:cNvPr>
          <p:cNvSpPr/>
          <p:nvPr/>
        </p:nvSpPr>
        <p:spPr>
          <a:xfrm>
            <a:off x="5016000" y="2349000"/>
            <a:ext cx="2160000" cy="21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DDAE1D-FF3D-4E47-B85B-9A0794761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00" y="2817000"/>
            <a:ext cx="13328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280C90-1DF4-4B15-B6DB-C6177C28F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05F96F5-9B50-4341-AE0A-E57C561ECC64}"/>
              </a:ext>
            </a:extLst>
          </p:cNvPr>
          <p:cNvSpPr/>
          <p:nvPr/>
        </p:nvSpPr>
        <p:spPr>
          <a:xfrm>
            <a:off x="4942141" y="2284568"/>
            <a:ext cx="2304000" cy="2286000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FC7519-7C7F-4753-9B8E-57D75FA39438}"/>
              </a:ext>
            </a:extLst>
          </p:cNvPr>
          <p:cNvSpPr/>
          <p:nvPr/>
        </p:nvSpPr>
        <p:spPr>
          <a:xfrm>
            <a:off x="5016000" y="2349000"/>
            <a:ext cx="2160000" cy="21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DDAE1D-FF3D-4E47-B85B-9A0794761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00" y="2817000"/>
            <a:ext cx="1332800" cy="12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35252B-ECDF-43AD-993D-CA0786163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75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EB3FE7-F7F0-4E2E-B012-2DF3926702EA}"/>
              </a:ext>
            </a:extLst>
          </p:cNvPr>
          <p:cNvSpPr txBox="1"/>
          <p:nvPr/>
        </p:nvSpPr>
        <p:spPr>
          <a:xfrm>
            <a:off x="421498" y="838200"/>
            <a:ext cx="3767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2007 – 2017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FB51D-013B-4E36-A636-7A60DE9D0E55}"/>
              </a:ext>
            </a:extLst>
          </p:cNvPr>
          <p:cNvSpPr/>
          <p:nvPr/>
        </p:nvSpPr>
        <p:spPr>
          <a:xfrm>
            <a:off x="532534" y="1705938"/>
            <a:ext cx="4687166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394BBC-37CE-496B-84C4-8626C5D71BD2}"/>
              </a:ext>
            </a:extLst>
          </p:cNvPr>
          <p:cNvSpPr txBox="1"/>
          <p:nvPr/>
        </p:nvSpPr>
        <p:spPr>
          <a:xfrm>
            <a:off x="421497" y="1986003"/>
            <a:ext cx="2866490" cy="3094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1 decade</a:t>
            </a:r>
          </a:p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120 months</a:t>
            </a:r>
          </a:p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520 weeks</a:t>
            </a:r>
          </a:p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3,650 days</a:t>
            </a:r>
          </a:p>
        </p:txBody>
      </p:sp>
    </p:spTree>
    <p:extLst>
      <p:ext uri="{BB962C8B-B14F-4D97-AF65-F5344CB8AC3E}">
        <p14:creationId xmlns:p14="http://schemas.microsoft.com/office/powerpoint/2010/main" val="153333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6" grpId="0"/>
      <p:bldP spid="7" grpId="0" animBg="1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280C90-1DF4-4B15-B6DB-C6177C28F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05F96F5-9B50-4341-AE0A-E57C561ECC64}"/>
              </a:ext>
            </a:extLst>
          </p:cNvPr>
          <p:cNvSpPr/>
          <p:nvPr/>
        </p:nvSpPr>
        <p:spPr>
          <a:xfrm>
            <a:off x="7990142" y="2284568"/>
            <a:ext cx="2304000" cy="2286000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FC7519-7C7F-4753-9B8E-57D75FA39438}"/>
              </a:ext>
            </a:extLst>
          </p:cNvPr>
          <p:cNvSpPr/>
          <p:nvPr/>
        </p:nvSpPr>
        <p:spPr>
          <a:xfrm>
            <a:off x="8064001" y="2349000"/>
            <a:ext cx="2160000" cy="21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DDAE1D-FF3D-4E47-B85B-9A0794761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601" y="2817000"/>
            <a:ext cx="1332800" cy="12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35252B-ECDF-43AD-993D-CA0786163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75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EB3FE7-F7F0-4E2E-B012-2DF3926702EA}"/>
              </a:ext>
            </a:extLst>
          </p:cNvPr>
          <p:cNvSpPr txBox="1"/>
          <p:nvPr/>
        </p:nvSpPr>
        <p:spPr>
          <a:xfrm>
            <a:off x="421498" y="838200"/>
            <a:ext cx="3767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2007 – 2017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FB51D-013B-4E36-A636-7A60DE9D0E55}"/>
              </a:ext>
            </a:extLst>
          </p:cNvPr>
          <p:cNvSpPr/>
          <p:nvPr/>
        </p:nvSpPr>
        <p:spPr>
          <a:xfrm>
            <a:off x="532534" y="1705938"/>
            <a:ext cx="4687166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394BBC-37CE-496B-84C4-8626C5D71BD2}"/>
              </a:ext>
            </a:extLst>
          </p:cNvPr>
          <p:cNvSpPr txBox="1"/>
          <p:nvPr/>
        </p:nvSpPr>
        <p:spPr>
          <a:xfrm>
            <a:off x="421497" y="1986003"/>
            <a:ext cx="5091458" cy="2325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87,600 hours</a:t>
            </a:r>
          </a:p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5,256,000 minutes</a:t>
            </a:r>
          </a:p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315,360,000 seconds</a:t>
            </a:r>
          </a:p>
        </p:txBody>
      </p:sp>
    </p:spTree>
    <p:extLst>
      <p:ext uri="{BB962C8B-B14F-4D97-AF65-F5344CB8AC3E}">
        <p14:creationId xmlns:p14="http://schemas.microsoft.com/office/powerpoint/2010/main" val="48522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280C90-1DF4-4B15-B6DB-C6177C28F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AEBCFF-3197-487D-B4D4-613ABD94FFB0}"/>
              </a:ext>
            </a:extLst>
          </p:cNvPr>
          <p:cNvGrpSpPr/>
          <p:nvPr/>
        </p:nvGrpSpPr>
        <p:grpSpPr>
          <a:xfrm>
            <a:off x="7990142" y="2284568"/>
            <a:ext cx="2304000" cy="2286000"/>
            <a:chOff x="7990142" y="2284568"/>
            <a:chExt cx="2304000" cy="2286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5F96F5-9B50-4341-AE0A-E57C561ECC64}"/>
                </a:ext>
              </a:extLst>
            </p:cNvPr>
            <p:cNvSpPr/>
            <p:nvPr/>
          </p:nvSpPr>
          <p:spPr>
            <a:xfrm>
              <a:off x="7990142" y="2284568"/>
              <a:ext cx="2304000" cy="2286000"/>
            </a:xfrm>
            <a:prstGeom prst="ellipse">
              <a:avLst/>
            </a:prstGeom>
            <a:noFill/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FC7519-7C7F-4753-9B8E-57D75FA39438}"/>
                </a:ext>
              </a:extLst>
            </p:cNvPr>
            <p:cNvSpPr/>
            <p:nvPr/>
          </p:nvSpPr>
          <p:spPr>
            <a:xfrm>
              <a:off x="8064001" y="2349000"/>
              <a:ext cx="2160000" cy="21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DDDAE1D-FF3D-4E47-B85B-9A0794761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601" y="2817000"/>
              <a:ext cx="1332800" cy="1224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D3EBAA3-FAFA-45C4-93EC-8143B15B4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ACECF5-538E-416D-B745-A4860725D716}"/>
              </a:ext>
            </a:extLst>
          </p:cNvPr>
          <p:cNvGrpSpPr/>
          <p:nvPr/>
        </p:nvGrpSpPr>
        <p:grpSpPr>
          <a:xfrm>
            <a:off x="-358275" y="0"/>
            <a:ext cx="6858000" cy="6858000"/>
            <a:chOff x="-358275" y="0"/>
            <a:chExt cx="6858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35252B-ECDF-43AD-993D-CA0786163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8275" y="0"/>
              <a:ext cx="6858000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EB3FE7-F7F0-4E2E-B012-2DF3926702EA}"/>
                </a:ext>
              </a:extLst>
            </p:cNvPr>
            <p:cNvSpPr txBox="1"/>
            <p:nvPr/>
          </p:nvSpPr>
          <p:spPr>
            <a:xfrm>
              <a:off x="421498" y="838200"/>
              <a:ext cx="37673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5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Trebuchet MS" panose="020B0603020202020204" pitchFamily="34" charset="0"/>
                  <a:cs typeface="Arial" panose="020B0604020202020204" pitchFamily="34" charset="0"/>
                </a:rPr>
                <a:t>2007 – 2017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AFB51D-013B-4E36-A636-7A60DE9D0E55}"/>
                </a:ext>
              </a:extLst>
            </p:cNvPr>
            <p:cNvSpPr/>
            <p:nvPr/>
          </p:nvSpPr>
          <p:spPr>
            <a:xfrm>
              <a:off x="532534" y="1705938"/>
              <a:ext cx="468716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394BBC-37CE-496B-84C4-8626C5D71BD2}"/>
                </a:ext>
              </a:extLst>
            </p:cNvPr>
            <p:cNvSpPr txBox="1"/>
            <p:nvPr/>
          </p:nvSpPr>
          <p:spPr>
            <a:xfrm>
              <a:off x="421497" y="1986003"/>
              <a:ext cx="5091458" cy="2325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AU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Trebuchet MS" panose="020B0603020202020204" pitchFamily="34" charset="0"/>
                  <a:cs typeface="Arial" panose="020B0604020202020204" pitchFamily="34" charset="0"/>
                </a:rPr>
                <a:t>87,600 hours</a:t>
              </a:r>
            </a:p>
            <a:p>
              <a:pPr>
                <a:lnSpc>
                  <a:spcPts val="6000"/>
                </a:lnSpc>
              </a:pPr>
              <a:r>
                <a:rPr lang="en-AU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Trebuchet MS" panose="020B0603020202020204" pitchFamily="34" charset="0"/>
                  <a:cs typeface="Arial" panose="020B0604020202020204" pitchFamily="34" charset="0"/>
                </a:rPr>
                <a:t>5,256,000 minutes</a:t>
              </a:r>
            </a:p>
            <a:p>
              <a:pPr>
                <a:lnSpc>
                  <a:spcPts val="6000"/>
                </a:lnSpc>
              </a:pPr>
              <a:r>
                <a:rPr lang="en-AU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Trebuchet MS" panose="020B0603020202020204" pitchFamily="34" charset="0"/>
                  <a:cs typeface="Arial" panose="020B0604020202020204" pitchFamily="34" charset="0"/>
                </a:rPr>
                <a:t>315,360,000 seconds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34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8D69A4-86A2-4715-83EE-022ECD29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2D5EC-366D-4D8F-AB19-67BA2D092D34}"/>
              </a:ext>
            </a:extLst>
          </p:cNvPr>
          <p:cNvSpPr txBox="1"/>
          <p:nvPr/>
        </p:nvSpPr>
        <p:spPr>
          <a:xfrm>
            <a:off x="653475" y="3280095"/>
            <a:ext cx="651268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Rodney Davidson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610A-A8D4-4F53-871E-E1DADC6AB689}"/>
              </a:ext>
            </a:extLst>
          </p:cNvPr>
          <p:cNvSpPr txBox="1"/>
          <p:nvPr/>
        </p:nvSpPr>
        <p:spPr>
          <a:xfrm>
            <a:off x="653475" y="4320165"/>
            <a:ext cx="5082032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CORPORATE GOVERNANCE </a:t>
            </a:r>
          </a:p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CONSULTANT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19799-B99D-44D9-AB49-E953B8F531C2}"/>
              </a:ext>
            </a:extLst>
          </p:cNvPr>
          <p:cNvSpPr txBox="1"/>
          <p:nvPr/>
        </p:nvSpPr>
        <p:spPr>
          <a:xfrm>
            <a:off x="603317" y="625354"/>
            <a:ext cx="4625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25608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TRUST OUR EXPERTS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CC89C-54F3-4A92-B65E-1BBB42784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38" y="2340000"/>
            <a:ext cx="3050119" cy="4001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dist="254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098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"/>
    </mc:Choice>
    <mc:Fallback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8D69A4-86A2-4715-83EE-022ECD29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2D5EC-366D-4D8F-AB19-67BA2D092D34}"/>
              </a:ext>
            </a:extLst>
          </p:cNvPr>
          <p:cNvSpPr txBox="1"/>
          <p:nvPr/>
        </p:nvSpPr>
        <p:spPr>
          <a:xfrm>
            <a:off x="611530" y="3280095"/>
            <a:ext cx="4894289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Kate </a:t>
            </a:r>
            <a:r>
              <a:rPr lang="en-AU" sz="6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Goland</a:t>
            </a:r>
            <a:endParaRPr lang="en-AU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610A-A8D4-4F53-871E-E1DADC6AB689}"/>
              </a:ext>
            </a:extLst>
          </p:cNvPr>
          <p:cNvSpPr txBox="1"/>
          <p:nvPr/>
        </p:nvSpPr>
        <p:spPr>
          <a:xfrm>
            <a:off x="653475" y="4320165"/>
            <a:ext cx="4958602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CORPORATE GOVERNANCE</a:t>
            </a:r>
          </a:p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ADVISOR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19799-B99D-44D9-AB49-E953B8F531C2}"/>
              </a:ext>
            </a:extLst>
          </p:cNvPr>
          <p:cNvSpPr txBox="1"/>
          <p:nvPr/>
        </p:nvSpPr>
        <p:spPr>
          <a:xfrm>
            <a:off x="603317" y="625354"/>
            <a:ext cx="4625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25608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TRUST OUR EXPERTS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1C7BE-DA26-46B6-93DA-1BF4F28F5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3940"/>
          <a:stretch/>
        </p:blipFill>
        <p:spPr>
          <a:xfrm>
            <a:off x="8260655" y="2340000"/>
            <a:ext cx="2985525" cy="4021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104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000">
        <p15:prstTrans prst="peelOff"/>
      </p:transition>
    </mc:Choice>
    <mc:Fallback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8D69A4-86A2-4715-83EE-022ECD29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2D5EC-366D-4D8F-AB19-67BA2D092D34}"/>
              </a:ext>
            </a:extLst>
          </p:cNvPr>
          <p:cNvSpPr txBox="1"/>
          <p:nvPr/>
        </p:nvSpPr>
        <p:spPr>
          <a:xfrm>
            <a:off x="611530" y="3280095"/>
            <a:ext cx="460735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David Nairn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610A-A8D4-4F53-871E-E1DADC6AB689}"/>
              </a:ext>
            </a:extLst>
          </p:cNvPr>
          <p:cNvSpPr txBox="1"/>
          <p:nvPr/>
        </p:nvSpPr>
        <p:spPr>
          <a:xfrm>
            <a:off x="653475" y="4320165"/>
            <a:ext cx="4958602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CORPORATE GOVERNANCE</a:t>
            </a:r>
          </a:p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CONSULTANT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19799-B99D-44D9-AB49-E953B8F531C2}"/>
              </a:ext>
            </a:extLst>
          </p:cNvPr>
          <p:cNvSpPr txBox="1"/>
          <p:nvPr/>
        </p:nvSpPr>
        <p:spPr>
          <a:xfrm>
            <a:off x="603317" y="625354"/>
            <a:ext cx="4625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25608C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TRUST OUR EXPERTS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B9C7E9-6DC5-4B7D-9D7B-1A73212BC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49" y="2377412"/>
            <a:ext cx="3290172" cy="4021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136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000">
        <p15:prstTrans prst="peelOff"/>
      </p:transition>
    </mc:Choice>
    <mc:Fallback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174</Words>
  <Application>Microsoft Office PowerPoint</Application>
  <PresentationFormat>Widescreen</PresentationFormat>
  <Paragraphs>59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MS Mincho</vt:lpstr>
      <vt:lpstr>Arial</vt:lpstr>
      <vt:lpstr>Calibri</vt:lpstr>
      <vt:lpstr>Calibri Light</vt:lpstr>
      <vt:lpstr>Cambria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Someone or other</dc:creator>
  <cp:lastModifiedBy>Brad Someone or other</cp:lastModifiedBy>
  <cp:revision>100</cp:revision>
  <dcterms:created xsi:type="dcterms:W3CDTF">2017-10-19T13:18:52Z</dcterms:created>
  <dcterms:modified xsi:type="dcterms:W3CDTF">2017-10-30T07:32:00Z</dcterms:modified>
</cp:coreProperties>
</file>