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258" r:id="rId4"/>
    <p:sldId id="337" r:id="rId5"/>
    <p:sldId id="338" r:id="rId6"/>
    <p:sldId id="339" r:id="rId7"/>
    <p:sldId id="336" r:id="rId8"/>
    <p:sldId id="335" r:id="rId9"/>
    <p:sldId id="345" r:id="rId10"/>
    <p:sldId id="332" r:id="rId11"/>
    <p:sldId id="330" r:id="rId12"/>
    <p:sldId id="331" r:id="rId13"/>
    <p:sldId id="328" r:id="rId14"/>
    <p:sldId id="318" r:id="rId15"/>
    <p:sldId id="317" r:id="rId16"/>
    <p:sldId id="312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5" autoAdjust="0"/>
    <p:restoredTop sz="74480"/>
  </p:normalViewPr>
  <p:slideViewPr>
    <p:cSldViewPr snapToGrid="0">
      <p:cViewPr varScale="1">
        <p:scale>
          <a:sx n="83" d="100"/>
          <a:sy n="83" d="100"/>
        </p:scale>
        <p:origin x="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41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C030-40F3-BC43-81AB-4B073FAA667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6F32-2C6B-004A-B777-7F320718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2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0CD5-D0D4-E24E-BCCA-371BC75762C5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AD25-2C7E-0E46-9ACC-EE1DF7E0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slideshow</a:t>
            </a:r>
            <a:r>
              <a:rPr lang="en-US" baseline="0" dirty="0"/>
              <a:t> is drafted on the corporate </a:t>
            </a:r>
            <a:r>
              <a:rPr lang="en-US" baseline="0" dirty="0" err="1"/>
              <a:t>Powerpoint</a:t>
            </a:r>
            <a:r>
              <a:rPr lang="en-US" baseline="0" dirty="0"/>
              <a:t> template</a:t>
            </a:r>
          </a:p>
          <a:p>
            <a:r>
              <a:rPr lang="en-US" dirty="0"/>
              <a:t>Set</a:t>
            </a:r>
            <a:r>
              <a:rPr lang="en-US" baseline="0" dirty="0"/>
              <a:t> up slideshow to run slowly – giving enough time for people to see/read each slide</a:t>
            </a:r>
          </a:p>
          <a:p>
            <a:r>
              <a:rPr lang="en-US" baseline="0" dirty="0"/>
              <a:t>Continue in a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8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Review slide for format and image of each logo – visually pleasing arrangement needed</a:t>
            </a:r>
          </a:p>
          <a:p>
            <a:r>
              <a:rPr lang="en-US" baseline="0" dirty="0"/>
              <a:t>1 slide with individual logos individually coming into view</a:t>
            </a:r>
          </a:p>
          <a:p>
            <a:r>
              <a:rPr lang="en-US" baseline="0" dirty="0"/>
              <a:t>Finish this slide with all logos showing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with something splashy?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Wordart</a:t>
            </a:r>
            <a:r>
              <a:rPr lang="en-US" dirty="0"/>
              <a:t> diagram with the central focus on 10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Individual shots of team coming onto screen with staff name on each (excluding</a:t>
            </a:r>
            <a:r>
              <a:rPr lang="en-US" baseline="0" dirty="0"/>
              <a:t> Mark)</a:t>
            </a:r>
          </a:p>
          <a:p>
            <a:r>
              <a:rPr lang="en-US" baseline="0" dirty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Individual shots of team coming onto screen with staff name on each (excluding</a:t>
            </a:r>
            <a:r>
              <a:rPr lang="en-US" baseline="0" dirty="0"/>
              <a:t> Mark)</a:t>
            </a:r>
          </a:p>
          <a:p>
            <a:r>
              <a:rPr lang="en-US" baseline="0" dirty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Individual shots of team coming onto screen with staff name on each (excluding</a:t>
            </a:r>
            <a:r>
              <a:rPr lang="en-US" baseline="0" dirty="0"/>
              <a:t> Mark)</a:t>
            </a:r>
          </a:p>
          <a:p>
            <a:r>
              <a:rPr lang="en-US" baseline="0" dirty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Individual shots of team coming onto screen with staff name on each (excluding</a:t>
            </a:r>
            <a:r>
              <a:rPr lang="en-US" baseline="0" dirty="0"/>
              <a:t> Mark)</a:t>
            </a:r>
          </a:p>
          <a:p>
            <a:r>
              <a:rPr lang="en-US" baseline="0" dirty="0"/>
              <a:t>Finish with full team shot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Individual shots of team coming onto screen with staff name on each (excluding</a:t>
            </a:r>
            <a:r>
              <a:rPr lang="en-US" baseline="0" dirty="0"/>
              <a:t> Mark)</a:t>
            </a:r>
          </a:p>
          <a:p>
            <a:r>
              <a:rPr lang="en-US" baseline="0" dirty="0"/>
              <a:t>Finish with full team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  <a:r>
              <a:rPr lang="en-US" baseline="0" dirty="0"/>
              <a:t> each of the following slides and images for general appearance and format presentation</a:t>
            </a:r>
          </a:p>
          <a:p>
            <a:r>
              <a:rPr lang="en-US" baseline="0" dirty="0"/>
              <a:t>Not sure if they need effects? Maybe just a fade in??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AD25-2C7E-0E46-9ACC-EE1DF7E09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99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5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8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6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3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21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3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8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20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72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0084-6495-4FA6-8FF5-8A810AF70477}" type="datetimeFigureOut">
              <a:rPr lang="en-AU" smtClean="0"/>
              <a:t>30/10/2017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CCF9-B8C3-4D63-883C-D68A86AE6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4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mobilicom.com/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bing.com/images/search?view=detailV2&amp;ccid=/sGjPj6H&amp;id=FEF2A1773F616CE6EE2D05583C6F36FACC90E482&amp;thid=OIP._sGjPj6HLwroBQ4H3aWi4AEsEs&amp;q=ourwatch&amp;simid=608017996246617727&amp;selectedIndex=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md.com.au/index.html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hyperlink" Target="http://www.wamfunds.com.au/home.aspx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://www.asx.com.au/index.htm" TargetMode="Externa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www2.deloitte.com/au/en.html" TargetMode="External"/><Relationship Id="rId20" Type="http://schemas.openxmlformats.org/officeDocument/2006/relationships/image" Target="../media/image26.png"/><Relationship Id="rId29" Type="http://schemas.openxmlformats.org/officeDocument/2006/relationships/image" Target="cid:image001.png@01D0A761.CD077A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view=detailV2&amp;ccid=lILBy09z&amp;id=5170FE01047AB593A8D71EDC5371971758714677&amp;thid=OIP.lILBy09zeT0lk79d5UkMTwEsCw&amp;q=Deloitte+Melbourne&amp;simid=608019744278645559&amp;selectedIndex=1" TargetMode="External"/><Relationship Id="rId11" Type="http://schemas.openxmlformats.org/officeDocument/2006/relationships/image" Target="../media/image20.jpeg"/><Relationship Id="rId24" Type="http://schemas.openxmlformats.org/officeDocument/2006/relationships/image" Target="../media/image29.png"/><Relationship Id="rId5" Type="http://schemas.openxmlformats.org/officeDocument/2006/relationships/hyperlink" Target="https://www.bing.com/images/search?view=detailV2&amp;ccid=dOv9DUGn&amp;id=078992A1920D3FA5143A846724C00E01C5DF00AE&amp;thid=OIP.dOv9DUGndUnFGpMPN4YedgEsDS&amp;q=myer+logo&amp;simid=608012760692622702&amp;selectedIndex=0" TargetMode="External"/><Relationship Id="rId15" Type="http://schemas.openxmlformats.org/officeDocument/2006/relationships/image" Target="../media/image22.gif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10" Type="http://schemas.openxmlformats.org/officeDocument/2006/relationships/hyperlink" Target="https://www.bing.com/images/search?view=detailV2&amp;ccid=WU/HGRIc&amp;id=EE92D0971012FE25CDA64AFBBB1056F0C48E1221&amp;thid=OIP.WU_HGRIcsuSn9Hj76VwlaAEsAy&amp;q=sandon+capital&amp;simid=608055598677492424&amp;selectedIndex=0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openxmlformats.org/officeDocument/2006/relationships/hyperlink" Target="https://www.piperalderman.com.au/index.php" TargetMode="External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s://www.bing.com/images/search?view=detailV2&amp;ccid=3x0bXPTi&amp;id=27AEAD85589B83AC0B9A7F9AB1712937F0BFB886&amp;thid=OIP.3x0bXPTi4IXnIyc9nj6MMgEsCi&amp;q=governance+institute+of+australia&amp;simid=608008886601976642&amp;selectedIndex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2560320"/>
            <a:ext cx="11377535" cy="155883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Welcome to Mertons’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10</a:t>
            </a:r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th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  <a:cs typeface="Arial" panose="020B0604020202020204" pitchFamily="34" charset="0"/>
              </a:rPr>
              <a:t> Anniversary Celebration!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0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364462"/>
            <a:ext cx="1020955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  <a:latin typeface="Arial (Body)"/>
              </a:rPr>
              <a:t>		 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2" y="2480907"/>
            <a:ext cx="6127409" cy="4058414"/>
          </a:xfrm>
          <a:prstGeom prst="rect">
            <a:avLst/>
          </a:prstGeom>
        </p:spPr>
      </p:pic>
      <p:pic>
        <p:nvPicPr>
          <p:cNvPr id="11" name="Picture 10" descr="Mobilicom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76041"/>
            <a:ext cx="2472418" cy="648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7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466062"/>
            <a:ext cx="1020955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8" descr="Image result for ourwatc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7" y="2669170"/>
            <a:ext cx="1552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2" y="2428118"/>
            <a:ext cx="5893368" cy="39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123248"/>
            <a:ext cx="1020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5098595" y="4736892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9675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464545"/>
                </a:solidFill>
                <a:effectLst/>
                <a:latin typeface="Roboto"/>
              </a:rPr>
              <a:t>ENGLISH LANGUAGE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-5098595" y="473689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967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41" name="Picture 21" descr="home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3525629"/>
            <a:ext cx="97536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389" y="1690688"/>
            <a:ext cx="2590241" cy="14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030" y="2466062"/>
            <a:ext cx="1020955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charset="2"/>
              <a:buChar char="q"/>
            </a:pPr>
            <a:endParaRPr lang="en-AU" dirty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6" descr="Image result for ko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42" y="2416125"/>
            <a:ext cx="2309767" cy="22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59" y="1538514"/>
            <a:ext cx="3606566" cy="51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7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privileged to work with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1989" y="10482280"/>
            <a:ext cx="1020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dirty="0">
              <a:solidFill>
                <a:prstClr val="black"/>
              </a:solidFill>
              <a:latin typeface="Arial (Body)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US" sz="2000" dirty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4" name="Picture 88" descr="http://sharepoint2010/Pics/Connective%20Logo%20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88" y="2543117"/>
            <a:ext cx="3136773" cy="7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79932" y="650729"/>
            <a:ext cx="20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001BA0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endParaRPr kumimoji="0" lang="en-US" altLang="en-US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91805" y="-138499"/>
            <a:ext cx="2083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001BA0"/>
                </a:solidFill>
                <a:effectLst/>
                <a:latin typeface="Arial" panose="020B0604020202020204" pitchFamily="34" charset="0"/>
                <a:hlinkClick r:id="rId6"/>
              </a:rPr>
              <a:t>  </a:t>
            </a:r>
            <a:endParaRPr kumimoji="0" lang="en-US" altLang="en-US" sz="10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2" descr="http://www.powerwrap.com.au/cms_images/34_04-01-2015_96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8184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MD Financia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36" y="2860931"/>
            <a:ext cx="3077245" cy="9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andon capital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" y="5333629"/>
            <a:ext cx="4438500" cy="10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747726" y="5231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2" name="Picture 10" descr="Australian Securities Exchang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50" y="4331699"/>
            <a:ext cx="1743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Piper Alderman">
            <a:hlinkClick r:id="rId14" tooltip="Piper Alderman 201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1" y="4269726"/>
            <a:ext cx="3142957" cy="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s://www2.deloitte.com/content/dam/assets/logos/deloitte-print.png">
            <a:hlinkClick r:id="rId16" tooltip="&quot;Deloitte Australia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89" y="6093830"/>
            <a:ext cx="1983293" cy="46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8701" y="5480052"/>
            <a:ext cx="188595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8988" y="5852326"/>
            <a:ext cx="1707155" cy="573031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714014" y="5244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07" name="Picture 16" descr="Frontier Digital Venture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93" y="5333629"/>
            <a:ext cx="19621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714014" y="57396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/>
              </a:rPr>
              <a:t>	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6200195" y="1420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69790" tIns="152352" rIns="101409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600" b="0" i="0" u="none" strike="noStrike" cap="none" normalizeH="0" baseline="0">
              <a:ln>
                <a:noFill/>
              </a:ln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10" name="Picture 27" descr="http://www.wamfunds.com.au/WAM/images/WAM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7599"/>
            <a:ext cx="21526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200195" y="2696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charset="-128"/>
                <a:cs typeface="Times New Roman" panose="02020603050405020304" pitchFamily="18" charset="0"/>
              </a:rPr>
              <a:t>			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13" name="Picture 2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65" y="4585184"/>
            <a:ext cx="13239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571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>
                <a:ln>
                  <a:noFill/>
                </a:ln>
                <a:solidFill>
                  <a:srgbClr val="365F9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rPr>
              <a:t>	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84055" y="5375277"/>
            <a:ext cx="2095500" cy="1352550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9588" y="1863747"/>
            <a:ext cx="1498267" cy="863002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91712" y="3774427"/>
            <a:ext cx="2006870" cy="616898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60" y="1977696"/>
            <a:ext cx="2402205" cy="445135"/>
          </a:xfrm>
          <a:prstGeom prst="rect">
            <a:avLst/>
          </a:prstGeom>
          <a:noFill/>
        </p:spPr>
      </p:pic>
      <p:sp>
        <p:nvSpPr>
          <p:cNvPr id="1028" name="Rectangle 1027"/>
          <p:cNvSpPr/>
          <p:nvPr/>
        </p:nvSpPr>
        <p:spPr>
          <a:xfrm>
            <a:off x="7832523" y="3277513"/>
            <a:ext cx="4134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Mercantile Investment Company Limited</a:t>
            </a:r>
            <a:endParaRPr lang="en-US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49" name="Picture 48" descr="Description: Macintosh HD:Users:christinedaltio:Desktop:Signature1.gif"/>
          <p:cNvPicPr/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1" y="2642462"/>
            <a:ext cx="2077141" cy="58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929915" y="1380332"/>
            <a:ext cx="2152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We are proud to support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3348809"/>
            <a:ext cx="10209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/>
              <a:t>Mertons’ is proud to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/>
              <a:t>sponsor the Annual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/>
              <a:t>Governance Institute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r>
              <a:rPr lang="en-AU" altLang="en-US" sz="3200" dirty="0"/>
              <a:t>of Australia Awards</a:t>
            </a:r>
          </a:p>
          <a:p>
            <a:pPr marL="2857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charset="2"/>
              <a:buChar char="§"/>
            </a:pPr>
            <a:endParaRPr lang="en-AU" altLang="en-US" sz="3200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</a:pPr>
            <a:endParaRPr lang="en-AU" altLang="en-US" sz="3200" dirty="0"/>
          </a:p>
          <a:p>
            <a:pPr marL="631825" lvl="2">
              <a:defRPr/>
            </a:pPr>
            <a:r>
              <a:rPr lang="en-AU" altLang="en-US" sz="3200" dirty="0"/>
              <a:t> </a:t>
            </a:r>
            <a:r>
              <a:rPr lang="en-US" sz="2000" dirty="0">
                <a:solidFill>
                  <a:prstClr val="black"/>
                </a:solidFill>
                <a:latin typeface="Arial (Body)"/>
              </a:rPr>
              <a:t>		</a:t>
            </a:r>
            <a:endParaRPr lang="en-AU" sz="2000" dirty="0">
              <a:solidFill>
                <a:prstClr val="black"/>
              </a:solidFill>
              <a:latin typeface="Arial (Body)"/>
            </a:endParaRPr>
          </a:p>
        </p:txBody>
      </p:sp>
      <p:pic>
        <p:nvPicPr>
          <p:cNvPr id="5" name="Picture 6" descr="Image result for governance institute of austral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28" y="1984256"/>
            <a:ext cx="2370013" cy="13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999" y="4427273"/>
            <a:ext cx="3404873" cy="24307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3498360"/>
            <a:ext cx="2293257" cy="335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3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2560320"/>
            <a:ext cx="11377535" cy="1558834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(Headings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The ’team’ ten years ago</a:t>
            </a:r>
            <a:r>
              <a:rPr lang="is-I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…..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54399"/>
            <a:ext cx="52868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Mark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Licciardo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Managing Director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96222" y="1886857"/>
            <a:ext cx="3721742" cy="46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2007 - 2017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988" y="2276707"/>
            <a:ext cx="7436024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1 decade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120 months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520 weeks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3,650 days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				</a:t>
            </a:r>
            <a:r>
              <a:rPr lang="en-AU" altLang="en-US" sz="4000" b="1" dirty="0">
                <a:solidFill>
                  <a:prstClr val="black"/>
                </a:solidFill>
                <a:latin typeface="Arial (Body)"/>
              </a:rPr>
              <a:t>10 years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87,600 hours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5,256,000 minutes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defRPr/>
            </a:pPr>
            <a:r>
              <a:rPr lang="en-AU" altLang="en-US" sz="2800" dirty="0">
                <a:solidFill>
                  <a:prstClr val="black"/>
                </a:solidFill>
                <a:latin typeface="Arial (Body)"/>
              </a:rPr>
              <a:t>315,360,000 seconds</a:t>
            </a:r>
          </a:p>
          <a:p>
            <a:pPr marL="285750" indent="-285750">
              <a:lnSpc>
                <a:spcPct val="90000"/>
              </a:lnSpc>
              <a:spcAft>
                <a:spcPct val="30000"/>
              </a:spcAft>
              <a:buClr>
                <a:srgbClr val="0070C0"/>
              </a:buClr>
              <a:buFont typeface="Wingdings" charset="2"/>
              <a:buChar char="§"/>
              <a:defRPr/>
            </a:pPr>
            <a:endParaRPr lang="en-AU" altLang="en-US" sz="2800" dirty="0">
              <a:solidFill>
                <a:prstClr val="black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79018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400957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2386962"/>
            <a:ext cx="5807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4000" dirty="0"/>
              <a:t>Rodney Davidson</a:t>
            </a:r>
          </a:p>
          <a:p>
            <a:r>
              <a:rPr lang="en-US" sz="2800" dirty="0"/>
              <a:t>Corporate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Governance</a:t>
            </a:r>
            <a:r>
              <a:rPr lang="en-US" sz="2800" dirty="0"/>
              <a:t> Consultant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97" y="1654628"/>
            <a:ext cx="3468914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64764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390604"/>
            <a:ext cx="55643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Kate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Goland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Corporate Governance Advisor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42" y="1543747"/>
            <a:ext cx="3436258" cy="51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5373913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13427"/>
            <a:ext cx="60729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David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Nairn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Corporate Governance Consultant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1538514"/>
            <a:ext cx="3546324" cy="5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Trust our experts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475664"/>
            <a:ext cx="55200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Belinda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Cleminson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Corporate Governance Advisor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1657429"/>
            <a:ext cx="335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What a team!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653259"/>
            <a:ext cx="10515600" cy="403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5" name="Picture 4" descr="../../Desktop/Mertons%20Group%203-Blu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848198"/>
            <a:ext cx="9356651" cy="3643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51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80000" r="-56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33433"/>
            <a:ext cx="10515599" cy="8294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Verdana" pitchFamily="34" charset="0"/>
                <a:cs typeface="Arial" charset="0"/>
              </a:rPr>
              <a:t>Our first client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60" y="2446337"/>
            <a:ext cx="7210862" cy="4146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943" y="3033486"/>
            <a:ext cx="3406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India Equities </a:t>
            </a:r>
          </a:p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Fund</a:t>
            </a:r>
          </a:p>
        </p:txBody>
      </p:sp>
    </p:spTree>
    <p:extLst>
      <p:ext uri="{BB962C8B-B14F-4D97-AF65-F5344CB8AC3E}">
        <p14:creationId xmlns:p14="http://schemas.microsoft.com/office/powerpoint/2010/main" val="134464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378</Words>
  <Application>Microsoft Office PowerPoint</Application>
  <PresentationFormat>Widescreen</PresentationFormat>
  <Paragraphs>105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Gothic</vt:lpstr>
      <vt:lpstr>MS Mincho</vt:lpstr>
      <vt:lpstr>Arial</vt:lpstr>
      <vt:lpstr>Arial (Body)</vt:lpstr>
      <vt:lpstr>Arial (Headings)</vt:lpstr>
      <vt:lpstr>Calibri</vt:lpstr>
      <vt:lpstr>Calibri Light</vt:lpstr>
      <vt:lpstr>Cambria</vt:lpstr>
      <vt:lpstr>Roboto</vt:lpstr>
      <vt:lpstr>Times New Roman</vt:lpstr>
      <vt:lpstr>Verdana</vt:lpstr>
      <vt:lpstr>Wingdings</vt:lpstr>
      <vt:lpstr>Office Theme</vt:lpstr>
      <vt:lpstr>PowerPoint Presentation</vt:lpstr>
      <vt:lpstr>The ’team’ ten years ago…..</vt:lpstr>
      <vt:lpstr>2007 - 2017</vt:lpstr>
      <vt:lpstr>Trust our experts</vt:lpstr>
      <vt:lpstr>Trust our experts</vt:lpstr>
      <vt:lpstr>Trust our experts</vt:lpstr>
      <vt:lpstr>Trust our experts</vt:lpstr>
      <vt:lpstr>What a team!</vt:lpstr>
      <vt:lpstr>Our first client</vt:lpstr>
      <vt:lpstr>We are privileged to work with….</vt:lpstr>
      <vt:lpstr>We are privileged to work with….</vt:lpstr>
      <vt:lpstr>We are privileged to work with…</vt:lpstr>
      <vt:lpstr>We are privileged to work with…</vt:lpstr>
      <vt:lpstr>We are privileged to work with….</vt:lpstr>
      <vt:lpstr>We are proud to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Rowe</dc:creator>
  <cp:lastModifiedBy>Brad Someone or other</cp:lastModifiedBy>
  <cp:revision>167</cp:revision>
  <cp:lastPrinted>2015-02-02T23:05:09Z</cp:lastPrinted>
  <dcterms:created xsi:type="dcterms:W3CDTF">2014-10-08T00:42:14Z</dcterms:created>
  <dcterms:modified xsi:type="dcterms:W3CDTF">2017-10-30T06:47:43Z</dcterms:modified>
</cp:coreProperties>
</file>