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1" r:id="rId6"/>
    <p:sldId id="262" r:id="rId7"/>
    <p:sldId id="271" r:id="rId8"/>
    <p:sldId id="264"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B10A53-5092-4791-95CA-F91C4D11B79D}">
          <p14:sldIdLst>
            <p14:sldId id="256"/>
          </p14:sldIdLst>
        </p14:section>
        <p14:section name="Untitled Section" id="{13DB4861-0320-4E57-9E11-DB6456D5CD59}">
          <p14:sldIdLst>
            <p14:sldId id="257"/>
            <p14:sldId id="258"/>
            <p14:sldId id="259"/>
          </p14:sldIdLst>
        </p14:section>
        <p14:section name="Untitled Section" id="{0A00BA3A-DECB-47B7-BDB2-1595FC1F7736}">
          <p14:sldIdLst>
            <p14:sldId id="261"/>
            <p14:sldId id="262"/>
            <p14:sldId id="271"/>
            <p14:sldId id="264"/>
            <p14:sldId id="265"/>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showGuides="1">
      <p:cViewPr>
        <p:scale>
          <a:sx n="100" d="100"/>
          <a:sy n="100" d="100"/>
        </p:scale>
        <p:origin x="-1944" y="-3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2F58C-ED63-4035-8040-7E8BC8E88CE5}" type="datetimeFigureOut">
              <a:rPr lang="en-AU" smtClean="0"/>
              <a:t>14/08/2013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B2AF0-E719-42D4-8092-7BA384C57CC0}" type="slidenum">
              <a:rPr lang="en-AU" smtClean="0"/>
              <a:t>‹#›</a:t>
            </a:fld>
            <a:endParaRPr lang="en-AU"/>
          </a:p>
        </p:txBody>
      </p:sp>
    </p:spTree>
    <p:extLst>
      <p:ext uri="{BB962C8B-B14F-4D97-AF65-F5344CB8AC3E}">
        <p14:creationId xmlns:p14="http://schemas.microsoft.com/office/powerpoint/2010/main" val="315495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DFB2AF0-E719-42D4-8092-7BA384C57CC0}" type="slidenum">
              <a:rPr lang="en-AU" smtClean="0"/>
              <a:t>5</a:t>
            </a:fld>
            <a:endParaRPr lang="en-AU"/>
          </a:p>
        </p:txBody>
      </p:sp>
    </p:spTree>
    <p:extLst>
      <p:ext uri="{BB962C8B-B14F-4D97-AF65-F5344CB8AC3E}">
        <p14:creationId xmlns:p14="http://schemas.microsoft.com/office/powerpoint/2010/main" val="329009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1">
                    <a:lumMod val="75000"/>
                  </a:schemeClr>
                </a:solidFill>
              </a:defRPr>
            </a:lvl1pPr>
            <a:lvl2pPr>
              <a:defRPr>
                <a:solidFill>
                  <a:schemeClr val="bg2">
                    <a:lumMod val="2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9" name="Slide Number Placeholder 8"/>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5" name="Slide Number Placeholder 4"/>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4" name="Slide Number Placeholder 3"/>
          <p:cNvSpPr>
            <a:spLocks noGrp="1"/>
          </p:cNvSpPr>
          <p:nvPr>
            <p:ph type="sldNum" sz="quarter" idx="12"/>
          </p:nvPr>
        </p:nvSpPr>
        <p:spPr/>
        <p:txBody>
          <a:bodyPr/>
          <a:lstStyle/>
          <a:p>
            <a:fld id="{7598F3B7-099D-4149-B405-DB468AE3AFAC}"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AU"/>
          </a:p>
        </p:txBody>
      </p:sp>
      <p:sp>
        <p:nvSpPr>
          <p:cNvPr id="7" name="Slide Number Placeholder 6"/>
          <p:cNvSpPr>
            <a:spLocks noGrp="1"/>
          </p:cNvSpPr>
          <p:nvPr>
            <p:ph type="sldNum" sz="quarter" idx="12"/>
          </p:nvPr>
        </p:nvSpPr>
        <p:spPr/>
        <p:txBody>
          <a:bodyPr/>
          <a:lstStyle/>
          <a:p>
            <a:fld id="{7598F3B7-099D-4149-B405-DB468AE3AFAC}" type="slidenum">
              <a:rPr lang="en-AU" smtClean="0"/>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fld id="{9579F88F-FA6B-4227-A323-8726DE0433CD}" type="datetimeFigureOut">
              <a:rPr lang="en-AU" smtClean="0"/>
              <a:t>14/08/2013</a:t>
            </a:fld>
            <a:endParaRPr lang="en-AU"/>
          </a:p>
        </p:txBody>
      </p:sp>
      <p:sp>
        <p:nvSpPr>
          <p:cNvPr id="9" name="Slide Number Placeholder 8"/>
          <p:cNvSpPr>
            <a:spLocks noGrp="1"/>
          </p:cNvSpPr>
          <p:nvPr>
            <p:ph type="sldNum" sz="quarter" idx="11"/>
          </p:nvPr>
        </p:nvSpPr>
        <p:spPr/>
        <p:txBody>
          <a:bodyPr/>
          <a:lstStyle/>
          <a:p>
            <a:fld id="{7598F3B7-099D-4149-B405-DB468AE3AFAC}" type="slidenum">
              <a:rPr lang="en-AU" smtClean="0"/>
              <a:t>‹#›</a:t>
            </a:fld>
            <a:endParaRPr lang="en-AU"/>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accent1">
                <a:lumMod val="20000"/>
                <a:lumOff val="8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9256"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19256"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598F3B7-099D-4149-B405-DB468AE3AFAC}"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241224"/>
            <a:ext cx="9144000" cy="16167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800100" y="872716"/>
            <a:ext cx="7543800" cy="2593975"/>
          </a:xfrm>
        </p:spPr>
        <p:txBody>
          <a:bodyPr anchor="ctr" anchorCtr="0"/>
          <a:lstStyle/>
          <a:p>
            <a:pPr algn="ctr"/>
            <a:r>
              <a:rPr lang="en-AU" dirty="0" smtClean="0">
                <a:effectLst>
                  <a:outerShdw blurRad="38100" dist="25400" dir="5400000" algn="t" rotWithShape="0">
                    <a:prstClr val="black">
                      <a:alpha val="50000"/>
                    </a:prstClr>
                  </a:outerShdw>
                </a:effectLst>
              </a:rPr>
              <a:t>Hobart Showground </a:t>
            </a:r>
            <a:br>
              <a:rPr lang="en-AU" dirty="0" smtClean="0">
                <a:effectLst>
                  <a:outerShdw blurRad="38100" dist="25400" dir="5400000" algn="t" rotWithShape="0">
                    <a:prstClr val="black">
                      <a:alpha val="50000"/>
                    </a:prstClr>
                  </a:outerShdw>
                </a:effectLst>
              </a:rPr>
            </a:br>
            <a:r>
              <a:rPr lang="en-AU" dirty="0" smtClean="0">
                <a:solidFill>
                  <a:schemeClr val="accent1">
                    <a:lumMod val="75000"/>
                  </a:schemeClr>
                </a:solidFill>
                <a:effectLst>
                  <a:outerShdw blurRad="38100" dist="25400" dir="5400000" algn="t" rotWithShape="0">
                    <a:prstClr val="black">
                      <a:alpha val="50000"/>
                    </a:prstClr>
                  </a:outerShdw>
                </a:effectLst>
              </a:rPr>
              <a:t>Redevelopment </a:t>
            </a:r>
            <a:endParaRPr lang="en-AU" dirty="0">
              <a:solidFill>
                <a:schemeClr val="accent1">
                  <a:lumMod val="75000"/>
                </a:schemeClr>
              </a:solidFill>
              <a:effectLst>
                <a:outerShdw blurRad="38100" dist="25400" dir="5400000" algn="t" rotWithShape="0">
                  <a:prstClr val="black">
                    <a:alpha val="50000"/>
                  </a:prstClr>
                </a:outerShdw>
              </a:effectLst>
            </a:endParaRPr>
          </a:p>
        </p:txBody>
      </p:sp>
      <p:sp>
        <p:nvSpPr>
          <p:cNvPr id="3" name="Subtitle 2"/>
          <p:cNvSpPr>
            <a:spLocks noGrp="1"/>
          </p:cNvSpPr>
          <p:nvPr>
            <p:ph type="subTitle" idx="1"/>
          </p:nvPr>
        </p:nvSpPr>
        <p:spPr>
          <a:xfrm>
            <a:off x="1341120" y="3539716"/>
            <a:ext cx="6461760" cy="429344"/>
          </a:xfrm>
        </p:spPr>
        <p:txBody>
          <a:bodyPr>
            <a:normAutofit/>
          </a:bodyPr>
          <a:lstStyle/>
          <a:p>
            <a:pPr algn="ctr"/>
            <a:r>
              <a:rPr lang="en-AU" dirty="0" smtClean="0"/>
              <a:t>Stakeholder Consultations 2012</a:t>
            </a:r>
            <a:endParaRPr lang="en-AU" dirty="0"/>
          </a:p>
        </p:txBody>
      </p:sp>
      <p:sp>
        <p:nvSpPr>
          <p:cNvPr id="8" name="Rectangle 7"/>
          <p:cNvSpPr/>
          <p:nvPr/>
        </p:nvSpPr>
        <p:spPr>
          <a:xfrm rot="16200000">
            <a:off x="4529985" y="627207"/>
            <a:ext cx="84031" cy="9144002"/>
          </a:xfrm>
          <a:prstGeom prst="rect">
            <a:avLst/>
          </a:prstGeom>
          <a:solidFill>
            <a:schemeClr val="tx2"/>
          </a:solidFill>
          <a:ln>
            <a:noFill/>
          </a:ln>
          <a:effectLst>
            <a:outerShdw blurRad="50800" dist="25400" dir="5400000" algn="t" rotWithShape="0">
              <a:schemeClr val="tx2">
                <a:lumMod val="75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691672"/>
            <a:ext cx="9144000" cy="166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4"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34078" y="5429206"/>
            <a:ext cx="1216152" cy="116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D:\Websites\rast\_files of creation\logos\RAST Colour jpegs\Hobart Showground Logo - Small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5525598"/>
            <a:ext cx="1524003" cy="975362"/>
          </a:xfrm>
          <a:prstGeom prst="rect">
            <a:avLst/>
          </a:prstGeom>
          <a:noFill/>
          <a:effectLst>
            <a:outerShdw blurRad="25400" dist="25400" dir="2700000" algn="tl" rotWithShape="0">
              <a:schemeClr val="accent2">
                <a:lumMod val="50000"/>
                <a:alpha val="40000"/>
              </a:scheme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70738" y="5939988"/>
            <a:ext cx="3938514" cy="369332"/>
          </a:xfrm>
          <a:prstGeom prst="rect">
            <a:avLst/>
          </a:prstGeom>
          <a:noFill/>
        </p:spPr>
        <p:txBody>
          <a:bodyPr wrap="none" rtlCol="0">
            <a:spAutoFit/>
          </a:bodyPr>
          <a:lstStyle/>
          <a:p>
            <a:r>
              <a:rPr lang="en-US" cap="all" dirty="0" smtClean="0">
                <a:ln w="0">
                  <a:noFill/>
                </a:ln>
                <a:solidFill>
                  <a:schemeClr val="bg2">
                    <a:lumMod val="50000"/>
                  </a:schemeClr>
                </a:solidFill>
                <a:effectLst>
                  <a:outerShdw blurRad="25400" dist="38100" dir="8100000" algn="tr" rotWithShape="0">
                    <a:schemeClr val="bg1">
                      <a:alpha val="70000"/>
                    </a:schemeClr>
                  </a:outerShdw>
                </a:effectLst>
              </a:rPr>
              <a:t>www.hobartshowground.com.AU</a:t>
            </a:r>
            <a:endParaRPr lang="en-AU" cap="all" dirty="0">
              <a:ln w="0">
                <a:noFill/>
              </a:ln>
              <a:solidFill>
                <a:schemeClr val="bg2">
                  <a:lumMod val="50000"/>
                </a:schemeClr>
              </a:solidFill>
              <a:effectLst>
                <a:outerShdw blurRad="25400" dist="38100" dir="8100000" algn="tr" rotWithShape="0">
                  <a:schemeClr val="bg1">
                    <a:alpha val="70000"/>
                  </a:schemeClr>
                </a:outerShdw>
              </a:effectLst>
            </a:endParaRPr>
          </a:p>
        </p:txBody>
      </p:sp>
    </p:spTree>
    <p:extLst>
      <p:ext uri="{BB962C8B-B14F-4D97-AF65-F5344CB8AC3E}">
        <p14:creationId xmlns:p14="http://schemas.microsoft.com/office/powerpoint/2010/main" val="4201865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732240" y="0"/>
            <a:ext cx="2401417"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6696240" y="0"/>
            <a:ext cx="36000" cy="6858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07604" y="332657"/>
            <a:ext cx="4622314" cy="792087"/>
          </a:xfrm>
        </p:spPr>
        <p:txBody>
          <a:bodyPr anchor="t"/>
          <a:lstStyle/>
          <a:p>
            <a:pPr algn="ctr"/>
            <a:r>
              <a:rPr lang="en-AU" sz="3600" dirty="0" smtClean="0"/>
              <a:t>The Commercial Zone</a:t>
            </a:r>
            <a:endParaRPr lang="en-AU" sz="36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10" t="50000" r="18235"/>
          <a:stretch/>
        </p:blipFill>
        <p:spPr bwMode="auto">
          <a:xfrm>
            <a:off x="292696" y="1549703"/>
            <a:ext cx="6120680" cy="3247449"/>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04248" y="800707"/>
            <a:ext cx="2160240" cy="4693593"/>
          </a:xfrm>
          <a:prstGeom prst="rect">
            <a:avLst/>
          </a:prstGeom>
          <a:noFill/>
        </p:spPr>
        <p:txBody>
          <a:bodyPr wrap="square" rtlCol="0">
            <a:spAutoFit/>
          </a:bodyPr>
          <a:lstStyle/>
          <a:p>
            <a:pPr>
              <a:spcBef>
                <a:spcPts val="600"/>
              </a:spcBef>
            </a:pPr>
            <a:r>
              <a:rPr lang="en-AU" sz="1600" b="1" dirty="0" smtClean="0">
                <a:solidFill>
                  <a:schemeClr val="accent2">
                    <a:lumMod val="75000"/>
                  </a:schemeClr>
                </a:solidFill>
              </a:rPr>
              <a:t>Advantages</a:t>
            </a:r>
            <a:endParaRPr lang="en-AU" sz="1600" b="1" dirty="0"/>
          </a:p>
          <a:p>
            <a:pPr marL="285750" indent="-285750">
              <a:spcBef>
                <a:spcPts val="600"/>
              </a:spcBef>
              <a:buFont typeface="Arial" pitchFamily="34" charset="0"/>
              <a:buChar char="•"/>
            </a:pPr>
            <a:r>
              <a:rPr lang="en-AU" sz="1600" dirty="0" smtClean="0">
                <a:solidFill>
                  <a:schemeClr val="tx2">
                    <a:lumMod val="75000"/>
                  </a:schemeClr>
                </a:solidFill>
              </a:rPr>
              <a:t>Designated area fronting Howard Road and </a:t>
            </a:r>
            <a:r>
              <a:rPr lang="en-AU" sz="1600" dirty="0" err="1" smtClean="0">
                <a:solidFill>
                  <a:schemeClr val="tx2">
                    <a:lumMod val="75000"/>
                  </a:schemeClr>
                </a:solidFill>
              </a:rPr>
              <a:t>Brooker</a:t>
            </a:r>
            <a:r>
              <a:rPr lang="en-AU" sz="1600" dirty="0" smtClean="0">
                <a:solidFill>
                  <a:schemeClr val="tx2">
                    <a:lumMod val="75000"/>
                  </a:schemeClr>
                </a:solidFill>
              </a:rPr>
              <a:t> Highway</a:t>
            </a:r>
          </a:p>
          <a:p>
            <a:pPr marL="285750" indent="-285750">
              <a:spcBef>
                <a:spcPts val="600"/>
              </a:spcBef>
              <a:buFont typeface="Arial" pitchFamily="34" charset="0"/>
              <a:buChar char="•"/>
            </a:pPr>
            <a:r>
              <a:rPr lang="en-AU" sz="1600" dirty="0" smtClean="0">
                <a:solidFill>
                  <a:schemeClr val="tx2">
                    <a:lumMod val="75000"/>
                  </a:schemeClr>
                </a:solidFill>
              </a:rPr>
              <a:t>Separate access/exit from that area </a:t>
            </a:r>
          </a:p>
          <a:p>
            <a:pPr marL="285750" indent="-285750">
              <a:spcBef>
                <a:spcPts val="600"/>
              </a:spcBef>
              <a:buFont typeface="Arial" pitchFamily="34" charset="0"/>
              <a:buChar char="•"/>
            </a:pPr>
            <a:r>
              <a:rPr lang="en-AU" sz="1600" dirty="0" smtClean="0">
                <a:solidFill>
                  <a:schemeClr val="tx2">
                    <a:lumMod val="75000"/>
                  </a:schemeClr>
                </a:solidFill>
              </a:rPr>
              <a:t>Bulky Goods usage</a:t>
            </a:r>
          </a:p>
          <a:p>
            <a:pPr marL="285750" indent="-285750">
              <a:spcBef>
                <a:spcPts val="600"/>
              </a:spcBef>
              <a:buFont typeface="Arial" pitchFamily="34" charset="0"/>
              <a:buChar char="•"/>
            </a:pPr>
            <a:r>
              <a:rPr lang="en-AU" sz="1600" dirty="0" smtClean="0">
                <a:solidFill>
                  <a:schemeClr val="tx2">
                    <a:lumMod val="75000"/>
                  </a:schemeClr>
                </a:solidFill>
              </a:rPr>
              <a:t>3 potential commercial operators in the area</a:t>
            </a:r>
          </a:p>
          <a:p>
            <a:pPr marL="285750" indent="-285750">
              <a:spcBef>
                <a:spcPts val="600"/>
              </a:spcBef>
              <a:buFont typeface="Arial" pitchFamily="34" charset="0"/>
              <a:buChar char="•"/>
            </a:pPr>
            <a:r>
              <a:rPr lang="en-AU" sz="1600" dirty="0" smtClean="0">
                <a:solidFill>
                  <a:schemeClr val="tx2">
                    <a:lumMod val="75000"/>
                  </a:schemeClr>
                </a:solidFill>
              </a:rPr>
              <a:t>Leasehold Developments by third parties on 25 year leases</a:t>
            </a:r>
          </a:p>
          <a:p>
            <a:endParaRPr lang="en-AU" dirty="0"/>
          </a:p>
        </p:txBody>
      </p:sp>
      <p:sp>
        <p:nvSpPr>
          <p:cNvPr id="13" name="Rectangle 12"/>
          <p:cNvSpPr/>
          <p:nvPr/>
        </p:nvSpPr>
        <p:spPr>
          <a:xfrm>
            <a:off x="287524" y="1016732"/>
            <a:ext cx="6120000"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3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7543800" cy="648071"/>
          </a:xfrm>
        </p:spPr>
        <p:txBody>
          <a:bodyPr/>
          <a:lstStyle/>
          <a:p>
            <a:r>
              <a:rPr lang="en-AU" sz="3600" dirty="0" smtClean="0">
                <a:solidFill>
                  <a:schemeClr val="accent2">
                    <a:lumMod val="50000"/>
                  </a:schemeClr>
                </a:solidFill>
              </a:rPr>
              <a:t>Our Background</a:t>
            </a:r>
            <a:endParaRPr lang="en-AU" sz="3600" dirty="0">
              <a:solidFill>
                <a:schemeClr val="accent2">
                  <a:lumMod val="50000"/>
                </a:schemeClr>
              </a:solidFill>
            </a:endParaRPr>
          </a:p>
        </p:txBody>
      </p:sp>
      <p:sp>
        <p:nvSpPr>
          <p:cNvPr id="11" name="TextBox 10"/>
          <p:cNvSpPr txBox="1"/>
          <p:nvPr/>
        </p:nvSpPr>
        <p:spPr>
          <a:xfrm>
            <a:off x="467544" y="1312019"/>
            <a:ext cx="5076544" cy="2693045"/>
          </a:xfrm>
          <a:prstGeom prst="rect">
            <a:avLst/>
          </a:prstGeom>
          <a:noFill/>
        </p:spPr>
        <p:txBody>
          <a:bodyPr wrap="square" rtlCol="0">
            <a:spAutoFit/>
          </a:bodyPr>
          <a:lstStyle/>
          <a:p>
            <a:pPr>
              <a:spcAft>
                <a:spcPts val="600"/>
              </a:spcAft>
            </a:pPr>
            <a:r>
              <a:rPr lang="en-AU" sz="1600" b="1" dirty="0" smtClean="0">
                <a:solidFill>
                  <a:schemeClr val="accent1">
                    <a:lumMod val="75000"/>
                  </a:schemeClr>
                </a:solidFill>
              </a:rPr>
              <a:t>The Past</a:t>
            </a:r>
            <a:endParaRPr lang="en-AU" sz="1600" dirty="0" smtClean="0"/>
          </a:p>
          <a:p>
            <a:pPr marL="285750" indent="-285750">
              <a:spcAft>
                <a:spcPts val="600"/>
              </a:spcAft>
              <a:buFont typeface="Arial" pitchFamily="34" charset="0"/>
              <a:buChar char="•"/>
            </a:pPr>
            <a:r>
              <a:rPr lang="en-AU" sz="1600" dirty="0" smtClean="0"/>
              <a:t>The Royal Agricultural Society purchased the showground site in 1904.</a:t>
            </a:r>
          </a:p>
          <a:p>
            <a:pPr marL="285750" indent="-285750">
              <a:spcAft>
                <a:spcPts val="600"/>
              </a:spcAft>
              <a:buFont typeface="Arial" pitchFamily="34" charset="0"/>
              <a:buChar char="•"/>
            </a:pPr>
            <a:r>
              <a:rPr lang="en-AU" sz="1600" dirty="0" smtClean="0"/>
              <a:t>Various developments have occurred on the site since.</a:t>
            </a:r>
          </a:p>
          <a:p>
            <a:pPr marL="285750" indent="-285750">
              <a:spcAft>
                <a:spcPts val="600"/>
              </a:spcAft>
              <a:buFont typeface="Arial" pitchFamily="34" charset="0"/>
              <a:buChar char="•"/>
            </a:pPr>
            <a:r>
              <a:rPr lang="en-AU" sz="1600" dirty="0" smtClean="0"/>
              <a:t>Major pavilions – now occupied by </a:t>
            </a:r>
            <a:r>
              <a:rPr lang="en-AU" sz="1600" dirty="0" err="1" smtClean="0"/>
              <a:t>Topform</a:t>
            </a:r>
            <a:r>
              <a:rPr lang="en-AU" sz="1600" dirty="0" smtClean="0"/>
              <a:t> &amp; Market.</a:t>
            </a:r>
          </a:p>
          <a:p>
            <a:pPr marL="285750" indent="-285750">
              <a:spcAft>
                <a:spcPts val="600"/>
              </a:spcAft>
              <a:buFont typeface="Arial" pitchFamily="34" charset="0"/>
              <a:buChar char="•"/>
            </a:pPr>
            <a:r>
              <a:rPr lang="en-AU" sz="1600" dirty="0" smtClean="0"/>
              <a:t>Main Grandstand and Arena complex have become redundant after Racing occupancy.</a:t>
            </a:r>
          </a:p>
          <a:p>
            <a:pPr marL="285750" indent="-285750">
              <a:spcAft>
                <a:spcPts val="600"/>
              </a:spcAft>
              <a:buFont typeface="Arial" pitchFamily="34" charset="0"/>
              <a:buChar char="•"/>
            </a:pPr>
            <a:r>
              <a:rPr lang="en-AU" sz="1600" dirty="0" smtClean="0"/>
              <a:t>Show pavilions – </a:t>
            </a:r>
            <a:r>
              <a:rPr lang="en-AU" sz="1600" dirty="0" err="1" smtClean="0"/>
              <a:t>adhoc</a:t>
            </a:r>
            <a:r>
              <a:rPr lang="en-AU" sz="1600" dirty="0" smtClean="0"/>
              <a:t>, with no master plan overseeing their development.</a:t>
            </a:r>
          </a:p>
        </p:txBody>
      </p:sp>
      <p:sp>
        <p:nvSpPr>
          <p:cNvPr id="8" name="TextBox 7"/>
          <p:cNvSpPr txBox="1"/>
          <p:nvPr/>
        </p:nvSpPr>
        <p:spPr>
          <a:xfrm>
            <a:off x="467544" y="4293096"/>
            <a:ext cx="5076544" cy="1938992"/>
          </a:xfrm>
          <a:prstGeom prst="rect">
            <a:avLst/>
          </a:prstGeom>
          <a:noFill/>
        </p:spPr>
        <p:txBody>
          <a:bodyPr wrap="square" rtlCol="0">
            <a:spAutoFit/>
          </a:bodyPr>
          <a:lstStyle/>
          <a:p>
            <a:pPr algn="just">
              <a:lnSpc>
                <a:spcPct val="150000"/>
              </a:lnSpc>
            </a:pPr>
            <a:r>
              <a:rPr lang="en-AU" sz="1600" b="1" dirty="0" smtClean="0">
                <a:solidFill>
                  <a:schemeClr val="accent1">
                    <a:lumMod val="75000"/>
                  </a:schemeClr>
                </a:solidFill>
              </a:rPr>
              <a:t>The Present</a:t>
            </a:r>
            <a:endParaRPr lang="en-AU" sz="1600" dirty="0" smtClean="0"/>
          </a:p>
          <a:p>
            <a:pPr algn="just">
              <a:lnSpc>
                <a:spcPct val="150000"/>
              </a:lnSpc>
            </a:pPr>
            <a:r>
              <a:rPr lang="en-AU" sz="1600" dirty="0" smtClean="0"/>
              <a:t>Today we have a site that still suffers the occupancy of Racing and the impost of aged buildings and infrastructure that must be tackled to ensure the future viability of the Society, the Showground and the Royal Hobart Show.</a:t>
            </a:r>
          </a:p>
        </p:txBody>
      </p:sp>
      <p:sp>
        <p:nvSpPr>
          <p:cNvPr id="5" name="Rectangle 4"/>
          <p:cNvSpPr/>
          <p:nvPr/>
        </p:nvSpPr>
        <p:spPr>
          <a:xfrm>
            <a:off x="504088" y="908720"/>
            <a:ext cx="5040000"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671" r="17040"/>
          <a:stretch/>
        </p:blipFill>
        <p:spPr bwMode="auto">
          <a:xfrm>
            <a:off x="6224954" y="0"/>
            <a:ext cx="2955558" cy="6858000"/>
          </a:xfrm>
          <a:prstGeom prst="rect">
            <a:avLst/>
          </a:prstGeom>
          <a:noFill/>
          <a:ln>
            <a:noFill/>
          </a:ln>
          <a:effectLst>
            <a:innerShdw blurRad="38100" dist="25400" dir="10800000">
              <a:schemeClr val="tx2">
                <a:lumMod val="75000"/>
                <a:alpha val="34000"/>
              </a:scheme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104923" y="0"/>
            <a:ext cx="84031"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88954" y="0"/>
            <a:ext cx="36000" cy="6858000"/>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31566" y="6525344"/>
            <a:ext cx="1264770" cy="276999"/>
          </a:xfrm>
          <a:prstGeom prst="rect">
            <a:avLst/>
          </a:prstGeom>
          <a:noFill/>
          <a:effectLst>
            <a:outerShdw blurRad="38100" dist="38100" dir="2700000" algn="tl" rotWithShape="0">
              <a:prstClr val="black">
                <a:alpha val="80000"/>
              </a:prstClr>
            </a:outerShdw>
          </a:effectLst>
        </p:spPr>
        <p:txBody>
          <a:bodyPr wrap="none" rtlCol="0">
            <a:spAutoFit/>
          </a:bodyPr>
          <a:lstStyle/>
          <a:p>
            <a:r>
              <a:rPr lang="en-US" sz="1200" dirty="0" smtClean="0">
                <a:solidFill>
                  <a:schemeClr val="bg1"/>
                </a:solidFill>
              </a:rPr>
              <a:t>Main Grandstand</a:t>
            </a:r>
            <a:endParaRPr lang="en-AU" sz="1200" dirty="0">
              <a:solidFill>
                <a:schemeClr val="bg1"/>
              </a:solidFill>
            </a:endParaRPr>
          </a:p>
        </p:txBody>
      </p:sp>
    </p:spTree>
    <p:extLst>
      <p:ext uri="{BB962C8B-B14F-4D97-AF65-F5344CB8AC3E}">
        <p14:creationId xmlns:p14="http://schemas.microsoft.com/office/powerpoint/2010/main" val="37478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1919" t="-102" r="14302"/>
          <a:stretch/>
        </p:blipFill>
        <p:spPr bwMode="auto">
          <a:xfrm>
            <a:off x="-29331" y="-7017"/>
            <a:ext cx="2919046" cy="6865017"/>
          </a:xfrm>
          <a:prstGeom prst="rect">
            <a:avLst/>
          </a:prstGeom>
          <a:noFill/>
          <a:ln>
            <a:noFill/>
          </a:ln>
          <a:effectLst>
            <a:innerShdw blurRad="63500" dist="12700">
              <a:prstClr val="black">
                <a:alpha val="75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347864" y="404665"/>
            <a:ext cx="4750296" cy="504055"/>
          </a:xfrm>
        </p:spPr>
        <p:txBody>
          <a:bodyPr/>
          <a:lstStyle/>
          <a:p>
            <a:r>
              <a:rPr lang="en-AU" sz="3600" dirty="0" smtClean="0">
                <a:solidFill>
                  <a:schemeClr val="accent2">
                    <a:lumMod val="50000"/>
                  </a:schemeClr>
                </a:solidFill>
              </a:rPr>
              <a:t>Our Assets</a:t>
            </a:r>
            <a:endParaRPr lang="en-AU" sz="3600" dirty="0">
              <a:solidFill>
                <a:schemeClr val="accent2">
                  <a:lumMod val="50000"/>
                </a:schemeClr>
              </a:solidFill>
            </a:endParaRPr>
          </a:p>
        </p:txBody>
      </p:sp>
      <p:sp>
        <p:nvSpPr>
          <p:cNvPr id="11" name="TextBox 10"/>
          <p:cNvSpPr txBox="1"/>
          <p:nvPr/>
        </p:nvSpPr>
        <p:spPr>
          <a:xfrm>
            <a:off x="3490208" y="1124744"/>
            <a:ext cx="5040000" cy="2477601"/>
          </a:xfrm>
          <a:prstGeom prst="rect">
            <a:avLst/>
          </a:prstGeom>
          <a:noFill/>
        </p:spPr>
        <p:txBody>
          <a:bodyPr wrap="square" rtlCol="0">
            <a:spAutoFit/>
          </a:bodyPr>
          <a:lstStyle/>
          <a:p>
            <a:pPr>
              <a:spcAft>
                <a:spcPts val="600"/>
              </a:spcAft>
            </a:pPr>
            <a:r>
              <a:rPr lang="en-US" b="1" dirty="0" smtClean="0">
                <a:solidFill>
                  <a:schemeClr val="accent1">
                    <a:lumMod val="75000"/>
                  </a:schemeClr>
                </a:solidFill>
              </a:rPr>
              <a:t>The Hobart Showground is</a:t>
            </a:r>
            <a:endParaRPr lang="en-AU" b="1" dirty="0" smtClean="0">
              <a:solidFill>
                <a:schemeClr val="accent1">
                  <a:lumMod val="75000"/>
                </a:schemeClr>
              </a:solidFill>
            </a:endParaRPr>
          </a:p>
          <a:p>
            <a:pPr marL="285750" indent="-285750">
              <a:spcAft>
                <a:spcPts val="600"/>
              </a:spcAft>
              <a:buFont typeface="Arial" pitchFamily="34" charset="0"/>
              <a:buChar char="•"/>
            </a:pPr>
            <a:r>
              <a:rPr lang="en-AU" sz="1600" dirty="0" smtClean="0">
                <a:solidFill>
                  <a:schemeClr val="tx2">
                    <a:lumMod val="75000"/>
                  </a:schemeClr>
                </a:solidFill>
              </a:rPr>
              <a:t>Strategically located in Hobart</a:t>
            </a:r>
          </a:p>
          <a:p>
            <a:pPr marL="285750" indent="-285750">
              <a:spcAft>
                <a:spcPts val="600"/>
              </a:spcAft>
              <a:buFont typeface="Arial" pitchFamily="34" charset="0"/>
              <a:buChar char="•"/>
            </a:pPr>
            <a:r>
              <a:rPr lang="en-AU" sz="1600" dirty="0" smtClean="0">
                <a:solidFill>
                  <a:schemeClr val="tx2">
                    <a:lumMod val="75000"/>
                  </a:schemeClr>
                </a:solidFill>
              </a:rPr>
              <a:t>A large piece of relatively undeveloped land</a:t>
            </a:r>
          </a:p>
          <a:p>
            <a:pPr marL="285750" indent="-285750">
              <a:spcAft>
                <a:spcPts val="600"/>
              </a:spcAft>
              <a:buFont typeface="Arial" pitchFamily="34" charset="0"/>
              <a:buChar char="•"/>
            </a:pPr>
            <a:r>
              <a:rPr lang="en-AU" sz="1600" dirty="0" smtClean="0">
                <a:solidFill>
                  <a:schemeClr val="tx2">
                    <a:lumMod val="75000"/>
                  </a:schemeClr>
                </a:solidFill>
              </a:rPr>
              <a:t>Reasonably level ground</a:t>
            </a:r>
          </a:p>
          <a:p>
            <a:pPr marL="285750" indent="-285750">
              <a:spcAft>
                <a:spcPts val="600"/>
              </a:spcAft>
              <a:buFont typeface="Arial" pitchFamily="34" charset="0"/>
              <a:buChar char="•"/>
            </a:pPr>
            <a:r>
              <a:rPr lang="en-AU" sz="1600" dirty="0" smtClean="0">
                <a:solidFill>
                  <a:schemeClr val="tx2">
                    <a:lumMod val="75000"/>
                  </a:schemeClr>
                </a:solidFill>
              </a:rPr>
              <a:t>Has freehold ownership by the Royal Agricultural Society</a:t>
            </a:r>
          </a:p>
          <a:p>
            <a:pPr marL="285750" indent="-285750">
              <a:spcAft>
                <a:spcPts val="600"/>
              </a:spcAft>
              <a:buFont typeface="Arial" pitchFamily="34" charset="0"/>
              <a:buChar char="•"/>
            </a:pPr>
            <a:r>
              <a:rPr lang="en-US" sz="1600" dirty="0" smtClean="0">
                <a:solidFill>
                  <a:schemeClr val="tx2">
                    <a:lumMod val="75000"/>
                  </a:schemeClr>
                </a:solidFill>
              </a:rPr>
              <a:t>A multipurpose site capable of hosting a wide variety of events</a:t>
            </a:r>
            <a:endParaRPr lang="en-AU" sz="1600" dirty="0" smtClean="0">
              <a:solidFill>
                <a:schemeClr val="tx2">
                  <a:lumMod val="75000"/>
                </a:schemeClr>
              </a:solidFill>
            </a:endParaRPr>
          </a:p>
        </p:txBody>
      </p:sp>
      <p:sp>
        <p:nvSpPr>
          <p:cNvPr id="8" name="TextBox 7"/>
          <p:cNvSpPr txBox="1"/>
          <p:nvPr/>
        </p:nvSpPr>
        <p:spPr>
          <a:xfrm>
            <a:off x="3490208" y="3906922"/>
            <a:ext cx="5040000" cy="2015936"/>
          </a:xfrm>
          <a:prstGeom prst="rect">
            <a:avLst/>
          </a:prstGeom>
          <a:noFill/>
        </p:spPr>
        <p:txBody>
          <a:bodyPr wrap="square" rtlCol="0">
            <a:spAutoFit/>
          </a:bodyPr>
          <a:lstStyle/>
          <a:p>
            <a:pPr>
              <a:spcAft>
                <a:spcPts val="600"/>
              </a:spcAft>
            </a:pPr>
            <a:r>
              <a:rPr lang="en-AU" b="1" dirty="0" smtClean="0">
                <a:solidFill>
                  <a:schemeClr val="accent1">
                    <a:lumMod val="75000"/>
                  </a:schemeClr>
                </a:solidFill>
              </a:rPr>
              <a:t>Incredible amount of interest in what we do</a:t>
            </a:r>
          </a:p>
          <a:p>
            <a:pPr marL="285750" indent="-285750">
              <a:spcAft>
                <a:spcPts val="600"/>
              </a:spcAft>
              <a:buFont typeface="Arial" pitchFamily="34" charset="0"/>
              <a:buChar char="•"/>
            </a:pPr>
            <a:r>
              <a:rPr lang="en-AU" sz="1600" dirty="0" smtClean="0">
                <a:solidFill>
                  <a:schemeClr val="tx2">
                    <a:lumMod val="75000"/>
                  </a:schemeClr>
                </a:solidFill>
              </a:rPr>
              <a:t>The Public</a:t>
            </a:r>
          </a:p>
          <a:p>
            <a:pPr marL="285750" indent="-285750">
              <a:spcAft>
                <a:spcPts val="600"/>
              </a:spcAft>
              <a:buFont typeface="Arial" pitchFamily="34" charset="0"/>
              <a:buChar char="•"/>
            </a:pPr>
            <a:r>
              <a:rPr lang="en-AU" sz="1600" dirty="0" smtClean="0">
                <a:solidFill>
                  <a:schemeClr val="tx2">
                    <a:lumMod val="75000"/>
                  </a:schemeClr>
                </a:solidFill>
              </a:rPr>
              <a:t>Local Council</a:t>
            </a:r>
          </a:p>
          <a:p>
            <a:pPr marL="285750" indent="-285750">
              <a:spcAft>
                <a:spcPts val="600"/>
              </a:spcAft>
              <a:buFont typeface="Arial" pitchFamily="34" charset="0"/>
              <a:buChar char="•"/>
            </a:pPr>
            <a:r>
              <a:rPr lang="en-AU" sz="1600" dirty="0" smtClean="0">
                <a:solidFill>
                  <a:schemeClr val="tx2">
                    <a:lumMod val="75000"/>
                  </a:schemeClr>
                </a:solidFill>
              </a:rPr>
              <a:t>Government</a:t>
            </a:r>
          </a:p>
          <a:p>
            <a:pPr marL="285750" indent="-285750">
              <a:spcAft>
                <a:spcPts val="600"/>
              </a:spcAft>
              <a:buFont typeface="Arial" pitchFamily="34" charset="0"/>
              <a:buChar char="•"/>
            </a:pPr>
            <a:r>
              <a:rPr lang="en-AU" sz="1600" dirty="0" smtClean="0">
                <a:solidFill>
                  <a:schemeClr val="tx2">
                    <a:lumMod val="75000"/>
                  </a:schemeClr>
                </a:solidFill>
              </a:rPr>
              <a:t>Developers</a:t>
            </a:r>
            <a:endParaRPr lang="en-AU" sz="1600" dirty="0">
              <a:solidFill>
                <a:schemeClr val="tx2">
                  <a:lumMod val="75000"/>
                </a:schemeClr>
              </a:solidFill>
            </a:endParaRPr>
          </a:p>
          <a:p>
            <a:endParaRPr lang="en-AU" dirty="0" smtClean="0"/>
          </a:p>
        </p:txBody>
      </p:sp>
      <p:sp>
        <p:nvSpPr>
          <p:cNvPr id="12" name="Rectangle 11"/>
          <p:cNvSpPr/>
          <p:nvPr/>
        </p:nvSpPr>
        <p:spPr>
          <a:xfrm>
            <a:off x="2915816" y="0"/>
            <a:ext cx="84031"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90208" y="836712"/>
            <a:ext cx="5040000"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79816" y="0"/>
            <a:ext cx="36000" cy="6858000"/>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331" y="5229200"/>
            <a:ext cx="1721011" cy="1635817"/>
          </a:xfrm>
          <a:prstGeom prst="rect">
            <a:avLst/>
          </a:prstGeom>
          <a:gradFill flip="none" rotWithShape="1">
            <a:gsLst>
              <a:gs pos="0">
                <a:schemeClr val="bg1"/>
              </a:gs>
              <a:gs pos="70000">
                <a:schemeClr val="accent1">
                  <a:tint val="23500"/>
                  <a:satMod val="160000"/>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36512" y="6423719"/>
            <a:ext cx="1120884" cy="461665"/>
          </a:xfrm>
          <a:prstGeom prst="rect">
            <a:avLst/>
          </a:prstGeom>
          <a:noFill/>
          <a:effectLst>
            <a:glow rad="254000">
              <a:schemeClr val="accent1"/>
            </a:glow>
            <a:outerShdw blurRad="12700" dist="12700" dir="13200000" algn="tl" rotWithShape="0">
              <a:schemeClr val="bg1">
                <a:alpha val="80000"/>
              </a:schemeClr>
            </a:outerShdw>
          </a:effectLst>
        </p:spPr>
        <p:txBody>
          <a:bodyPr wrap="none" rtlCol="0">
            <a:spAutoFit/>
          </a:bodyPr>
          <a:lstStyle/>
          <a:p>
            <a:pPr algn="ctr"/>
            <a:r>
              <a:rPr lang="en-US" sz="1200" dirty="0">
                <a:solidFill>
                  <a:schemeClr val="bg2">
                    <a:lumMod val="25000"/>
                  </a:schemeClr>
                </a:solidFill>
              </a:rPr>
              <a:t>Hobart </a:t>
            </a:r>
            <a:r>
              <a:rPr lang="en-US" sz="1200" dirty="0" smtClean="0">
                <a:solidFill>
                  <a:schemeClr val="bg2">
                    <a:lumMod val="10000"/>
                  </a:schemeClr>
                </a:solidFill>
              </a:rPr>
              <a:t>Show</a:t>
            </a:r>
          </a:p>
          <a:p>
            <a:pPr algn="ctr"/>
            <a:r>
              <a:rPr lang="en-US" sz="1200" dirty="0" smtClean="0">
                <a:solidFill>
                  <a:schemeClr val="bg2">
                    <a:lumMod val="25000"/>
                  </a:schemeClr>
                </a:solidFill>
              </a:rPr>
              <a:t>Sideshow </a:t>
            </a:r>
            <a:r>
              <a:rPr lang="en-US" sz="1200" dirty="0">
                <a:solidFill>
                  <a:schemeClr val="bg2">
                    <a:lumMod val="25000"/>
                  </a:schemeClr>
                </a:solidFill>
              </a:rPr>
              <a:t>Alley</a:t>
            </a:r>
            <a:endParaRPr lang="en-AU" sz="1200" dirty="0">
              <a:solidFill>
                <a:schemeClr val="bg2">
                  <a:lumMod val="25000"/>
                </a:schemeClr>
              </a:solidFill>
            </a:endParaRPr>
          </a:p>
        </p:txBody>
      </p:sp>
    </p:spTree>
    <p:extLst>
      <p:ext uri="{BB962C8B-B14F-4D97-AF65-F5344CB8AC3E}">
        <p14:creationId xmlns:p14="http://schemas.microsoft.com/office/powerpoint/2010/main" val="209779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32657"/>
            <a:ext cx="7272808" cy="604864"/>
          </a:xfrm>
        </p:spPr>
        <p:txBody>
          <a:bodyPr>
            <a:normAutofit fontScale="90000"/>
          </a:bodyPr>
          <a:lstStyle/>
          <a:p>
            <a:r>
              <a:rPr lang="en-AU" sz="3600" dirty="0" smtClean="0"/>
              <a:t>Redevelopment </a:t>
            </a:r>
            <a:endParaRPr lang="en-AU" sz="3600" dirty="0"/>
          </a:p>
        </p:txBody>
      </p:sp>
      <p:sp>
        <p:nvSpPr>
          <p:cNvPr id="11" name="TextBox 10"/>
          <p:cNvSpPr txBox="1"/>
          <p:nvPr/>
        </p:nvSpPr>
        <p:spPr>
          <a:xfrm>
            <a:off x="504088" y="1124744"/>
            <a:ext cx="5040000" cy="5032147"/>
          </a:xfrm>
          <a:prstGeom prst="rect">
            <a:avLst/>
          </a:prstGeom>
          <a:noFill/>
        </p:spPr>
        <p:txBody>
          <a:bodyPr wrap="square" rtlCol="0">
            <a:spAutoFit/>
          </a:bodyPr>
          <a:lstStyle/>
          <a:p>
            <a:pPr>
              <a:lnSpc>
                <a:spcPct val="150000"/>
              </a:lnSpc>
            </a:pPr>
            <a:r>
              <a:rPr lang="en-AU" b="1" dirty="0" smtClean="0">
                <a:solidFill>
                  <a:schemeClr val="accent2">
                    <a:lumMod val="75000"/>
                  </a:schemeClr>
                </a:solidFill>
              </a:rPr>
              <a:t>The </a:t>
            </a:r>
            <a:r>
              <a:rPr lang="en-AU" b="1" dirty="0">
                <a:solidFill>
                  <a:schemeClr val="accent2">
                    <a:lumMod val="75000"/>
                  </a:schemeClr>
                </a:solidFill>
              </a:rPr>
              <a:t>answer to the future?</a:t>
            </a:r>
            <a:endParaRPr lang="en-AU" b="1" dirty="0" smtClean="0"/>
          </a:p>
          <a:p>
            <a:pPr>
              <a:lnSpc>
                <a:spcPct val="150000"/>
              </a:lnSpc>
            </a:pPr>
            <a:r>
              <a:rPr lang="en-AU" sz="1600" dirty="0" smtClean="0">
                <a:solidFill>
                  <a:schemeClr val="bg2">
                    <a:lumMod val="25000"/>
                  </a:schemeClr>
                </a:solidFill>
              </a:rPr>
              <a:t>Discussion on the future direction of the Showground has raged unceasingly for many years.</a:t>
            </a:r>
          </a:p>
          <a:p>
            <a:pPr>
              <a:lnSpc>
                <a:spcPct val="150000"/>
              </a:lnSpc>
            </a:pPr>
            <a:endParaRPr lang="en-AU" sz="1600" dirty="0" smtClean="0">
              <a:solidFill>
                <a:schemeClr val="bg2">
                  <a:lumMod val="25000"/>
                </a:schemeClr>
              </a:solidFill>
            </a:endParaRPr>
          </a:p>
          <a:p>
            <a:pPr>
              <a:lnSpc>
                <a:spcPct val="150000"/>
              </a:lnSpc>
              <a:spcAft>
                <a:spcPts val="600"/>
              </a:spcAft>
            </a:pPr>
            <a:r>
              <a:rPr lang="en-AU" sz="1600" dirty="0" smtClean="0">
                <a:solidFill>
                  <a:schemeClr val="bg2">
                    <a:lumMod val="25000"/>
                  </a:schemeClr>
                </a:solidFill>
              </a:rPr>
              <a:t>Cost implications of maintaining a privately owned and funded place of public assembly will drive the Society into bankruptcy without a change in direction.</a:t>
            </a:r>
          </a:p>
          <a:p>
            <a:pPr marL="285750" indent="-285750">
              <a:lnSpc>
                <a:spcPct val="150000"/>
              </a:lnSpc>
              <a:spcAft>
                <a:spcPts val="600"/>
              </a:spcAft>
              <a:buFont typeface="Arial" pitchFamily="34" charset="0"/>
              <a:buChar char="•"/>
            </a:pPr>
            <a:r>
              <a:rPr lang="en-AU" sz="1600" dirty="0" smtClean="0">
                <a:solidFill>
                  <a:schemeClr val="bg2">
                    <a:lumMod val="25000"/>
                  </a:schemeClr>
                </a:solidFill>
              </a:rPr>
              <a:t>The Society is asset rich but cash flow poor</a:t>
            </a:r>
          </a:p>
          <a:p>
            <a:pPr marL="285750" indent="-285750">
              <a:lnSpc>
                <a:spcPct val="150000"/>
              </a:lnSpc>
              <a:spcAft>
                <a:spcPts val="600"/>
              </a:spcAft>
              <a:buFont typeface="Arial" pitchFamily="34" charset="0"/>
              <a:buChar char="•"/>
            </a:pPr>
            <a:r>
              <a:rPr lang="en-AU" sz="1600" dirty="0" smtClean="0">
                <a:solidFill>
                  <a:schemeClr val="bg2">
                    <a:lumMod val="25000"/>
                  </a:schemeClr>
                </a:solidFill>
              </a:rPr>
              <a:t>The Royal Hobart Show currently takes place onsite</a:t>
            </a:r>
          </a:p>
          <a:p>
            <a:pPr marL="285750" indent="-285750">
              <a:lnSpc>
                <a:spcPct val="150000"/>
              </a:lnSpc>
              <a:spcAft>
                <a:spcPts val="600"/>
              </a:spcAft>
              <a:buFont typeface="Arial" pitchFamily="34" charset="0"/>
              <a:buChar char="•"/>
            </a:pPr>
            <a:r>
              <a:rPr lang="en-AU" sz="1600" dirty="0" smtClean="0">
                <a:solidFill>
                  <a:schemeClr val="bg2">
                    <a:lumMod val="25000"/>
                  </a:schemeClr>
                </a:solidFill>
              </a:rPr>
              <a:t>Our challenge is to employ our assets; the ground, buildings, people, income better for the future</a:t>
            </a:r>
          </a:p>
          <a:p>
            <a:endParaRPr lang="en-AU" sz="1600" dirty="0"/>
          </a:p>
          <a:p>
            <a:endParaRPr lang="en-AU" dirty="0" smtClean="0"/>
          </a:p>
        </p:txBody>
      </p:sp>
      <p:sp>
        <p:nvSpPr>
          <p:cNvPr id="4" name="Rectangle 3"/>
          <p:cNvSpPr/>
          <p:nvPr/>
        </p:nvSpPr>
        <p:spPr>
          <a:xfrm>
            <a:off x="504088" y="908720"/>
            <a:ext cx="5040000" cy="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838" r="9743"/>
          <a:stretch/>
        </p:blipFill>
        <p:spPr bwMode="auto">
          <a:xfrm>
            <a:off x="6156176" y="0"/>
            <a:ext cx="2987824" cy="6858000"/>
          </a:xfrm>
          <a:prstGeom prst="rect">
            <a:avLst/>
          </a:prstGeom>
          <a:noFill/>
          <a:ln>
            <a:noFill/>
          </a:ln>
          <a:effectLst>
            <a:innerShdw blurRad="38100" dist="101600" dir="10800000">
              <a:schemeClr val="tx2">
                <a:lumMod val="75000"/>
                <a:alpha val="34000"/>
              </a:scheme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104923" y="0"/>
            <a:ext cx="84031"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8954" y="0"/>
            <a:ext cx="36000" cy="6858000"/>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31566" y="6525344"/>
            <a:ext cx="1727845" cy="276999"/>
          </a:xfrm>
          <a:prstGeom prst="rect">
            <a:avLst/>
          </a:prstGeom>
          <a:noFill/>
          <a:effectLst>
            <a:outerShdw blurRad="25400" dist="12700" dir="2700000" algn="tl" rotWithShape="0">
              <a:prstClr val="black"/>
            </a:outerShdw>
          </a:effectLst>
        </p:spPr>
        <p:txBody>
          <a:bodyPr wrap="none" rtlCol="0">
            <a:spAutoFit/>
          </a:bodyPr>
          <a:lstStyle/>
          <a:p>
            <a:r>
              <a:rPr lang="en-US" sz="1200" dirty="0" smtClean="0">
                <a:solidFill>
                  <a:schemeClr val="bg1"/>
                </a:solidFill>
              </a:rPr>
              <a:t>Whatever Building this is</a:t>
            </a:r>
            <a:endParaRPr lang="en-AU" sz="1200" dirty="0">
              <a:solidFill>
                <a:schemeClr val="bg1"/>
              </a:solidFill>
            </a:endParaRPr>
          </a:p>
        </p:txBody>
      </p:sp>
    </p:spTree>
    <p:extLst>
      <p:ext uri="{BB962C8B-B14F-4D97-AF65-F5344CB8AC3E}">
        <p14:creationId xmlns:p14="http://schemas.microsoft.com/office/powerpoint/2010/main" val="181393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88640"/>
            <a:ext cx="7543800" cy="720080"/>
          </a:xfrm>
        </p:spPr>
        <p:txBody>
          <a:bodyPr anchor="t"/>
          <a:lstStyle/>
          <a:p>
            <a:pPr algn="ctr"/>
            <a:r>
              <a:rPr lang="en-AU" sz="3600" dirty="0" smtClean="0"/>
              <a:t>Redevelopment – Decision Structure</a:t>
            </a:r>
            <a:endParaRPr lang="en-AU" sz="3600" dirty="0"/>
          </a:p>
        </p:txBody>
      </p:sp>
      <p:sp>
        <p:nvSpPr>
          <p:cNvPr id="3" name="TextBox 2"/>
          <p:cNvSpPr txBox="1"/>
          <p:nvPr/>
        </p:nvSpPr>
        <p:spPr>
          <a:xfrm>
            <a:off x="5940152" y="2672916"/>
            <a:ext cx="2376264" cy="646331"/>
          </a:xfrm>
          <a:prstGeom prst="rect">
            <a:avLst/>
          </a:prstGeom>
          <a:solidFill>
            <a:schemeClr val="accent2">
              <a:lumMod val="20000"/>
              <a:lumOff val="80000"/>
            </a:schemeClr>
          </a:solidFill>
          <a:ln>
            <a:solidFill>
              <a:schemeClr val="bg2">
                <a:lumMod val="90000"/>
              </a:schemeClr>
            </a:solidFill>
          </a:ln>
        </p:spPr>
        <p:txBody>
          <a:bodyPr wrap="square" rtlCol="0">
            <a:spAutoFit/>
          </a:bodyPr>
          <a:lstStyle/>
          <a:p>
            <a:r>
              <a:rPr lang="en-AU" sz="1200" b="1" dirty="0" smtClean="0">
                <a:solidFill>
                  <a:schemeClr val="bg2">
                    <a:lumMod val="25000"/>
                  </a:schemeClr>
                </a:solidFill>
              </a:rPr>
              <a:t>Redevelopment </a:t>
            </a:r>
            <a:r>
              <a:rPr lang="en-AU" sz="1200" b="1" dirty="0">
                <a:solidFill>
                  <a:schemeClr val="bg2">
                    <a:lumMod val="25000"/>
                  </a:schemeClr>
                </a:solidFill>
              </a:rPr>
              <a:t>Committee </a:t>
            </a:r>
            <a:endParaRPr lang="en-AU" sz="1200" b="1" dirty="0" smtClean="0">
              <a:solidFill>
                <a:schemeClr val="bg2">
                  <a:lumMod val="25000"/>
                </a:schemeClr>
              </a:solidFill>
            </a:endParaRPr>
          </a:p>
          <a:p>
            <a:r>
              <a:rPr lang="en-AU" sz="1200" dirty="0" smtClean="0">
                <a:solidFill>
                  <a:schemeClr val="bg2">
                    <a:lumMod val="25000"/>
                  </a:schemeClr>
                </a:solidFill>
              </a:rPr>
              <a:t>Works </a:t>
            </a:r>
            <a:r>
              <a:rPr lang="en-AU" sz="1200" dirty="0">
                <a:solidFill>
                  <a:schemeClr val="bg2">
                    <a:lumMod val="25000"/>
                  </a:schemeClr>
                </a:solidFill>
              </a:rPr>
              <a:t>with </a:t>
            </a:r>
            <a:r>
              <a:rPr lang="en-AU" sz="1200" dirty="0" smtClean="0">
                <a:solidFill>
                  <a:schemeClr val="bg2">
                    <a:lumMod val="25000"/>
                  </a:schemeClr>
                </a:solidFill>
              </a:rPr>
              <a:t>architects </a:t>
            </a:r>
            <a:r>
              <a:rPr lang="en-AU" sz="1200" dirty="0">
                <a:solidFill>
                  <a:schemeClr val="bg2">
                    <a:lumMod val="25000"/>
                  </a:schemeClr>
                </a:solidFill>
              </a:rPr>
              <a:t>and </a:t>
            </a:r>
            <a:r>
              <a:rPr lang="en-AU" sz="1200" dirty="0" smtClean="0">
                <a:solidFill>
                  <a:schemeClr val="bg2">
                    <a:lumMod val="25000"/>
                  </a:schemeClr>
                </a:solidFill>
              </a:rPr>
              <a:t>receives input </a:t>
            </a:r>
            <a:r>
              <a:rPr lang="en-AU" sz="1200" dirty="0">
                <a:solidFill>
                  <a:schemeClr val="bg2">
                    <a:lumMod val="25000"/>
                  </a:schemeClr>
                </a:solidFill>
              </a:rPr>
              <a:t>from Staff and other </a:t>
            </a:r>
            <a:r>
              <a:rPr lang="en-AU" sz="1200" dirty="0" smtClean="0">
                <a:solidFill>
                  <a:schemeClr val="bg2">
                    <a:lumMod val="25000"/>
                  </a:schemeClr>
                </a:solidFill>
              </a:rPr>
              <a:t>parties</a:t>
            </a:r>
            <a:endParaRPr lang="en-AU" dirty="0">
              <a:solidFill>
                <a:schemeClr val="bg2">
                  <a:lumMod val="2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966" y="4348950"/>
            <a:ext cx="1219201"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940152" y="5658343"/>
            <a:ext cx="2376264" cy="830997"/>
          </a:xfrm>
          <a:prstGeom prst="rect">
            <a:avLst/>
          </a:prstGeom>
          <a:solidFill>
            <a:schemeClr val="accent2">
              <a:lumMod val="20000"/>
              <a:lumOff val="80000"/>
            </a:schemeClr>
          </a:solidFill>
          <a:ln>
            <a:solidFill>
              <a:schemeClr val="bg2">
                <a:lumMod val="90000"/>
              </a:schemeClr>
            </a:solidFill>
          </a:ln>
        </p:spPr>
        <p:txBody>
          <a:bodyPr wrap="square" rtlCol="0">
            <a:spAutoFit/>
          </a:bodyPr>
          <a:lstStyle/>
          <a:p>
            <a:r>
              <a:rPr lang="en-AU" sz="1200" b="1" dirty="0" smtClean="0">
                <a:solidFill>
                  <a:schemeClr val="bg2">
                    <a:lumMod val="25000"/>
                  </a:schemeClr>
                </a:solidFill>
              </a:rPr>
              <a:t>Redevelopment Committee is guided by Board</a:t>
            </a:r>
          </a:p>
          <a:p>
            <a:r>
              <a:rPr lang="en-AU" sz="1200" dirty="0" smtClean="0"/>
              <a:t>Decisions are understood and supported by </a:t>
            </a:r>
            <a:r>
              <a:rPr lang="en-AU" sz="1200" dirty="0"/>
              <a:t>stakeholders </a:t>
            </a:r>
          </a:p>
        </p:txBody>
      </p:sp>
      <p:sp>
        <p:nvSpPr>
          <p:cNvPr id="12" name="TextBox 11"/>
          <p:cNvSpPr txBox="1"/>
          <p:nvPr/>
        </p:nvSpPr>
        <p:spPr>
          <a:xfrm>
            <a:off x="827584" y="5644966"/>
            <a:ext cx="2376264" cy="830997"/>
          </a:xfrm>
          <a:prstGeom prst="rect">
            <a:avLst/>
          </a:prstGeom>
          <a:solidFill>
            <a:schemeClr val="accent2">
              <a:lumMod val="20000"/>
              <a:lumOff val="80000"/>
            </a:schemeClr>
          </a:solidFill>
          <a:ln>
            <a:solidFill>
              <a:schemeClr val="bg2">
                <a:lumMod val="90000"/>
              </a:schemeClr>
            </a:solidFill>
          </a:ln>
        </p:spPr>
        <p:txBody>
          <a:bodyPr wrap="square" rtlCol="0">
            <a:spAutoFit/>
          </a:bodyPr>
          <a:lstStyle/>
          <a:p>
            <a:r>
              <a:rPr lang="en-AU" sz="1200" b="1" dirty="0" smtClean="0">
                <a:solidFill>
                  <a:schemeClr val="bg2">
                    <a:lumMod val="25000"/>
                  </a:schemeClr>
                </a:solidFill>
              </a:rPr>
              <a:t>Concept Plan</a:t>
            </a:r>
          </a:p>
          <a:p>
            <a:r>
              <a:rPr lang="en-AU" sz="1200" dirty="0" smtClean="0"/>
              <a:t>Plans </a:t>
            </a:r>
            <a:r>
              <a:rPr lang="en-AU" sz="1200" dirty="0"/>
              <a:t>are originated considering RHS needs, third party usage, revenue potential</a:t>
            </a:r>
            <a:endParaRPr lang="en-AU" dirty="0">
              <a:solidFill>
                <a:schemeClr val="bg2">
                  <a:lumMod val="25000"/>
                </a:schemeClr>
              </a:solidFill>
            </a:endParaRPr>
          </a:p>
        </p:txBody>
      </p:sp>
      <p:sp>
        <p:nvSpPr>
          <p:cNvPr id="18" name="TextBox 17"/>
          <p:cNvSpPr txBox="1"/>
          <p:nvPr/>
        </p:nvSpPr>
        <p:spPr>
          <a:xfrm>
            <a:off x="827584" y="2672916"/>
            <a:ext cx="2376264" cy="646331"/>
          </a:xfrm>
          <a:prstGeom prst="rect">
            <a:avLst/>
          </a:prstGeom>
          <a:solidFill>
            <a:schemeClr val="accent2">
              <a:lumMod val="20000"/>
              <a:lumOff val="80000"/>
            </a:schemeClr>
          </a:solidFill>
          <a:ln>
            <a:solidFill>
              <a:schemeClr val="bg2">
                <a:lumMod val="90000"/>
              </a:schemeClr>
            </a:solidFill>
          </a:ln>
        </p:spPr>
        <p:txBody>
          <a:bodyPr wrap="square" rtlCol="0">
            <a:spAutoFit/>
          </a:bodyPr>
          <a:lstStyle/>
          <a:p>
            <a:r>
              <a:rPr lang="en-AU" sz="1200" b="1" dirty="0" smtClean="0">
                <a:solidFill>
                  <a:schemeClr val="bg2">
                    <a:lumMod val="25000"/>
                  </a:schemeClr>
                </a:solidFill>
              </a:rPr>
              <a:t>RAST Board</a:t>
            </a:r>
          </a:p>
          <a:p>
            <a:r>
              <a:rPr lang="en-AU" sz="1200" dirty="0" smtClean="0">
                <a:solidFill>
                  <a:schemeClr val="bg2">
                    <a:lumMod val="25000"/>
                  </a:schemeClr>
                </a:solidFill>
              </a:rPr>
              <a:t>Appoints the Redevelopment Committee</a:t>
            </a:r>
            <a:endParaRPr lang="en-AU" dirty="0">
              <a:solidFill>
                <a:schemeClr val="bg2">
                  <a:lumMod val="25000"/>
                </a:schemeClr>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20" y="1124744"/>
            <a:ext cx="1806792" cy="145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3971788" y="1281166"/>
            <a:ext cx="1200424" cy="104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flipH="1">
            <a:off x="3971788" y="4604599"/>
            <a:ext cx="1200424" cy="104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3411" y="1052736"/>
            <a:ext cx="1519239" cy="154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9113" y="4329240"/>
            <a:ext cx="1218343"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30000"/>
                    </a14:imgEffect>
                  </a14:imgLayer>
                </a14:imgProps>
              </a:ext>
              <a:ext uri="{28A0092B-C50C-407E-A947-70E740481C1C}">
                <a14:useLocalDpi xmlns:a14="http://schemas.microsoft.com/office/drawing/2010/main" val="0"/>
              </a:ext>
            </a:extLst>
          </a:blip>
          <a:srcRect l="33982"/>
          <a:stretch/>
        </p:blipFill>
        <p:spPr bwMode="auto">
          <a:xfrm rot="5400000">
            <a:off x="6732037" y="3371568"/>
            <a:ext cx="792495" cy="104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59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4"/>
          <a:stretch/>
        </p:blipFill>
        <p:spPr bwMode="auto">
          <a:xfrm>
            <a:off x="499517" y="937426"/>
            <a:ext cx="8144966" cy="558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ctrTitle"/>
          </p:nvPr>
        </p:nvSpPr>
        <p:spPr>
          <a:xfrm>
            <a:off x="685799" y="116633"/>
            <a:ext cx="8083191" cy="648072"/>
          </a:xfrm>
        </p:spPr>
        <p:txBody>
          <a:bodyPr/>
          <a:lstStyle/>
          <a:p>
            <a:r>
              <a:rPr lang="en-AU" sz="3600" dirty="0" smtClean="0"/>
              <a:t>Redevelopment BPSM Draft Concept Plan</a:t>
            </a:r>
            <a:endParaRPr lang="en-AU" sz="3600" dirty="0"/>
          </a:p>
        </p:txBody>
      </p:sp>
      <p:sp>
        <p:nvSpPr>
          <p:cNvPr id="12" name="TextBox 11"/>
          <p:cNvSpPr txBox="1"/>
          <p:nvPr/>
        </p:nvSpPr>
        <p:spPr>
          <a:xfrm>
            <a:off x="395536" y="4924538"/>
            <a:ext cx="2808312" cy="369332"/>
          </a:xfrm>
          <a:prstGeom prst="rect">
            <a:avLst/>
          </a:prstGeom>
          <a:noFill/>
        </p:spPr>
        <p:txBody>
          <a:bodyPr wrap="square" rtlCol="0">
            <a:spAutoFit/>
          </a:bodyPr>
          <a:lstStyle/>
          <a:p>
            <a:r>
              <a:rPr lang="en-AU" dirty="0" smtClean="0"/>
              <a:t> </a:t>
            </a:r>
            <a:endParaRPr lang="en-AU" dirty="0"/>
          </a:p>
        </p:txBody>
      </p:sp>
    </p:spTree>
    <p:extLst>
      <p:ext uri="{BB962C8B-B14F-4D97-AF65-F5344CB8AC3E}">
        <p14:creationId xmlns:p14="http://schemas.microsoft.com/office/powerpoint/2010/main" val="344444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742583" y="0"/>
            <a:ext cx="2401417"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8082"/>
          <a:stretch/>
        </p:blipFill>
        <p:spPr bwMode="auto">
          <a:xfrm>
            <a:off x="179512" y="1181960"/>
            <a:ext cx="6347047" cy="530738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ctrTitle"/>
          </p:nvPr>
        </p:nvSpPr>
        <p:spPr>
          <a:xfrm>
            <a:off x="62352" y="116633"/>
            <a:ext cx="6345852" cy="648072"/>
          </a:xfrm>
        </p:spPr>
        <p:txBody>
          <a:bodyPr/>
          <a:lstStyle/>
          <a:p>
            <a:r>
              <a:rPr lang="en-AU" sz="3600" dirty="0"/>
              <a:t>Royal Hobart Show Usage</a:t>
            </a:r>
          </a:p>
        </p:txBody>
      </p:sp>
      <p:sp>
        <p:nvSpPr>
          <p:cNvPr id="11" name="TextBox 10"/>
          <p:cNvSpPr txBox="1"/>
          <p:nvPr/>
        </p:nvSpPr>
        <p:spPr>
          <a:xfrm>
            <a:off x="6876256" y="404664"/>
            <a:ext cx="2082112" cy="6047809"/>
          </a:xfrm>
          <a:prstGeom prst="rect">
            <a:avLst/>
          </a:prstGeom>
          <a:noFill/>
        </p:spPr>
        <p:txBody>
          <a:bodyPr wrap="square" rtlCol="0">
            <a:spAutoFit/>
          </a:bodyPr>
          <a:lstStyle/>
          <a:p>
            <a:pPr>
              <a:spcAft>
                <a:spcPts val="600"/>
              </a:spcAft>
            </a:pPr>
            <a:r>
              <a:rPr lang="en-AU" sz="1600" b="1" dirty="0" smtClean="0">
                <a:solidFill>
                  <a:schemeClr val="accent2">
                    <a:lumMod val="75000"/>
                  </a:schemeClr>
                </a:solidFill>
              </a:rPr>
              <a:t>Overview</a:t>
            </a:r>
            <a:endParaRPr lang="en-AU" sz="1600" dirty="0" smtClean="0"/>
          </a:p>
          <a:p>
            <a:pPr marL="285750" indent="-285750">
              <a:spcAft>
                <a:spcPts val="600"/>
              </a:spcAft>
              <a:buFont typeface="Arial" pitchFamily="34" charset="0"/>
              <a:buChar char="•"/>
            </a:pPr>
            <a:r>
              <a:rPr lang="en-AU" sz="1600" dirty="0" smtClean="0">
                <a:solidFill>
                  <a:schemeClr val="accent1">
                    <a:lumMod val="50000"/>
                  </a:schemeClr>
                </a:solidFill>
              </a:rPr>
              <a:t>3 Levels</a:t>
            </a:r>
          </a:p>
          <a:p>
            <a:pPr marL="285750" indent="-285750">
              <a:spcAft>
                <a:spcPts val="600"/>
              </a:spcAft>
              <a:buFont typeface="Arial" pitchFamily="34" charset="0"/>
              <a:buChar char="•"/>
            </a:pPr>
            <a:r>
              <a:rPr lang="en-AU" sz="1600" dirty="0" smtClean="0">
                <a:solidFill>
                  <a:schemeClr val="accent1">
                    <a:lumMod val="50000"/>
                  </a:schemeClr>
                </a:solidFill>
              </a:rPr>
              <a:t>Ring Road, parking and access/exit</a:t>
            </a:r>
          </a:p>
          <a:p>
            <a:pPr marL="285750" indent="-285750">
              <a:spcAft>
                <a:spcPts val="600"/>
              </a:spcAft>
              <a:buFont typeface="Arial" pitchFamily="34" charset="0"/>
              <a:buChar char="•"/>
            </a:pPr>
            <a:r>
              <a:rPr lang="en-AU" sz="1600" dirty="0" smtClean="0">
                <a:solidFill>
                  <a:schemeClr val="accent1">
                    <a:lumMod val="50000"/>
                  </a:schemeClr>
                </a:solidFill>
              </a:rPr>
              <a:t>Open Areas</a:t>
            </a:r>
            <a:br>
              <a:rPr lang="en-AU" sz="1600" dirty="0" smtClean="0">
                <a:solidFill>
                  <a:schemeClr val="accent1">
                    <a:lumMod val="50000"/>
                  </a:schemeClr>
                </a:solidFill>
              </a:rPr>
            </a:br>
            <a:r>
              <a:rPr lang="en-AU" sz="1600" dirty="0" smtClean="0">
                <a:solidFill>
                  <a:schemeClr val="accent1">
                    <a:lumMod val="50000"/>
                  </a:schemeClr>
                </a:solidFill>
              </a:rPr>
              <a:t>Arena, Plaza, green areas</a:t>
            </a:r>
          </a:p>
          <a:p>
            <a:pPr marL="285750" indent="-285750">
              <a:spcAft>
                <a:spcPts val="600"/>
              </a:spcAft>
              <a:buFont typeface="Arial" pitchFamily="34" charset="0"/>
              <a:buChar char="•"/>
            </a:pPr>
            <a:r>
              <a:rPr lang="en-AU" sz="1600" dirty="0" smtClean="0">
                <a:solidFill>
                  <a:schemeClr val="accent1">
                    <a:lumMod val="50000"/>
                  </a:schemeClr>
                </a:solidFill>
              </a:rPr>
              <a:t>Retain  2 buildings</a:t>
            </a:r>
          </a:p>
          <a:p>
            <a:pPr marL="285750" indent="-285750">
              <a:spcAft>
                <a:spcPts val="600"/>
              </a:spcAft>
              <a:buFont typeface="Arial" pitchFamily="34" charset="0"/>
              <a:buChar char="•"/>
            </a:pPr>
            <a:r>
              <a:rPr lang="en-AU" sz="1600" dirty="0" smtClean="0">
                <a:solidFill>
                  <a:schemeClr val="accent1">
                    <a:lumMod val="50000"/>
                  </a:schemeClr>
                </a:solidFill>
              </a:rPr>
              <a:t>5 new buildings</a:t>
            </a:r>
            <a:endParaRPr lang="en-AU" sz="1600" b="1" dirty="0">
              <a:solidFill>
                <a:schemeClr val="accent1">
                  <a:lumMod val="50000"/>
                </a:schemeClr>
              </a:solidFill>
            </a:endParaRPr>
          </a:p>
          <a:p>
            <a:r>
              <a:rPr lang="en-AU" sz="1600" b="1" dirty="0" smtClean="0">
                <a:solidFill>
                  <a:schemeClr val="accent2">
                    <a:lumMod val="75000"/>
                  </a:schemeClr>
                </a:solidFill>
              </a:rPr>
              <a:t>Plaza</a:t>
            </a:r>
            <a:endParaRPr lang="en-AU" sz="1600" b="1" dirty="0"/>
          </a:p>
          <a:p>
            <a:r>
              <a:rPr lang="en-AU" sz="1600" dirty="0">
                <a:solidFill>
                  <a:schemeClr val="accent1">
                    <a:lumMod val="50000"/>
                  </a:schemeClr>
                </a:solidFill>
              </a:rPr>
              <a:t>Carnival </a:t>
            </a:r>
            <a:r>
              <a:rPr lang="en-AU" sz="1600" dirty="0" smtClean="0">
                <a:solidFill>
                  <a:schemeClr val="accent1">
                    <a:lumMod val="50000"/>
                  </a:schemeClr>
                </a:solidFill>
              </a:rPr>
              <a:t>Space</a:t>
            </a:r>
          </a:p>
          <a:p>
            <a:endParaRPr lang="en-AU" sz="1600" dirty="0">
              <a:solidFill>
                <a:schemeClr val="accent1">
                  <a:lumMod val="50000"/>
                </a:schemeClr>
              </a:solidFill>
            </a:endParaRPr>
          </a:p>
          <a:p>
            <a:r>
              <a:rPr lang="en-AU" sz="1600" b="1" dirty="0" smtClean="0">
                <a:solidFill>
                  <a:schemeClr val="accent2">
                    <a:lumMod val="75000"/>
                  </a:schemeClr>
                </a:solidFill>
              </a:rPr>
              <a:t>Central Spine</a:t>
            </a:r>
            <a:endParaRPr lang="en-AU" sz="1600" b="1" dirty="0"/>
          </a:p>
          <a:p>
            <a:r>
              <a:rPr lang="en-AU" sz="1600" dirty="0" smtClean="0">
                <a:solidFill>
                  <a:schemeClr val="accent1">
                    <a:lumMod val="50000"/>
                  </a:schemeClr>
                </a:solidFill>
              </a:rPr>
              <a:t>Services </a:t>
            </a:r>
            <a:r>
              <a:rPr lang="en-AU" sz="1600" dirty="0">
                <a:solidFill>
                  <a:schemeClr val="accent1">
                    <a:lumMod val="50000"/>
                  </a:schemeClr>
                </a:solidFill>
              </a:rPr>
              <a:t>and shelter </a:t>
            </a:r>
            <a:endParaRPr lang="en-AU" sz="1600" dirty="0" smtClean="0">
              <a:solidFill>
                <a:schemeClr val="accent1">
                  <a:lumMod val="50000"/>
                </a:schemeClr>
              </a:solidFill>
            </a:endParaRPr>
          </a:p>
          <a:p>
            <a:endParaRPr lang="en-AU" sz="1600" dirty="0">
              <a:solidFill>
                <a:schemeClr val="accent1">
                  <a:lumMod val="50000"/>
                </a:schemeClr>
              </a:solidFill>
            </a:endParaRPr>
          </a:p>
          <a:p>
            <a:r>
              <a:rPr lang="en-AU" sz="1600" b="1" dirty="0" smtClean="0">
                <a:solidFill>
                  <a:schemeClr val="accent2">
                    <a:lumMod val="75000"/>
                  </a:schemeClr>
                </a:solidFill>
              </a:rPr>
              <a:t>Hatched Areas</a:t>
            </a:r>
            <a:endParaRPr lang="en-AU" sz="1600" b="1" dirty="0"/>
          </a:p>
          <a:p>
            <a:r>
              <a:rPr lang="en-AU" sz="1600" dirty="0" smtClean="0">
                <a:solidFill>
                  <a:schemeClr val="accent1">
                    <a:lumMod val="50000"/>
                  </a:schemeClr>
                </a:solidFill>
              </a:rPr>
              <a:t>Indicate </a:t>
            </a:r>
            <a:r>
              <a:rPr lang="en-AU" sz="1600" dirty="0">
                <a:solidFill>
                  <a:schemeClr val="accent1">
                    <a:lumMod val="50000"/>
                  </a:schemeClr>
                </a:solidFill>
              </a:rPr>
              <a:t>outdoor </a:t>
            </a:r>
            <a:r>
              <a:rPr lang="en-AU" sz="1600" dirty="0" smtClean="0">
                <a:solidFill>
                  <a:schemeClr val="accent1">
                    <a:lumMod val="50000"/>
                  </a:schemeClr>
                </a:solidFill>
              </a:rPr>
              <a:t>areas which are undercover</a:t>
            </a:r>
          </a:p>
          <a:p>
            <a:endParaRPr lang="en-AU" sz="1600" dirty="0" smtClean="0">
              <a:solidFill>
                <a:schemeClr val="accent1">
                  <a:lumMod val="50000"/>
                </a:schemeClr>
              </a:solidFill>
            </a:endParaRPr>
          </a:p>
          <a:p>
            <a:r>
              <a:rPr lang="en-AU" sz="1600" b="1" dirty="0" err="1" smtClean="0">
                <a:solidFill>
                  <a:schemeClr val="accent2">
                    <a:lumMod val="75000"/>
                  </a:schemeClr>
                </a:solidFill>
              </a:rPr>
              <a:t>Brooker</a:t>
            </a:r>
            <a:r>
              <a:rPr lang="en-AU" sz="1600" b="1" dirty="0" smtClean="0">
                <a:solidFill>
                  <a:schemeClr val="accent2">
                    <a:lumMod val="75000"/>
                  </a:schemeClr>
                </a:solidFill>
              </a:rPr>
              <a:t> Overpass</a:t>
            </a:r>
            <a:endParaRPr lang="en-AU" sz="1600" b="1" dirty="0"/>
          </a:p>
          <a:p>
            <a:r>
              <a:rPr lang="en-AU" sz="1600" dirty="0" smtClean="0">
                <a:solidFill>
                  <a:schemeClr val="accent1">
                    <a:lumMod val="50000"/>
                  </a:schemeClr>
                </a:solidFill>
              </a:rPr>
              <a:t>Public </a:t>
            </a:r>
            <a:r>
              <a:rPr lang="en-AU" sz="1600" dirty="0">
                <a:solidFill>
                  <a:schemeClr val="accent1">
                    <a:lumMod val="50000"/>
                  </a:schemeClr>
                </a:solidFill>
              </a:rPr>
              <a:t>drop off </a:t>
            </a:r>
            <a:r>
              <a:rPr lang="en-AU" sz="1600" dirty="0" smtClean="0">
                <a:solidFill>
                  <a:schemeClr val="accent1">
                    <a:lumMod val="50000"/>
                  </a:schemeClr>
                </a:solidFill>
              </a:rPr>
              <a:t>via </a:t>
            </a:r>
            <a:r>
              <a:rPr lang="en-AU" sz="1600" dirty="0" err="1" smtClean="0">
                <a:solidFill>
                  <a:schemeClr val="accent1">
                    <a:lumMod val="50000"/>
                  </a:schemeClr>
                </a:solidFill>
              </a:rPr>
              <a:t>Brooker</a:t>
            </a:r>
            <a:r>
              <a:rPr lang="en-AU" sz="1600" dirty="0" smtClean="0">
                <a:solidFill>
                  <a:schemeClr val="accent1">
                    <a:lumMod val="50000"/>
                  </a:schemeClr>
                </a:solidFill>
              </a:rPr>
              <a:t> frontage</a:t>
            </a:r>
          </a:p>
        </p:txBody>
      </p:sp>
      <p:sp>
        <p:nvSpPr>
          <p:cNvPr id="10" name="Rectangle 9"/>
          <p:cNvSpPr/>
          <p:nvPr/>
        </p:nvSpPr>
        <p:spPr>
          <a:xfrm>
            <a:off x="6696240" y="0"/>
            <a:ext cx="36000" cy="6858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9512" y="792474"/>
            <a:ext cx="6372000"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670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6742583" y="0"/>
            <a:ext cx="2401417"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6696240" y="0"/>
            <a:ext cx="36000" cy="6858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48264" y="404664"/>
            <a:ext cx="2016224" cy="6001643"/>
          </a:xfrm>
          <a:prstGeom prst="rect">
            <a:avLst/>
          </a:prstGeom>
          <a:noFill/>
        </p:spPr>
        <p:txBody>
          <a:bodyPr wrap="square" rtlCol="0">
            <a:spAutoFit/>
          </a:bodyPr>
          <a:lstStyle/>
          <a:p>
            <a:r>
              <a:rPr lang="en-AU" sz="1600" b="1" dirty="0" smtClean="0">
                <a:solidFill>
                  <a:schemeClr val="accent2">
                    <a:lumMod val="75000"/>
                  </a:schemeClr>
                </a:solidFill>
              </a:rPr>
              <a:t>Building 1</a:t>
            </a:r>
            <a:endParaRPr lang="en-AU" sz="1600" b="1" dirty="0"/>
          </a:p>
          <a:p>
            <a:r>
              <a:rPr lang="en-AU" sz="1600" dirty="0" smtClean="0">
                <a:solidFill>
                  <a:schemeClr val="tx2">
                    <a:lumMod val="75000"/>
                  </a:schemeClr>
                </a:solidFill>
              </a:rPr>
              <a:t>Showcase &amp; SB</a:t>
            </a:r>
            <a:br>
              <a:rPr lang="en-AU" sz="1600" dirty="0" smtClean="0">
                <a:solidFill>
                  <a:schemeClr val="tx2">
                    <a:lumMod val="75000"/>
                  </a:schemeClr>
                </a:solidFill>
              </a:rPr>
            </a:br>
            <a:r>
              <a:rPr lang="en-AU" sz="1200" dirty="0" smtClean="0">
                <a:solidFill>
                  <a:schemeClr val="tx2">
                    <a:lumMod val="75000"/>
                  </a:schemeClr>
                </a:solidFill>
              </a:rPr>
              <a:t>(Carnival adjacent)</a:t>
            </a:r>
          </a:p>
          <a:p>
            <a:endParaRPr lang="en-AU" sz="1600" dirty="0" smtClean="0"/>
          </a:p>
          <a:p>
            <a:r>
              <a:rPr lang="en-AU" sz="1600" b="1" dirty="0" smtClean="0">
                <a:solidFill>
                  <a:schemeClr val="accent2">
                    <a:lumMod val="75000"/>
                  </a:schemeClr>
                </a:solidFill>
              </a:rPr>
              <a:t>Building 2</a:t>
            </a:r>
            <a:endParaRPr lang="en-AU" sz="1600" b="1" dirty="0"/>
          </a:p>
          <a:p>
            <a:r>
              <a:rPr lang="en-AU" sz="1600" dirty="0" smtClean="0">
                <a:solidFill>
                  <a:schemeClr val="tx2">
                    <a:lumMod val="75000"/>
                  </a:schemeClr>
                </a:solidFill>
              </a:rPr>
              <a:t>Animal Nursery</a:t>
            </a:r>
          </a:p>
          <a:p>
            <a:endParaRPr lang="en-AU" sz="1600" dirty="0" smtClean="0"/>
          </a:p>
          <a:p>
            <a:r>
              <a:rPr lang="en-AU" sz="1600" b="1" dirty="0" smtClean="0">
                <a:solidFill>
                  <a:schemeClr val="accent2">
                    <a:lumMod val="75000"/>
                  </a:schemeClr>
                </a:solidFill>
              </a:rPr>
              <a:t>Building 3</a:t>
            </a:r>
            <a:endParaRPr lang="en-AU" sz="1600" b="1" dirty="0"/>
          </a:p>
          <a:p>
            <a:r>
              <a:rPr lang="en-AU" sz="1600" dirty="0" smtClean="0">
                <a:solidFill>
                  <a:schemeClr val="tx2">
                    <a:lumMod val="75000"/>
                  </a:schemeClr>
                </a:solidFill>
              </a:rPr>
              <a:t>Arts &amp; Crafts </a:t>
            </a:r>
            <a:br>
              <a:rPr lang="en-AU" sz="1600" dirty="0" smtClean="0">
                <a:solidFill>
                  <a:schemeClr val="tx2">
                    <a:lumMod val="75000"/>
                  </a:schemeClr>
                </a:solidFill>
              </a:rPr>
            </a:br>
            <a:r>
              <a:rPr lang="en-AU" sz="1200" dirty="0" smtClean="0">
                <a:solidFill>
                  <a:schemeClr val="tx2">
                    <a:lumMod val="75000"/>
                  </a:schemeClr>
                </a:solidFill>
              </a:rPr>
              <a:t>(</a:t>
            </a:r>
            <a:r>
              <a:rPr lang="en-AU" sz="1200" dirty="0" err="1" smtClean="0">
                <a:solidFill>
                  <a:schemeClr val="tx2">
                    <a:lumMod val="75000"/>
                  </a:schemeClr>
                </a:solidFill>
              </a:rPr>
              <a:t>Woodchopping</a:t>
            </a:r>
            <a:r>
              <a:rPr lang="en-AU" sz="1200" dirty="0" smtClean="0">
                <a:solidFill>
                  <a:schemeClr val="tx2">
                    <a:lumMod val="75000"/>
                  </a:schemeClr>
                </a:solidFill>
              </a:rPr>
              <a:t> adjacent)</a:t>
            </a:r>
          </a:p>
          <a:p>
            <a:endParaRPr lang="en-AU" sz="1600" b="1" dirty="0" smtClean="0">
              <a:solidFill>
                <a:schemeClr val="accent2">
                  <a:lumMod val="75000"/>
                </a:schemeClr>
              </a:solidFill>
            </a:endParaRPr>
          </a:p>
          <a:p>
            <a:r>
              <a:rPr lang="en-AU" sz="1600" b="1" dirty="0" smtClean="0">
                <a:solidFill>
                  <a:schemeClr val="accent2">
                    <a:lumMod val="75000"/>
                  </a:schemeClr>
                </a:solidFill>
              </a:rPr>
              <a:t>Building 4</a:t>
            </a:r>
            <a:endParaRPr lang="en-AU" sz="1600" b="1" dirty="0"/>
          </a:p>
          <a:p>
            <a:r>
              <a:rPr lang="en-AU" sz="1600" dirty="0" smtClean="0">
                <a:solidFill>
                  <a:schemeClr val="tx2">
                    <a:lumMod val="75000"/>
                  </a:schemeClr>
                </a:solidFill>
              </a:rPr>
              <a:t>Main Livestock</a:t>
            </a:r>
            <a:br>
              <a:rPr lang="en-AU" sz="1600" dirty="0" smtClean="0">
                <a:solidFill>
                  <a:schemeClr val="tx2">
                    <a:lumMod val="75000"/>
                  </a:schemeClr>
                </a:solidFill>
              </a:rPr>
            </a:br>
            <a:r>
              <a:rPr lang="en-AU" sz="1200" dirty="0" smtClean="0">
                <a:solidFill>
                  <a:schemeClr val="tx2">
                    <a:lumMod val="75000"/>
                  </a:schemeClr>
                </a:solidFill>
              </a:rPr>
              <a:t>(Access </a:t>
            </a:r>
            <a:r>
              <a:rPr lang="en-AU" sz="1200" dirty="0">
                <a:solidFill>
                  <a:schemeClr val="tx2">
                    <a:lumMod val="75000"/>
                  </a:schemeClr>
                </a:solidFill>
              </a:rPr>
              <a:t>to arena)</a:t>
            </a:r>
            <a:endParaRPr lang="en-AU" sz="1600" dirty="0">
              <a:solidFill>
                <a:schemeClr val="tx2">
                  <a:lumMod val="75000"/>
                </a:schemeClr>
              </a:solidFill>
            </a:endParaRPr>
          </a:p>
          <a:p>
            <a:endParaRPr lang="en-AU" sz="1600" b="1" dirty="0" smtClean="0">
              <a:solidFill>
                <a:schemeClr val="accent2">
                  <a:lumMod val="75000"/>
                </a:schemeClr>
              </a:solidFill>
            </a:endParaRPr>
          </a:p>
          <a:p>
            <a:r>
              <a:rPr lang="en-AU" sz="1600" b="1" dirty="0" smtClean="0">
                <a:solidFill>
                  <a:schemeClr val="accent2">
                    <a:lumMod val="75000"/>
                  </a:schemeClr>
                </a:solidFill>
              </a:rPr>
              <a:t>Building 5</a:t>
            </a:r>
            <a:endParaRPr lang="en-AU" sz="1600" b="1" dirty="0"/>
          </a:p>
          <a:p>
            <a:r>
              <a:rPr lang="en-AU" sz="1600" dirty="0" smtClean="0">
                <a:solidFill>
                  <a:schemeClr val="tx2">
                    <a:lumMod val="75000"/>
                  </a:schemeClr>
                </a:solidFill>
              </a:rPr>
              <a:t>Admin </a:t>
            </a:r>
            <a:r>
              <a:rPr lang="en-AU" sz="1200" dirty="0" smtClean="0">
                <a:solidFill>
                  <a:schemeClr val="tx2">
                    <a:lumMod val="75000"/>
                  </a:schemeClr>
                </a:solidFill>
              </a:rPr>
              <a:t>(</a:t>
            </a:r>
            <a:r>
              <a:rPr lang="en-AU" sz="1200" dirty="0">
                <a:solidFill>
                  <a:schemeClr val="tx2">
                    <a:lumMod val="75000"/>
                  </a:schemeClr>
                </a:solidFill>
              </a:rPr>
              <a:t>u</a:t>
            </a:r>
            <a:r>
              <a:rPr lang="en-AU" sz="1200" dirty="0" smtClean="0">
                <a:solidFill>
                  <a:schemeClr val="tx2">
                    <a:lumMod val="75000"/>
                  </a:schemeClr>
                </a:solidFill>
              </a:rPr>
              <a:t>pper level)</a:t>
            </a:r>
          </a:p>
          <a:p>
            <a:r>
              <a:rPr lang="en-AU" sz="1600" dirty="0" smtClean="0">
                <a:solidFill>
                  <a:schemeClr val="tx2">
                    <a:lumMod val="75000"/>
                  </a:schemeClr>
                </a:solidFill>
              </a:rPr>
              <a:t>Companion Animals</a:t>
            </a:r>
            <a:br>
              <a:rPr lang="en-AU" sz="1600" dirty="0" smtClean="0">
                <a:solidFill>
                  <a:schemeClr val="tx2">
                    <a:lumMod val="75000"/>
                  </a:schemeClr>
                </a:solidFill>
              </a:rPr>
            </a:br>
            <a:r>
              <a:rPr lang="en-AU" sz="1200" dirty="0" smtClean="0">
                <a:solidFill>
                  <a:schemeClr val="tx2">
                    <a:lumMod val="75000"/>
                  </a:schemeClr>
                </a:solidFill>
              </a:rPr>
              <a:t>(lower level)</a:t>
            </a:r>
            <a:endParaRPr lang="en-AU" sz="1600" dirty="0">
              <a:solidFill>
                <a:schemeClr val="tx2">
                  <a:lumMod val="75000"/>
                </a:schemeClr>
              </a:solidFill>
            </a:endParaRPr>
          </a:p>
          <a:p>
            <a:endParaRPr lang="en-AU" sz="1600" b="1" dirty="0" smtClean="0">
              <a:solidFill>
                <a:schemeClr val="accent2">
                  <a:lumMod val="75000"/>
                </a:schemeClr>
              </a:solidFill>
            </a:endParaRPr>
          </a:p>
          <a:p>
            <a:r>
              <a:rPr lang="en-AU" sz="1600" b="1" dirty="0" smtClean="0">
                <a:solidFill>
                  <a:schemeClr val="accent2">
                    <a:lumMod val="75000"/>
                  </a:schemeClr>
                </a:solidFill>
              </a:rPr>
              <a:t>Building 6</a:t>
            </a:r>
            <a:endParaRPr lang="en-AU" sz="1600" b="1" dirty="0"/>
          </a:p>
          <a:p>
            <a:r>
              <a:rPr lang="en-AU" sz="1600" dirty="0" smtClean="0">
                <a:solidFill>
                  <a:schemeClr val="tx2">
                    <a:lumMod val="75000"/>
                  </a:schemeClr>
                </a:solidFill>
              </a:rPr>
              <a:t>Grandstand</a:t>
            </a:r>
            <a:endParaRPr lang="en-AU" sz="1600" dirty="0">
              <a:solidFill>
                <a:schemeClr val="tx2">
                  <a:lumMod val="75000"/>
                </a:schemeClr>
              </a:solidFill>
            </a:endParaRPr>
          </a:p>
          <a:p>
            <a:endParaRPr lang="en-AU" sz="1600" b="1" dirty="0" smtClean="0">
              <a:solidFill>
                <a:schemeClr val="accent2">
                  <a:lumMod val="75000"/>
                </a:schemeClr>
              </a:solidFill>
            </a:endParaRPr>
          </a:p>
          <a:p>
            <a:r>
              <a:rPr lang="en-AU" sz="1600" b="1" dirty="0" smtClean="0">
                <a:solidFill>
                  <a:schemeClr val="accent2">
                    <a:lumMod val="75000"/>
                  </a:schemeClr>
                </a:solidFill>
              </a:rPr>
              <a:t>Building 7</a:t>
            </a:r>
            <a:endParaRPr lang="en-AU" sz="1600" b="1" dirty="0"/>
          </a:p>
          <a:p>
            <a:r>
              <a:rPr lang="en-AU" sz="1600" dirty="0" smtClean="0">
                <a:solidFill>
                  <a:schemeClr val="tx2">
                    <a:lumMod val="75000"/>
                  </a:schemeClr>
                </a:solidFill>
              </a:rPr>
              <a:t>Old Grandstand</a:t>
            </a:r>
            <a:endParaRPr lang="en-AU" dirty="0">
              <a:solidFill>
                <a:schemeClr val="tx2">
                  <a:lumMod val="75000"/>
                </a:schemeClr>
              </a:solidFill>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8082"/>
          <a:stretch/>
        </p:blipFill>
        <p:spPr bwMode="auto">
          <a:xfrm>
            <a:off x="179512" y="1181960"/>
            <a:ext cx="6347047" cy="530738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p:nvPr>
        </p:nvSpPr>
        <p:spPr>
          <a:xfrm>
            <a:off x="62352" y="116633"/>
            <a:ext cx="6345852" cy="648072"/>
          </a:xfrm>
        </p:spPr>
        <p:txBody>
          <a:bodyPr/>
          <a:lstStyle/>
          <a:p>
            <a:r>
              <a:rPr lang="en-AU" sz="3600" dirty="0"/>
              <a:t>Royal Hobart Show Usage</a:t>
            </a:r>
          </a:p>
        </p:txBody>
      </p:sp>
      <p:sp>
        <p:nvSpPr>
          <p:cNvPr id="13" name="Rectangle 12"/>
          <p:cNvSpPr/>
          <p:nvPr/>
        </p:nvSpPr>
        <p:spPr>
          <a:xfrm>
            <a:off x="179512" y="792474"/>
            <a:ext cx="6372000" cy="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90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a:p>
            <a:pPr algn="ctr"/>
            <a:endParaRPr lang="en-AU"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98" t="15709" r="17177" b="9836"/>
          <a:stretch/>
        </p:blipFill>
        <p:spPr bwMode="auto">
          <a:xfrm>
            <a:off x="523098" y="1467316"/>
            <a:ext cx="5622875" cy="3661407"/>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68327" y="5868561"/>
            <a:ext cx="1687849" cy="584775"/>
          </a:xfrm>
          <a:prstGeom prst="rect">
            <a:avLst/>
          </a:prstGeom>
          <a:noFill/>
        </p:spPr>
        <p:txBody>
          <a:bodyPr wrap="square" rtlCol="0">
            <a:spAutoFit/>
          </a:bodyPr>
          <a:lstStyle/>
          <a:p>
            <a:r>
              <a:rPr lang="en-AU" sz="1600" b="1" dirty="0" smtClean="0">
                <a:solidFill>
                  <a:schemeClr val="accent2">
                    <a:lumMod val="75000"/>
                  </a:schemeClr>
                </a:solidFill>
              </a:rPr>
              <a:t>Plaza</a:t>
            </a:r>
            <a:endParaRPr lang="en-AU" sz="1600" b="1" dirty="0"/>
          </a:p>
          <a:p>
            <a:r>
              <a:rPr lang="en-AU" sz="1600" dirty="0" smtClean="0"/>
              <a:t>Motor Homes</a:t>
            </a:r>
          </a:p>
        </p:txBody>
      </p:sp>
      <p:sp>
        <p:nvSpPr>
          <p:cNvPr id="12" name="Title 11"/>
          <p:cNvSpPr>
            <a:spLocks noGrp="1"/>
          </p:cNvSpPr>
          <p:nvPr>
            <p:ph type="ctrTitle"/>
          </p:nvPr>
        </p:nvSpPr>
        <p:spPr>
          <a:xfrm>
            <a:off x="523098" y="188640"/>
            <a:ext cx="5622876" cy="1080120"/>
          </a:xfrm>
        </p:spPr>
        <p:txBody>
          <a:bodyPr anchor="t">
            <a:normAutofit fontScale="90000"/>
          </a:bodyPr>
          <a:lstStyle/>
          <a:p>
            <a:pPr algn="ctr"/>
            <a:r>
              <a:rPr lang="en-AU" sz="4000" dirty="0" smtClean="0"/>
              <a:t>Non-Show usage</a:t>
            </a:r>
            <a:r>
              <a:rPr lang="en-AU" sz="1800" dirty="0" smtClean="0"/>
              <a:t/>
            </a:r>
            <a:br>
              <a:rPr lang="en-AU" sz="1800" dirty="0" smtClean="0"/>
            </a:br>
            <a:r>
              <a:rPr lang="en-US" sz="2700" dirty="0" smtClean="0">
                <a:solidFill>
                  <a:schemeClr val="accent1">
                    <a:lumMod val="75000"/>
                  </a:schemeClr>
                </a:solidFill>
              </a:rPr>
              <a:t>350 days per year</a:t>
            </a:r>
            <a:r>
              <a:rPr lang="en-AU" sz="4000" b="1" dirty="0">
                <a:solidFill>
                  <a:schemeClr val="accent1">
                    <a:lumMod val="75000"/>
                  </a:schemeClr>
                </a:solidFill>
              </a:rPr>
              <a:t/>
            </a:r>
            <a:br>
              <a:rPr lang="en-AU" sz="4000" b="1" dirty="0">
                <a:solidFill>
                  <a:schemeClr val="accent1">
                    <a:lumMod val="75000"/>
                  </a:schemeClr>
                </a:solidFill>
              </a:rPr>
            </a:br>
            <a:endParaRPr lang="en-AU" sz="4000" dirty="0"/>
          </a:p>
        </p:txBody>
      </p:sp>
      <p:sp>
        <p:nvSpPr>
          <p:cNvPr id="13" name="Rectangle 12"/>
          <p:cNvSpPr/>
          <p:nvPr/>
        </p:nvSpPr>
        <p:spPr>
          <a:xfrm>
            <a:off x="6732240" y="0"/>
            <a:ext cx="2401417"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6935405" y="404664"/>
            <a:ext cx="2029083" cy="6247864"/>
          </a:xfrm>
          <a:prstGeom prst="rect">
            <a:avLst/>
          </a:prstGeom>
          <a:noFill/>
        </p:spPr>
        <p:txBody>
          <a:bodyPr wrap="square" rtlCol="0">
            <a:spAutoFit/>
          </a:bodyPr>
          <a:lstStyle/>
          <a:p>
            <a:r>
              <a:rPr lang="en-AU" sz="1600" b="1" dirty="0">
                <a:solidFill>
                  <a:schemeClr val="accent2">
                    <a:lumMod val="75000"/>
                  </a:schemeClr>
                </a:solidFill>
              </a:rPr>
              <a:t>Building 1</a:t>
            </a:r>
            <a:endParaRPr lang="en-AU" sz="1600" b="1" dirty="0"/>
          </a:p>
          <a:p>
            <a:r>
              <a:rPr lang="en-AU" sz="1600" dirty="0" smtClean="0">
                <a:solidFill>
                  <a:schemeClr val="tx2">
                    <a:lumMod val="75000"/>
                  </a:schemeClr>
                </a:solidFill>
              </a:rPr>
              <a:t>Market Precinct</a:t>
            </a:r>
            <a:endParaRPr lang="en-AU" sz="1600" dirty="0">
              <a:solidFill>
                <a:schemeClr val="tx2">
                  <a:lumMod val="75000"/>
                </a:schemeClr>
              </a:solidFill>
            </a:endParaRPr>
          </a:p>
          <a:p>
            <a:endParaRPr lang="en-AU" sz="1600" dirty="0"/>
          </a:p>
          <a:p>
            <a:r>
              <a:rPr lang="en-AU" sz="1600" b="1" dirty="0">
                <a:solidFill>
                  <a:schemeClr val="accent2">
                    <a:lumMod val="75000"/>
                  </a:schemeClr>
                </a:solidFill>
              </a:rPr>
              <a:t>Building 2</a:t>
            </a:r>
            <a:endParaRPr lang="en-AU" sz="1600" b="1" dirty="0"/>
          </a:p>
          <a:p>
            <a:r>
              <a:rPr lang="en-AU" sz="1600" dirty="0">
                <a:solidFill>
                  <a:schemeClr val="tx2">
                    <a:lumMod val="75000"/>
                  </a:schemeClr>
                </a:solidFill>
              </a:rPr>
              <a:t>Companion Animal Shows</a:t>
            </a:r>
          </a:p>
          <a:p>
            <a:endParaRPr lang="en-AU" sz="1600" dirty="0"/>
          </a:p>
          <a:p>
            <a:r>
              <a:rPr lang="en-AU" sz="1600" b="1" dirty="0">
                <a:solidFill>
                  <a:schemeClr val="accent2">
                    <a:lumMod val="75000"/>
                  </a:schemeClr>
                </a:solidFill>
              </a:rPr>
              <a:t>Building 3</a:t>
            </a:r>
            <a:endParaRPr lang="en-AU" sz="1600" b="1" dirty="0"/>
          </a:p>
          <a:p>
            <a:r>
              <a:rPr lang="en-AU" sz="1600" dirty="0">
                <a:solidFill>
                  <a:schemeClr val="tx2">
                    <a:lumMod val="75000"/>
                  </a:schemeClr>
                </a:solidFill>
              </a:rPr>
              <a:t>Exhibition Building</a:t>
            </a:r>
          </a:p>
          <a:p>
            <a:endParaRPr lang="en-US" sz="1600" dirty="0" smtClean="0"/>
          </a:p>
          <a:p>
            <a:r>
              <a:rPr lang="en-AU" sz="1600" b="1" dirty="0" smtClean="0">
                <a:solidFill>
                  <a:schemeClr val="accent2">
                    <a:lumMod val="75000"/>
                  </a:schemeClr>
                </a:solidFill>
              </a:rPr>
              <a:t>Building 4</a:t>
            </a:r>
            <a:endParaRPr lang="en-AU" sz="1600" b="1" dirty="0"/>
          </a:p>
          <a:p>
            <a:r>
              <a:rPr lang="en-AU" sz="1600" b="1" dirty="0" smtClean="0">
                <a:solidFill>
                  <a:schemeClr val="tx2">
                    <a:lumMod val="75000"/>
                  </a:schemeClr>
                </a:solidFill>
              </a:rPr>
              <a:t>Indoor</a:t>
            </a:r>
            <a:br>
              <a:rPr lang="en-AU" sz="1600" b="1" dirty="0" smtClean="0">
                <a:solidFill>
                  <a:schemeClr val="tx2">
                    <a:lumMod val="75000"/>
                  </a:schemeClr>
                </a:solidFill>
              </a:rPr>
            </a:br>
            <a:r>
              <a:rPr lang="en-AU" sz="1600" dirty="0" smtClean="0">
                <a:solidFill>
                  <a:schemeClr val="tx2">
                    <a:lumMod val="75000"/>
                  </a:schemeClr>
                </a:solidFill>
              </a:rPr>
              <a:t>Recreation </a:t>
            </a:r>
          </a:p>
          <a:p>
            <a:r>
              <a:rPr lang="en-AU" sz="1600" dirty="0" smtClean="0">
                <a:solidFill>
                  <a:schemeClr val="tx2">
                    <a:lumMod val="75000"/>
                  </a:schemeClr>
                </a:solidFill>
              </a:rPr>
              <a:t>Retail Space</a:t>
            </a:r>
          </a:p>
          <a:p>
            <a:endParaRPr lang="en-US" sz="1600" dirty="0"/>
          </a:p>
          <a:p>
            <a:r>
              <a:rPr lang="en-AU" sz="1600" b="1" dirty="0">
                <a:solidFill>
                  <a:schemeClr val="accent2">
                    <a:lumMod val="75000"/>
                  </a:schemeClr>
                </a:solidFill>
              </a:rPr>
              <a:t>Building </a:t>
            </a:r>
            <a:r>
              <a:rPr lang="en-AU" sz="1600" b="1" dirty="0" smtClean="0">
                <a:solidFill>
                  <a:schemeClr val="accent2">
                    <a:lumMod val="75000"/>
                  </a:schemeClr>
                </a:solidFill>
              </a:rPr>
              <a:t>5</a:t>
            </a:r>
            <a:endParaRPr lang="en-AU" sz="1600" b="1" dirty="0"/>
          </a:p>
          <a:p>
            <a:r>
              <a:rPr lang="en-AU" sz="1600" dirty="0">
                <a:solidFill>
                  <a:schemeClr val="tx2">
                    <a:lumMod val="75000"/>
                  </a:schemeClr>
                </a:solidFill>
              </a:rPr>
              <a:t>Admin upper level, </a:t>
            </a:r>
            <a:r>
              <a:rPr lang="en-AU" sz="1600" dirty="0" smtClean="0">
                <a:solidFill>
                  <a:schemeClr val="tx2">
                    <a:lumMod val="75000"/>
                  </a:schemeClr>
                </a:solidFill>
              </a:rPr>
              <a:t>tenancies</a:t>
            </a:r>
          </a:p>
          <a:p>
            <a:endParaRPr lang="en-US" sz="1600" dirty="0">
              <a:solidFill>
                <a:schemeClr val="tx2">
                  <a:lumMod val="75000"/>
                </a:schemeClr>
              </a:solidFill>
            </a:endParaRPr>
          </a:p>
          <a:p>
            <a:r>
              <a:rPr lang="en-AU" sz="1600" b="1" dirty="0">
                <a:solidFill>
                  <a:schemeClr val="accent2">
                    <a:lumMod val="75000"/>
                  </a:schemeClr>
                </a:solidFill>
              </a:rPr>
              <a:t>Building 6</a:t>
            </a:r>
            <a:endParaRPr lang="en-AU" sz="1600" b="1" dirty="0"/>
          </a:p>
          <a:p>
            <a:r>
              <a:rPr lang="en-AU" sz="1600" dirty="0">
                <a:solidFill>
                  <a:schemeClr val="tx2">
                    <a:lumMod val="75000"/>
                  </a:schemeClr>
                </a:solidFill>
              </a:rPr>
              <a:t>Grandstand</a:t>
            </a:r>
          </a:p>
          <a:p>
            <a:endParaRPr lang="en-US" sz="1600" dirty="0"/>
          </a:p>
          <a:p>
            <a:r>
              <a:rPr lang="en-AU" sz="1600" b="1" dirty="0">
                <a:solidFill>
                  <a:schemeClr val="accent2">
                    <a:lumMod val="75000"/>
                  </a:schemeClr>
                </a:solidFill>
              </a:rPr>
              <a:t>Building 7</a:t>
            </a:r>
            <a:endParaRPr lang="en-AU" sz="1600" b="1" dirty="0"/>
          </a:p>
          <a:p>
            <a:r>
              <a:rPr lang="en-US" sz="1600" dirty="0">
                <a:solidFill>
                  <a:schemeClr val="tx2">
                    <a:lumMod val="75000"/>
                  </a:schemeClr>
                </a:solidFill>
              </a:rPr>
              <a:t>Old Grandstand</a:t>
            </a:r>
            <a:endParaRPr lang="en-AU" sz="1600" dirty="0">
              <a:solidFill>
                <a:schemeClr val="tx2">
                  <a:lumMod val="75000"/>
                </a:schemeClr>
              </a:solidFill>
            </a:endParaRPr>
          </a:p>
          <a:p>
            <a:endParaRPr lang="en-AU" sz="1600" dirty="0" smtClean="0">
              <a:solidFill>
                <a:schemeClr val="tx2">
                  <a:lumMod val="75000"/>
                </a:schemeClr>
              </a:solidFill>
            </a:endParaRPr>
          </a:p>
        </p:txBody>
      </p:sp>
      <p:sp>
        <p:nvSpPr>
          <p:cNvPr id="11" name="TextBox 10"/>
          <p:cNvSpPr txBox="1"/>
          <p:nvPr/>
        </p:nvSpPr>
        <p:spPr>
          <a:xfrm>
            <a:off x="467544" y="5868561"/>
            <a:ext cx="3672408" cy="584775"/>
          </a:xfrm>
          <a:prstGeom prst="rect">
            <a:avLst/>
          </a:prstGeom>
          <a:noFill/>
        </p:spPr>
        <p:txBody>
          <a:bodyPr wrap="square" rtlCol="0">
            <a:spAutoFit/>
          </a:bodyPr>
          <a:lstStyle/>
          <a:p>
            <a:r>
              <a:rPr lang="en-AU" sz="1600" b="1" dirty="0" err="1">
                <a:solidFill>
                  <a:schemeClr val="accent2">
                    <a:lumMod val="75000"/>
                  </a:schemeClr>
                </a:solidFill>
              </a:rPr>
              <a:t>Brooker</a:t>
            </a:r>
            <a:r>
              <a:rPr lang="en-AU" sz="1600" b="1" dirty="0">
                <a:solidFill>
                  <a:schemeClr val="accent2">
                    <a:lumMod val="75000"/>
                  </a:schemeClr>
                </a:solidFill>
              </a:rPr>
              <a:t> Highway</a:t>
            </a:r>
            <a:endParaRPr lang="en-AU" sz="1600" b="1" dirty="0"/>
          </a:p>
          <a:p>
            <a:r>
              <a:rPr lang="en-AU" sz="1600" dirty="0"/>
              <a:t>Public drop off via </a:t>
            </a:r>
            <a:r>
              <a:rPr lang="en-AU" sz="1600" dirty="0" err="1"/>
              <a:t>Brooker</a:t>
            </a:r>
            <a:r>
              <a:rPr lang="en-AU" sz="1600" dirty="0"/>
              <a:t> frontage</a:t>
            </a:r>
          </a:p>
        </p:txBody>
      </p:sp>
      <p:sp>
        <p:nvSpPr>
          <p:cNvPr id="14" name="Rectangle 13"/>
          <p:cNvSpPr/>
          <p:nvPr/>
        </p:nvSpPr>
        <p:spPr>
          <a:xfrm>
            <a:off x="6696240" y="0"/>
            <a:ext cx="36000" cy="68580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29349" y="5589240"/>
            <a:ext cx="5616624"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17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rgbClr val="2F2B20"/>
      </a:dk1>
      <a:lt1>
        <a:srgbClr val="FFFFFF"/>
      </a:lt1>
      <a:dk2>
        <a:srgbClr val="446867"/>
      </a:dk2>
      <a:lt2>
        <a:srgbClr val="C3D8D7"/>
      </a:lt2>
      <a:accent1>
        <a:srgbClr val="9CBEBD"/>
      </a:accent1>
      <a:accent2>
        <a:srgbClr val="9CBEBD"/>
      </a:accent2>
      <a:accent3>
        <a:srgbClr val="D2CB6C"/>
      </a:accent3>
      <a:accent4>
        <a:srgbClr val="95A39D"/>
      </a:accent4>
      <a:accent5>
        <a:srgbClr val="C89F5D"/>
      </a:accent5>
      <a:accent6>
        <a:srgbClr val="BFC7C4"/>
      </a:accent6>
      <a:hlink>
        <a:srgbClr val="0070C0"/>
      </a:hlink>
      <a:folHlink>
        <a:srgbClr val="007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1807</TotalTime>
  <Words>402</Words>
  <Application>Microsoft Office PowerPoint</Application>
  <PresentationFormat>On-screen Show (4:3)</PresentationFormat>
  <Paragraphs>121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Hobart Showground  Redevelopment </vt:lpstr>
      <vt:lpstr>Our Background</vt:lpstr>
      <vt:lpstr>Our Assets</vt:lpstr>
      <vt:lpstr>Redevelopment </vt:lpstr>
      <vt:lpstr>Redevelopment – Decision Structure</vt:lpstr>
      <vt:lpstr>Redevelopment BPSM Draft Concept Plan</vt:lpstr>
      <vt:lpstr>Royal Hobart Show Usage</vt:lpstr>
      <vt:lpstr>Royal Hobart Show Usage</vt:lpstr>
      <vt:lpstr>Non-Show usage 350 days per year </vt:lpstr>
      <vt:lpstr>The Commercial Zone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Hobart Showground  Re-Development</dc:title>
  <dc:creator>Peter Derkley</dc:creator>
  <cp:lastModifiedBy>admin</cp:lastModifiedBy>
  <cp:revision>111</cp:revision>
  <dcterms:created xsi:type="dcterms:W3CDTF">2012-01-13T00:25:56Z</dcterms:created>
  <dcterms:modified xsi:type="dcterms:W3CDTF">2013-08-14T04:22:40Z</dcterms:modified>
</cp:coreProperties>
</file>