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9" r:id="rId2"/>
    <p:sldId id="492" r:id="rId3"/>
    <p:sldId id="498" r:id="rId4"/>
    <p:sldId id="494" r:id="rId5"/>
    <p:sldId id="488" r:id="rId6"/>
    <p:sldId id="495" r:id="rId7"/>
    <p:sldId id="496" r:id="rId8"/>
    <p:sldId id="497" r:id="rId9"/>
    <p:sldId id="4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302979-319D-40E2-8512-651915EF5946}">
          <p14:sldIdLst>
            <p14:sldId id="259"/>
            <p14:sldId id="492"/>
            <p14:sldId id="498"/>
            <p14:sldId id="494"/>
            <p14:sldId id="488"/>
            <p14:sldId id="495"/>
            <p14:sldId id="496"/>
            <p14:sldId id="497"/>
            <p14:sldId id="4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87"/>
    <a:srgbClr val="F6F6F6"/>
    <a:srgbClr val="0B274D"/>
    <a:srgbClr val="0E3466"/>
    <a:srgbClr val="14488E"/>
    <a:srgbClr val="011629"/>
    <a:srgbClr val="001628"/>
    <a:srgbClr val="092140"/>
    <a:srgbClr val="FFFFFF"/>
    <a:srgbClr val="6AB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notesViewPr>
    <p:cSldViewPr snapToGrid="0">
      <p:cViewPr varScale="1">
        <p:scale>
          <a:sx n="71" d="100"/>
          <a:sy n="71" d="100"/>
        </p:scale>
        <p:origin x="2856"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D4246-0B80-41D7-B53F-1FB0B3CA7D3A}" type="datetimeFigureOut">
              <a:rPr lang="en-AU" smtClean="0"/>
              <a:t>21/01/2020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AE0BB-488C-4DA1-8C32-CB12F680992D}" type="slidenum">
              <a:rPr lang="en-AU" smtClean="0"/>
              <a:t>‹#›</a:t>
            </a:fld>
            <a:endParaRPr lang="en-AU"/>
          </a:p>
        </p:txBody>
      </p:sp>
    </p:spTree>
    <p:extLst>
      <p:ext uri="{BB962C8B-B14F-4D97-AF65-F5344CB8AC3E}">
        <p14:creationId xmlns:p14="http://schemas.microsoft.com/office/powerpoint/2010/main" val="413811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47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01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89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16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73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643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1/21/2020</a:t>
            </a:fld>
            <a:endParaRPr lang="en-US" dirty="0"/>
          </a:p>
        </p:txBody>
      </p:sp>
      <p:sp>
        <p:nvSpPr>
          <p:cNvPr id="5" name="Footer Placeholder 4"/>
          <p:cNvSpPr>
            <a:spLocks noGrp="1"/>
          </p:cNvSpPr>
          <p:nvPr>
            <p:ph type="ftr" sz="quarter" idx="11"/>
          </p:nvPr>
        </p:nvSpPr>
        <p:spPr/>
        <p:txBody>
          <a:bodyPr/>
          <a:lstStyle/>
          <a:p>
            <a:r>
              <a:rPr lang="en-US" sz="800">
                <a:latin typeface="Futura Std"/>
              </a:rPr>
              <a:t>Sapient Energy. – Lake St Clair Pumped Hydro Storage</a:t>
            </a:r>
            <a:endParaRPr lang="en-US" sz="800" dirty="0">
              <a:latin typeface="Futura Std"/>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5A14B6D-F5E4-4550-9E57-77AF646894F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hape 236">
            <a:extLst>
              <a:ext uri="{FF2B5EF4-FFF2-40B4-BE49-F238E27FC236}">
                <a16:creationId xmlns:a16="http://schemas.microsoft.com/office/drawing/2014/main" id="{60E097A6-6D1D-4092-A8DC-0280C0A0195A}"/>
              </a:ext>
            </a:extLst>
          </p:cNvPr>
          <p:cNvSpPr/>
          <p:nvPr userDrawn="1"/>
        </p:nvSpPr>
        <p:spPr>
          <a:xfrm>
            <a:off x="0" y="486182"/>
            <a:ext cx="594940" cy="322854"/>
          </a:xfrm>
          <a:prstGeom prst="rect">
            <a:avLst/>
          </a:prstGeom>
          <a:blipFill>
            <a:blip r:embed="rId2"/>
          </a:blipFill>
          <a:ln w="12700">
            <a:miter lim="400000"/>
          </a:ln>
        </p:spPr>
        <p:txBody>
          <a:bodyPr lIns="50800" tIns="50800" rIns="50800" bIns="50800" anchor="ctr"/>
          <a:lstStyle/>
          <a:p>
            <a:pPr>
              <a:defRPr sz="2400">
                <a:solidFill>
                  <a:srgbClr val="FFFFFF"/>
                </a:solidFill>
              </a:defRPr>
            </a:pPr>
            <a:endParaRPr sz="2400"/>
          </a:p>
        </p:txBody>
      </p:sp>
      <p:pic>
        <p:nvPicPr>
          <p:cNvPr id="11" name="Picture 10" descr="A close up of a logo&#10;&#10;Description automatically generated">
            <a:extLst>
              <a:ext uri="{FF2B5EF4-FFF2-40B4-BE49-F238E27FC236}">
                <a16:creationId xmlns:a16="http://schemas.microsoft.com/office/drawing/2014/main" id="{1F66DA36-597A-4A41-90BF-EF19ADCCE0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57158" y="6314611"/>
            <a:ext cx="637103" cy="432000"/>
          </a:xfrm>
          <a:prstGeom prst="rect">
            <a:avLst/>
          </a:prstGeom>
        </p:spPr>
      </p:pic>
    </p:spTree>
    <p:extLst>
      <p:ext uri="{BB962C8B-B14F-4D97-AF65-F5344CB8AC3E}">
        <p14:creationId xmlns:p14="http://schemas.microsoft.com/office/powerpoint/2010/main" val="346562178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DAD7CD">
            <a:alpha val="20000"/>
          </a:srgbClr>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89879" y="449036"/>
            <a:ext cx="10163921" cy="360000"/>
          </a:xfrm>
        </p:spPr>
        <p:txBody>
          <a:bodyPr>
            <a:noAutofit/>
          </a:bodyPr>
          <a:lstStyle>
            <a:lvl1pPr>
              <a:defRPr kumimoji="0" lang="en-US" sz="1800" b="0" i="0" u="none" strike="noStrike" kern="1200" cap="none" spc="584" normalizeH="0" baseline="0" dirty="0">
                <a:ln>
                  <a:noFill/>
                </a:ln>
                <a:solidFill>
                  <a:srgbClr val="092140"/>
                </a:solidFill>
                <a:effectLst/>
                <a:uFillTx/>
                <a:latin typeface="Futura Std"/>
                <a:ea typeface="Futura Std"/>
                <a:cs typeface="Futura Std"/>
                <a:sym typeface="Futura Std"/>
              </a:defRPr>
            </a:lvl1pPr>
          </a:lstStyle>
          <a:p>
            <a:r>
              <a:rPr lang="en-US" dirty="0"/>
              <a:t>Click to edit Master title style</a:t>
            </a:r>
          </a:p>
        </p:txBody>
      </p:sp>
      <p:sp>
        <p:nvSpPr>
          <p:cNvPr id="3" name="Content Placeholder 2"/>
          <p:cNvSpPr>
            <a:spLocks noGrp="1"/>
          </p:cNvSpPr>
          <p:nvPr>
            <p:ph idx="1"/>
          </p:nvPr>
        </p:nvSpPr>
        <p:spPr>
          <a:xfrm>
            <a:off x="1189879" y="1265464"/>
            <a:ext cx="5428636" cy="4441373"/>
          </a:xfrm>
        </p:spPr>
        <p:txBody>
          <a:bodyPr>
            <a:normAutofit/>
          </a:bodyPr>
          <a:lstStyle>
            <a:lvl1pPr marL="1714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1pPr>
            <a:lvl2pPr marL="5143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2pPr>
            <a:lvl3pPr marL="8572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3pPr>
            <a:lvl4pPr marL="12001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4pPr>
            <a:lvl5pPr marL="15430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6989233" y="1265238"/>
            <a:ext cx="4724400" cy="4441825"/>
          </a:xfrm>
          <a:solidFill>
            <a:schemeClr val="bg2"/>
          </a:solidFill>
        </p:spPr>
        <p:txBody>
          <a:bodyPr>
            <a:normAutofit/>
          </a:bodyPr>
          <a:lstStyle>
            <a:lvl1pPr>
              <a:defRPr sz="1200"/>
            </a:lvl1pPr>
          </a:lstStyle>
          <a:p>
            <a:endParaRPr lang="en-US" dirty="0"/>
          </a:p>
        </p:txBody>
      </p:sp>
      <p:sp>
        <p:nvSpPr>
          <p:cNvPr id="12" name="Shape 236"/>
          <p:cNvSpPr/>
          <p:nvPr userDrawn="1"/>
        </p:nvSpPr>
        <p:spPr>
          <a:xfrm>
            <a:off x="-675063" y="486182"/>
            <a:ext cx="1270003" cy="322854"/>
          </a:xfrm>
          <a:prstGeom prst="rect">
            <a:avLst/>
          </a:prstGeom>
          <a:blipFill>
            <a:blip r:embed="rId2"/>
          </a:blipFill>
          <a:ln w="12700">
            <a:miter lim="400000"/>
          </a:ln>
        </p:spPr>
        <p:txBody>
          <a:bodyPr lIns="50800" tIns="50800" rIns="50800" bIns="50800" anchor="ctr"/>
          <a:lstStyle/>
          <a:p>
            <a:pPr>
              <a:defRPr sz="2400">
                <a:solidFill>
                  <a:srgbClr val="FFFFFF"/>
                </a:solidFill>
              </a:defRPr>
            </a:pPr>
            <a:endParaRPr sz="2400"/>
          </a:p>
        </p:txBody>
      </p:sp>
      <p:sp>
        <p:nvSpPr>
          <p:cNvPr id="11" name="Footer Placeholder 3">
            <a:extLst>
              <a:ext uri="{FF2B5EF4-FFF2-40B4-BE49-F238E27FC236}">
                <a16:creationId xmlns:a16="http://schemas.microsoft.com/office/drawing/2014/main" id="{AF96C5C1-18DB-4EF1-A587-CCBAAF066446}"/>
              </a:ext>
            </a:extLst>
          </p:cNvPr>
          <p:cNvSpPr>
            <a:spLocks noGrp="1"/>
          </p:cNvSpPr>
          <p:nvPr>
            <p:ph type="ftr" sz="quarter" idx="11"/>
          </p:nvPr>
        </p:nvSpPr>
        <p:spPr>
          <a:xfrm>
            <a:off x="1062521" y="6210826"/>
            <a:ext cx="5411875" cy="266515"/>
          </a:xfrm>
          <a:prstGeom prst="rect">
            <a:avLst/>
          </a:prstGeom>
        </p:spPr>
        <p:txBody>
          <a:bodyPr/>
          <a:lstStyle/>
          <a:p>
            <a:endParaRPr lang="en-US" sz="800" dirty="0">
              <a:latin typeface="Futura Std"/>
            </a:endParaRPr>
          </a:p>
        </p:txBody>
      </p:sp>
    </p:spTree>
    <p:extLst>
      <p:ext uri="{BB962C8B-B14F-4D97-AF65-F5344CB8AC3E}">
        <p14:creationId xmlns:p14="http://schemas.microsoft.com/office/powerpoint/2010/main" val="317057558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rgbClr val="DAD7CD">
            <a:alpha val="20000"/>
          </a:srgbClr>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89879" y="449036"/>
            <a:ext cx="10163921" cy="360000"/>
          </a:xfrm>
        </p:spPr>
        <p:txBody>
          <a:bodyPr>
            <a:noAutofit/>
          </a:bodyPr>
          <a:lstStyle>
            <a:lvl1pPr algn="l" defTabSz="685800" rtl="0" eaLnBrk="1" latinLnBrk="0" hangingPunct="1">
              <a:lnSpc>
                <a:spcPct val="90000"/>
              </a:lnSpc>
              <a:spcBef>
                <a:spcPct val="0"/>
              </a:spcBef>
              <a:buNone/>
              <a:defRPr kumimoji="0" lang="en-US" sz="2000" b="0" i="0" u="none" strike="noStrike" kern="1200" cap="none" spc="584" normalizeH="0" baseline="0" dirty="0">
                <a:ln>
                  <a:noFill/>
                </a:ln>
                <a:solidFill>
                  <a:srgbClr val="092140"/>
                </a:solidFill>
                <a:effectLst/>
                <a:uFillTx/>
                <a:latin typeface="Futura Std"/>
                <a:ea typeface="Futura Std"/>
                <a:cs typeface="Futura Std"/>
                <a:sym typeface="Futura Std"/>
              </a:defRPr>
            </a:lvl1pPr>
          </a:lstStyle>
          <a:p>
            <a:r>
              <a:rPr lang="en-US" dirty="0"/>
              <a:t>Click to edit Master title style</a:t>
            </a:r>
          </a:p>
        </p:txBody>
      </p:sp>
      <p:sp>
        <p:nvSpPr>
          <p:cNvPr id="10" name="Content Placeholder 2"/>
          <p:cNvSpPr>
            <a:spLocks noGrp="1"/>
          </p:cNvSpPr>
          <p:nvPr>
            <p:ph sz="half" idx="1"/>
          </p:nvPr>
        </p:nvSpPr>
        <p:spPr>
          <a:xfrm>
            <a:off x="1189878" y="1265465"/>
            <a:ext cx="4829921" cy="4575355"/>
          </a:xfrm>
        </p:spPr>
        <p:txBody>
          <a:bodyPr>
            <a:normAutofit/>
          </a:bodyPr>
          <a:lstStyle>
            <a:lvl1pPr marL="1714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1pPr>
            <a:lvl2pPr marL="5143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2pPr>
            <a:lvl3pPr marL="8572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3pPr>
            <a:lvl4pPr marL="12001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4pPr>
            <a:lvl5pPr marL="15430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523878" y="1265465"/>
            <a:ext cx="4829921" cy="4575355"/>
          </a:xfrm>
        </p:spPr>
        <p:txBody>
          <a:bodyPr>
            <a:normAutofit/>
          </a:bodyPr>
          <a:lstStyle>
            <a:lvl1pPr marL="1714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1pPr>
            <a:lvl2pPr marL="5143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2pPr>
            <a:lvl3pPr marL="8572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3pPr>
            <a:lvl4pPr marL="12001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4pPr>
            <a:lvl5pPr marL="1543050" indent="-171450" algn="l" defTabSz="685800" rtl="0" eaLnBrk="1" latinLnBrk="0" hangingPunct="1">
              <a:lnSpc>
                <a:spcPct val="90000"/>
              </a:lnSpc>
              <a:buFont typeface="Arial"/>
              <a:buChar char="•"/>
              <a:defRPr kumimoji="0" lang="en-US" sz="1200" b="0" i="0" u="none" strike="noStrike" kern="1200" cap="none" spc="96" normalizeH="0" baseline="0" dirty="0">
                <a:ln>
                  <a:noFill/>
                </a:ln>
                <a:solidFill>
                  <a:srgbClr val="092140"/>
                </a:solidFill>
                <a:effectLst/>
                <a:uFillTx/>
                <a:latin typeface="Futura Std"/>
                <a:ea typeface="Futura Std"/>
                <a:cs typeface="Futura Std"/>
                <a:sym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236"/>
          <p:cNvSpPr/>
          <p:nvPr userDrawn="1"/>
        </p:nvSpPr>
        <p:spPr>
          <a:xfrm>
            <a:off x="-675063" y="486182"/>
            <a:ext cx="1270003" cy="322854"/>
          </a:xfrm>
          <a:prstGeom prst="rect">
            <a:avLst/>
          </a:prstGeom>
          <a:solidFill>
            <a:srgbClr val="092140"/>
          </a:solidFill>
          <a:ln w="12700">
            <a:miter lim="400000"/>
          </a:ln>
        </p:spPr>
        <p:txBody>
          <a:bodyPr lIns="50800" tIns="50800" rIns="50800" bIns="50800" anchor="ctr"/>
          <a:lstStyle/>
          <a:p>
            <a:pPr>
              <a:defRPr sz="2400">
                <a:solidFill>
                  <a:srgbClr val="FFFFFF"/>
                </a:solidFill>
              </a:defRPr>
            </a:pPr>
            <a:endParaRPr sz="2400"/>
          </a:p>
        </p:txBody>
      </p:sp>
    </p:spTree>
    <p:extLst>
      <p:ext uri="{BB962C8B-B14F-4D97-AF65-F5344CB8AC3E}">
        <p14:creationId xmlns:p14="http://schemas.microsoft.com/office/powerpoint/2010/main" val="269660202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2" name="Rectangle 1"/>
          <p:cNvSpPr/>
          <p:nvPr userDrawn="1"/>
        </p:nvSpPr>
        <p:spPr>
          <a:xfrm>
            <a:off x="-57150" y="0"/>
            <a:ext cx="12249150" cy="6858000"/>
          </a:xfrm>
          <a:prstGeom prst="rect">
            <a:avLst/>
          </a:prstGeom>
          <a:solidFill>
            <a:srgbClr val="0921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5" name="Picture 4" descr="A close up of a sign&#10;&#10;Description automatically generated">
            <a:extLst>
              <a:ext uri="{FF2B5EF4-FFF2-40B4-BE49-F238E27FC236}">
                <a16:creationId xmlns:a16="http://schemas.microsoft.com/office/drawing/2014/main" id="{46EFA104-BDF7-44F5-935D-A8128D6817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61543" y="1835151"/>
            <a:ext cx="4187057" cy="2839114"/>
          </a:xfrm>
          <a:prstGeom prst="rect">
            <a:avLst/>
          </a:prstGeom>
        </p:spPr>
      </p:pic>
    </p:spTree>
    <p:extLst>
      <p:ext uri="{BB962C8B-B14F-4D97-AF65-F5344CB8AC3E}">
        <p14:creationId xmlns:p14="http://schemas.microsoft.com/office/powerpoint/2010/main" val="252468099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rgbClr val="09214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01C38-70C1-4576-9E19-D87E48E85630}"/>
              </a:ext>
            </a:extLst>
          </p:cNvPr>
          <p:cNvSpPr/>
          <p:nvPr userDrawn="1"/>
        </p:nvSpPr>
        <p:spPr>
          <a:xfrm>
            <a:off x="-57150" y="-7374"/>
            <a:ext cx="12249150" cy="6858000"/>
          </a:xfrm>
          <a:prstGeom prst="rect">
            <a:avLst/>
          </a:prstGeom>
          <a:gradFill>
            <a:gsLst>
              <a:gs pos="29000">
                <a:srgbClr val="092140"/>
              </a:gs>
              <a:gs pos="74000">
                <a:srgbClr val="0B274D"/>
              </a:gs>
              <a:gs pos="100000">
                <a:srgbClr val="09214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45845018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Click to insert Document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136C-51B1-E242-9EAA-04891707344A}" type="slidenum">
              <a:rPr lang="en-US" smtClean="0"/>
              <a:pPr/>
              <a:t>‹#›</a:t>
            </a:fld>
            <a:endParaRPr lang="en-US" dirty="0"/>
          </a:p>
        </p:txBody>
      </p:sp>
    </p:spTree>
    <p:extLst>
      <p:ext uri="{BB962C8B-B14F-4D97-AF65-F5344CB8AC3E}">
        <p14:creationId xmlns:p14="http://schemas.microsoft.com/office/powerpoint/2010/main" val="2176112332"/>
      </p:ext>
    </p:extLst>
  </p:cSld>
  <p:clrMap bg1="lt1" tx1="dk1" bg2="lt2" tx2="dk2" accent1="accent1" accent2="accent2" accent3="accent3" accent4="accent4" accent5="accent5" accent6="accent6" hlink="hlink" folHlink="folHlink"/>
  <p:sldLayoutIdLst>
    <p:sldLayoutId id="2147483662" r:id="rId1"/>
    <p:sldLayoutId id="2147483683" r:id="rId2"/>
    <p:sldLayoutId id="2147483684" r:id="rId3"/>
    <p:sldLayoutId id="2147483680" r:id="rId4"/>
    <p:sldLayoutId id="2147483685" r:id="rId5"/>
  </p:sldLayoutIdLst>
  <p:transition spd="slow">
    <p:cover/>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C8043B-3F64-446E-8EDC-3C75496B43CA}"/>
              </a:ext>
            </a:extLst>
          </p:cNvPr>
          <p:cNvSpPr/>
          <p:nvPr/>
        </p:nvSpPr>
        <p:spPr>
          <a:xfrm>
            <a:off x="0" y="0"/>
            <a:ext cx="12192000" cy="6858000"/>
          </a:xfrm>
          <a:prstGeom prst="rect">
            <a:avLst/>
          </a:prstGeom>
          <a:gradFill flip="none" rotWithShape="1">
            <a:gsLst>
              <a:gs pos="63000">
                <a:srgbClr val="011629"/>
              </a:gs>
              <a:gs pos="98000">
                <a:srgbClr val="00288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descr="A picture containing fish&#10;&#10;Description automatically generated">
            <a:extLst>
              <a:ext uri="{FF2B5EF4-FFF2-40B4-BE49-F238E27FC236}">
                <a16:creationId xmlns:a16="http://schemas.microsoft.com/office/drawing/2014/main" id="{28EFD9A8-8867-4D39-B1EB-60DE5C968EAC}"/>
              </a:ext>
            </a:extLst>
          </p:cNvPr>
          <p:cNvPicPr>
            <a:picLocks noChangeAspect="1"/>
          </p:cNvPicPr>
          <p:nvPr/>
        </p:nvPicPr>
        <p:blipFill>
          <a:blip r:embed="rId2">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77665B9-4260-4ACC-BE80-DB6478997CEB}"/>
              </a:ext>
            </a:extLst>
          </p:cNvPr>
          <p:cNvSpPr/>
          <p:nvPr/>
        </p:nvSpPr>
        <p:spPr>
          <a:xfrm>
            <a:off x="0" y="0"/>
            <a:ext cx="3209731" cy="2430514"/>
          </a:xfrm>
          <a:prstGeom prst="rect">
            <a:avLst/>
          </a:prstGeom>
          <a:gradFill flip="none" rotWithShape="1">
            <a:gsLst>
              <a:gs pos="49000">
                <a:srgbClr val="011629"/>
              </a:gs>
              <a:gs pos="100000">
                <a:srgbClr val="01162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Box 2">
            <a:extLst>
              <a:ext uri="{FF2B5EF4-FFF2-40B4-BE49-F238E27FC236}">
                <a16:creationId xmlns:a16="http://schemas.microsoft.com/office/drawing/2014/main" id="{66997585-AFEE-46DC-ADBA-4E84DD9C94EC}"/>
              </a:ext>
            </a:extLst>
          </p:cNvPr>
          <p:cNvSpPr txBox="1">
            <a:spLocks noChangeArrowheads="1"/>
          </p:cNvSpPr>
          <p:nvPr/>
        </p:nvSpPr>
        <p:spPr bwMode="auto">
          <a:xfrm>
            <a:off x="3311328" y="2847615"/>
            <a:ext cx="7445568" cy="1018933"/>
          </a:xfrm>
          <a:prstGeom prst="rect">
            <a:avLst/>
          </a:prstGeom>
          <a:noFill/>
          <a:ln w="9525">
            <a:noFill/>
            <a:miter lim="800000"/>
            <a:headEnd/>
            <a:tailEnd/>
          </a:ln>
        </p:spPr>
        <p:txBody>
          <a:bodyPr rot="0" vert="horz" wrap="square" lIns="0" tIns="45720" rIns="91440" bIns="45720" anchor="t" anchorCtr="0">
            <a:spAutoFit/>
          </a:bodyPr>
          <a:lstStyle/>
          <a:p>
            <a:pPr>
              <a:lnSpc>
                <a:spcPct val="107000"/>
              </a:lnSpc>
              <a:spcAft>
                <a:spcPts val="800"/>
              </a:spcAft>
            </a:pPr>
            <a:r>
              <a:rPr lang="en-AU" sz="6000" b="1" cap="small" dirty="0">
                <a:solidFill>
                  <a:srgbClr val="FFFFFF"/>
                </a:solidFill>
                <a:effectLst/>
                <a:latin typeface="Muli" panose="02000503000000000000" pitchFamily="2" charset="0"/>
                <a:ea typeface="DengXian" panose="02010600030101010101" pitchFamily="2" charset="-122"/>
                <a:cs typeface="Times New Roman" panose="02020603050405020304" pitchFamily="18" charset="0"/>
              </a:rPr>
              <a:t>AN INTRODUCTION</a:t>
            </a:r>
            <a:endParaRPr lang="en-AU" sz="2000" b="1" cap="small" dirty="0">
              <a:effectLst/>
              <a:latin typeface="Muli" panose="02000503000000000000" pitchFamily="2" charset="0"/>
              <a:ea typeface="DengXian" panose="02010600030101010101" pitchFamily="2" charset="-122"/>
              <a:cs typeface="Times New Roman" panose="02020603050405020304" pitchFamily="18" charset="0"/>
            </a:endParaRPr>
          </a:p>
        </p:txBody>
      </p:sp>
      <p:sp>
        <p:nvSpPr>
          <p:cNvPr id="9" name="Text Box 2">
            <a:extLst>
              <a:ext uri="{FF2B5EF4-FFF2-40B4-BE49-F238E27FC236}">
                <a16:creationId xmlns:a16="http://schemas.microsoft.com/office/drawing/2014/main" id="{77272722-5850-4590-A497-E227CF7EE7F6}"/>
              </a:ext>
            </a:extLst>
          </p:cNvPr>
          <p:cNvSpPr txBox="1">
            <a:spLocks noChangeArrowheads="1"/>
          </p:cNvSpPr>
          <p:nvPr/>
        </p:nvSpPr>
        <p:spPr bwMode="auto">
          <a:xfrm>
            <a:off x="3311328" y="3774948"/>
            <a:ext cx="3806825" cy="1111651"/>
          </a:xfrm>
          <a:prstGeom prst="rect">
            <a:avLst/>
          </a:prstGeom>
          <a:noFill/>
          <a:ln w="9525">
            <a:noFill/>
            <a:miter lim="800000"/>
            <a:headEnd/>
            <a:tailEnd/>
          </a:ln>
        </p:spPr>
        <p:txBody>
          <a:bodyPr rot="0" vert="horz" wrap="square" lIns="0" tIns="45720" rIns="91440" bIns="45720" anchor="t" anchorCtr="0">
            <a:spAutoFit/>
          </a:bodyPr>
          <a:lstStyle/>
          <a:p>
            <a:pPr>
              <a:lnSpc>
                <a:spcPct val="107000"/>
              </a:lnSpc>
              <a:spcAft>
                <a:spcPts val="800"/>
              </a:spcAft>
            </a:pPr>
            <a:r>
              <a:rPr lang="en-AU" sz="6600" b="1" dirty="0">
                <a:solidFill>
                  <a:srgbClr val="6AB5F8"/>
                </a:solidFill>
                <a:effectLst/>
                <a:latin typeface="Muli" panose="02000503000000000000" pitchFamily="2" charset="0"/>
                <a:ea typeface="DengXian" panose="02010600030101010101" pitchFamily="2" charset="-122"/>
                <a:cs typeface="Times New Roman" panose="02020603050405020304" pitchFamily="18" charset="0"/>
              </a:rPr>
              <a:t>2019</a:t>
            </a:r>
          </a:p>
        </p:txBody>
      </p:sp>
      <p:pic>
        <p:nvPicPr>
          <p:cNvPr id="13" name="Picture 12" descr="A picture containing clock, drawing&#10;&#10;Description automatically generated">
            <a:extLst>
              <a:ext uri="{FF2B5EF4-FFF2-40B4-BE49-F238E27FC236}">
                <a16:creationId xmlns:a16="http://schemas.microsoft.com/office/drawing/2014/main" id="{E70241CA-966A-404F-9028-9D16ABE67B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432" y="530761"/>
            <a:ext cx="2396791" cy="2666310"/>
          </a:xfrm>
          <a:prstGeom prst="rect">
            <a:avLst/>
          </a:prstGeom>
        </p:spPr>
      </p:pic>
      <p:pic>
        <p:nvPicPr>
          <p:cNvPr id="16" name="Picture 15">
            <a:extLst>
              <a:ext uri="{FF2B5EF4-FFF2-40B4-BE49-F238E27FC236}">
                <a16:creationId xmlns:a16="http://schemas.microsoft.com/office/drawing/2014/main" id="{271F03B7-D007-44E2-9435-DB3BC66509D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342150" y="1977771"/>
            <a:ext cx="1703743" cy="751369"/>
          </a:xfrm>
          <a:prstGeom prst="rect">
            <a:avLst/>
          </a:prstGeom>
        </p:spPr>
      </p:pic>
    </p:spTree>
    <p:extLst>
      <p:ext uri="{BB962C8B-B14F-4D97-AF65-F5344CB8AC3E}">
        <p14:creationId xmlns:p14="http://schemas.microsoft.com/office/powerpoint/2010/main" val="14106275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 name="Shape 236">
            <a:extLst>
              <a:ext uri="{FF2B5EF4-FFF2-40B4-BE49-F238E27FC236}">
                <a16:creationId xmlns:a16="http://schemas.microsoft.com/office/drawing/2014/main" id="{89F75F4A-6FF3-48BE-A3AA-44273F30B276}"/>
              </a:ext>
            </a:extLst>
          </p:cNvPr>
          <p:cNvSpPr/>
          <p:nvPr/>
        </p:nvSpPr>
        <p:spPr>
          <a:xfrm>
            <a:off x="0" y="486182"/>
            <a:ext cx="594940" cy="322854"/>
          </a:xfrm>
          <a:prstGeom prst="rect">
            <a:avLst/>
          </a:prstGeom>
          <a:solidFill>
            <a:schemeClr val="bg1"/>
          </a:solidFill>
          <a:ln w="12700">
            <a:miter lim="400000"/>
          </a:ln>
        </p:spPr>
        <p:txBody>
          <a:bodyPr lIns="50800" tIns="50800" rIns="50800" bIns="50800" anchor="ctr"/>
          <a:lstStyle/>
          <a:p>
            <a:pPr>
              <a:defRPr sz="2400">
                <a:solidFill>
                  <a:srgbClr val="FFFFFF"/>
                </a:solidFill>
              </a:defRPr>
            </a:pPr>
            <a:endParaRPr sz="2400"/>
          </a:p>
        </p:txBody>
      </p:sp>
      <p:sp>
        <p:nvSpPr>
          <p:cNvPr id="11" name="Rectangle 10">
            <a:extLst>
              <a:ext uri="{FF2B5EF4-FFF2-40B4-BE49-F238E27FC236}">
                <a16:creationId xmlns:a16="http://schemas.microsoft.com/office/drawing/2014/main" id="{95EA9B51-10AB-4E1C-A5AC-29AF39395AAE}"/>
              </a:ext>
            </a:extLst>
          </p:cNvPr>
          <p:cNvSpPr/>
          <p:nvPr/>
        </p:nvSpPr>
        <p:spPr>
          <a:xfrm>
            <a:off x="0" y="1750138"/>
            <a:ext cx="12192000" cy="2232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Google Shape;172;p21"/>
          <p:cNvSpPr txBox="1">
            <a:spLocks noGrp="1"/>
          </p:cNvSpPr>
          <p:nvPr>
            <p:ph type="title"/>
          </p:nvPr>
        </p:nvSpPr>
        <p:spPr>
          <a:xfrm>
            <a:off x="942449" y="442025"/>
            <a:ext cx="9594172"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latin typeface="Futura Std"/>
              </a:rPr>
              <a:t>An introduction to SIA</a:t>
            </a:r>
            <a:endParaRPr sz="2800" dirty="0">
              <a:latin typeface="Futura Std"/>
            </a:endParaRPr>
          </a:p>
        </p:txBody>
      </p:sp>
      <p:sp>
        <p:nvSpPr>
          <p:cNvPr id="22" name="Google Shape;154;p19">
            <a:extLst>
              <a:ext uri="{FF2B5EF4-FFF2-40B4-BE49-F238E27FC236}">
                <a16:creationId xmlns:a16="http://schemas.microsoft.com/office/drawing/2014/main" id="{288C6E0A-12BF-486B-9EA7-A9CA0AD49082}"/>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ontent Placeholder 2">
            <a:extLst>
              <a:ext uri="{FF2B5EF4-FFF2-40B4-BE49-F238E27FC236}">
                <a16:creationId xmlns:a16="http://schemas.microsoft.com/office/drawing/2014/main" id="{63679F91-C0F2-477E-9C8A-97E7D3050EBF}"/>
              </a:ext>
            </a:extLst>
          </p:cNvPr>
          <p:cNvSpPr>
            <a:spLocks noGrp="1"/>
          </p:cNvSpPr>
          <p:nvPr>
            <p:ph idx="1"/>
          </p:nvPr>
        </p:nvSpPr>
        <p:spPr>
          <a:xfrm>
            <a:off x="985610" y="845249"/>
            <a:ext cx="10398156" cy="725900"/>
          </a:xfrm>
          <a:ln>
            <a:noFill/>
          </a:ln>
        </p:spPr>
        <p:txBody>
          <a:bodyPr>
            <a:noAutofit/>
          </a:bodyPr>
          <a:lstStyle/>
          <a:p>
            <a:pPr marL="0" indent="0">
              <a:lnSpc>
                <a:spcPct val="120000"/>
              </a:lnSpc>
              <a:buNone/>
            </a:pPr>
            <a:r>
              <a:rPr lang="en-US" sz="1200" dirty="0">
                <a:solidFill>
                  <a:schemeClr val="tx2"/>
                </a:solidFill>
                <a:latin typeface="Futura Std"/>
              </a:rPr>
              <a:t>Strategic Infrastructure Advisory (SIA) is a boutique infrastructure advisory firm that assists develop, procure, finance and operate transport, energy, water and social infrastructure projects.   We bridge the gap between investors and market participants to develop, identify and transact quality projects. </a:t>
            </a:r>
          </a:p>
          <a:p>
            <a:pPr marL="0" indent="0">
              <a:lnSpc>
                <a:spcPct val="110000"/>
              </a:lnSpc>
              <a:buNone/>
            </a:pPr>
            <a:endParaRPr lang="en-US" sz="1200" dirty="0">
              <a:solidFill>
                <a:schemeClr val="tx2"/>
              </a:solidFill>
              <a:latin typeface="Futura Std"/>
            </a:endParaRPr>
          </a:p>
        </p:txBody>
      </p:sp>
      <p:sp>
        <p:nvSpPr>
          <p:cNvPr id="25" name="Rectangle 24">
            <a:extLst>
              <a:ext uri="{FF2B5EF4-FFF2-40B4-BE49-F238E27FC236}">
                <a16:creationId xmlns:a16="http://schemas.microsoft.com/office/drawing/2014/main" id="{DB1FF7B8-F014-4F25-B7CE-D7B5C42E9465}"/>
              </a:ext>
            </a:extLst>
          </p:cNvPr>
          <p:cNvSpPr/>
          <p:nvPr/>
        </p:nvSpPr>
        <p:spPr>
          <a:xfrm>
            <a:off x="1071716" y="4161900"/>
            <a:ext cx="3143441" cy="2671514"/>
          </a:xfrm>
          <a:prstGeom prst="rect">
            <a:avLst/>
          </a:prstGeom>
        </p:spPr>
        <p:txBody>
          <a:bodyPr wrap="square">
            <a:noAutofit/>
          </a:bodyPr>
          <a:lstStyle/>
          <a:p>
            <a:pPr marL="171450" lvl="1" indent="-171450">
              <a:lnSpc>
                <a:spcPct val="120000"/>
              </a:lnSpc>
              <a:spcBef>
                <a:spcPts val="1200"/>
              </a:spcBef>
              <a:buSzPct val="60000"/>
              <a:buFont typeface="Wingdings 3" panose="05040102010807070707" pitchFamily="18" charset="2"/>
              <a:buChar char=""/>
              <a:defRPr/>
            </a:pPr>
            <a:r>
              <a:rPr lang="en-AU" sz="1100" dirty="0">
                <a:solidFill>
                  <a:prstClr val="black"/>
                </a:solidFill>
                <a:latin typeface="Futura Std"/>
              </a:rPr>
              <a:t>Energy, Transport, Water and Urban Infrastructure markets are changing rapidly with new technology, business models and regulation all having a major impact on project design, delivery and investment risk. </a:t>
            </a:r>
          </a:p>
          <a:p>
            <a:pPr marL="171450" lvl="1" indent="-171450">
              <a:lnSpc>
                <a:spcPct val="120000"/>
              </a:lnSpc>
              <a:spcBef>
                <a:spcPts val="1200"/>
              </a:spcBef>
              <a:buSzPct val="60000"/>
              <a:buFont typeface="Wingdings 3" panose="05040102010807070707" pitchFamily="18" charset="2"/>
              <a:buChar char=""/>
              <a:defRPr/>
            </a:pPr>
            <a:r>
              <a:rPr lang="en-AU" sz="1100" dirty="0">
                <a:solidFill>
                  <a:prstClr val="black"/>
                </a:solidFill>
                <a:latin typeface="Futura Std"/>
              </a:rPr>
              <a:t>We play at the forefront of these markets and can bring considered and alternate approaches to project development, finance and transactions. </a:t>
            </a:r>
          </a:p>
          <a:p>
            <a:pPr marL="171450" marR="0" lvl="1" indent="-171450" algn="l" defTabSz="914400" rtl="0" eaLnBrk="1" fontAlgn="auto" latinLnBrk="0" hangingPunct="1">
              <a:lnSpc>
                <a:spcPct val="90000"/>
              </a:lnSpc>
              <a:spcBef>
                <a:spcPts val="750"/>
              </a:spcBef>
              <a:spcAft>
                <a:spcPts val="0"/>
              </a:spcAft>
              <a:buClrTx/>
              <a:buSzPct val="60000"/>
              <a:buFont typeface="Wingdings 3" panose="05040102010807070707" pitchFamily="18" charset="2"/>
              <a:buChar char=""/>
              <a:tabLst/>
              <a:defRPr/>
            </a:pPr>
            <a:endParaRPr kumimoji="0" lang="en-GB" sz="1200" b="0" i="0" u="none" strike="noStrike" kern="1200" cap="none" spc="0" normalizeH="0" baseline="0" noProof="0" dirty="0">
              <a:ln>
                <a:noFill/>
              </a:ln>
              <a:solidFill>
                <a:prstClr val="black"/>
              </a:solidFill>
              <a:effectLst/>
              <a:uLnTx/>
              <a:uFillTx/>
              <a:latin typeface="Futura Std"/>
              <a:ea typeface="+mn-ea"/>
              <a:cs typeface="+mn-cs"/>
            </a:endParaRPr>
          </a:p>
        </p:txBody>
      </p:sp>
      <p:sp>
        <p:nvSpPr>
          <p:cNvPr id="27" name="Rectangle 26">
            <a:extLst>
              <a:ext uri="{FF2B5EF4-FFF2-40B4-BE49-F238E27FC236}">
                <a16:creationId xmlns:a16="http://schemas.microsoft.com/office/drawing/2014/main" id="{7AB08042-2185-409B-8820-2BEE8AC9D34F}"/>
              </a:ext>
            </a:extLst>
          </p:cNvPr>
          <p:cNvSpPr/>
          <p:nvPr/>
        </p:nvSpPr>
        <p:spPr>
          <a:xfrm>
            <a:off x="4751391" y="3387770"/>
            <a:ext cx="2689218" cy="55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200" dirty="0">
                <a:solidFill>
                  <a:srgbClr val="0B274D"/>
                </a:solidFill>
                <a:latin typeface="Futura Std"/>
              </a:rPr>
              <a:t>Balanced commercial and technical solutions</a:t>
            </a:r>
            <a:endParaRPr lang="en-AU" sz="1200" dirty="0">
              <a:solidFill>
                <a:srgbClr val="0B274D"/>
              </a:solidFill>
              <a:latin typeface="Futura Std"/>
            </a:endParaRPr>
          </a:p>
        </p:txBody>
      </p:sp>
      <p:sp>
        <p:nvSpPr>
          <p:cNvPr id="29" name="Rectangle 28">
            <a:extLst>
              <a:ext uri="{FF2B5EF4-FFF2-40B4-BE49-F238E27FC236}">
                <a16:creationId xmlns:a16="http://schemas.microsoft.com/office/drawing/2014/main" id="{AF503806-9EF1-4447-AEA7-A704E2168749}"/>
              </a:ext>
            </a:extLst>
          </p:cNvPr>
          <p:cNvSpPr/>
          <p:nvPr/>
        </p:nvSpPr>
        <p:spPr>
          <a:xfrm>
            <a:off x="8170606" y="3387770"/>
            <a:ext cx="2366016" cy="55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200" dirty="0">
                <a:solidFill>
                  <a:srgbClr val="0B274D"/>
                </a:solidFill>
                <a:latin typeface="Futura Std"/>
              </a:rPr>
              <a:t>Long term partnerships that drive value</a:t>
            </a:r>
            <a:endParaRPr lang="en-AU" sz="1200" dirty="0">
              <a:solidFill>
                <a:srgbClr val="0B274D"/>
              </a:solidFill>
              <a:latin typeface="Futura Std"/>
            </a:endParaRPr>
          </a:p>
        </p:txBody>
      </p:sp>
      <p:sp>
        <p:nvSpPr>
          <p:cNvPr id="31" name="Rectangle 30">
            <a:extLst>
              <a:ext uri="{FF2B5EF4-FFF2-40B4-BE49-F238E27FC236}">
                <a16:creationId xmlns:a16="http://schemas.microsoft.com/office/drawing/2014/main" id="{34F5484C-10C9-4BCB-AE94-952061D47158}"/>
              </a:ext>
            </a:extLst>
          </p:cNvPr>
          <p:cNvSpPr/>
          <p:nvPr/>
        </p:nvSpPr>
        <p:spPr>
          <a:xfrm>
            <a:off x="1668046" y="3387770"/>
            <a:ext cx="2084438" cy="55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AU" sz="1200" dirty="0">
                <a:solidFill>
                  <a:srgbClr val="0B274D"/>
                </a:solidFill>
                <a:latin typeface="Futura Std"/>
              </a:rPr>
              <a:t>New approach to changing markets</a:t>
            </a:r>
          </a:p>
        </p:txBody>
      </p:sp>
      <p:sp>
        <p:nvSpPr>
          <p:cNvPr id="32" name="Rectangle 31">
            <a:extLst>
              <a:ext uri="{FF2B5EF4-FFF2-40B4-BE49-F238E27FC236}">
                <a16:creationId xmlns:a16="http://schemas.microsoft.com/office/drawing/2014/main" id="{EB0B4FAB-4E1A-4E0A-8BD9-94E255510391}"/>
              </a:ext>
            </a:extLst>
          </p:cNvPr>
          <p:cNvSpPr/>
          <p:nvPr/>
        </p:nvSpPr>
        <p:spPr>
          <a:xfrm>
            <a:off x="4488573" y="4161900"/>
            <a:ext cx="3221539" cy="2671514"/>
          </a:xfrm>
          <a:prstGeom prst="rect">
            <a:avLst/>
          </a:prstGeom>
        </p:spPr>
        <p:txBody>
          <a:bodyPr wrap="square">
            <a:noAutofit/>
          </a:bodyPr>
          <a:lstStyle/>
          <a:p>
            <a:pPr marL="171450" lvl="1" indent="-171450">
              <a:lnSpc>
                <a:spcPct val="120000"/>
              </a:lnSpc>
              <a:spcBef>
                <a:spcPts val="1200"/>
              </a:spcBef>
              <a:buClr>
                <a:srgbClr val="092140"/>
              </a:buClr>
              <a:buSzPct val="60000"/>
              <a:buFont typeface="Wingdings 3" panose="05040102010807070707" pitchFamily="18" charset="2"/>
              <a:buChar char=""/>
              <a:defRPr/>
            </a:pPr>
            <a:r>
              <a:rPr lang="en-US" sz="1100" dirty="0">
                <a:solidFill>
                  <a:prstClr val="black"/>
                </a:solidFill>
                <a:latin typeface="Futura Std"/>
              </a:rPr>
              <a:t>Our team works with investors, consultants, developers and  government and understand the broader issues and risks with infrastructure development and finance. </a:t>
            </a:r>
          </a:p>
          <a:p>
            <a:pPr marL="171450" lvl="1" indent="-171450">
              <a:lnSpc>
                <a:spcPct val="120000"/>
              </a:lnSpc>
              <a:spcBef>
                <a:spcPts val="1200"/>
              </a:spcBef>
              <a:buClr>
                <a:srgbClr val="092140"/>
              </a:buClr>
              <a:buSzPct val="60000"/>
              <a:buFont typeface="Wingdings 3" panose="05040102010807070707" pitchFamily="18" charset="2"/>
              <a:buChar char=""/>
              <a:defRPr/>
            </a:pPr>
            <a:r>
              <a:rPr lang="en-US" sz="1100" dirty="0">
                <a:solidFill>
                  <a:prstClr val="black"/>
                </a:solidFill>
                <a:latin typeface="Futura Std"/>
              </a:rPr>
              <a:t>We are specialists in our focus sectors and have worked across most major infrastructure projects in Australia. </a:t>
            </a:r>
            <a:endParaRPr lang="en-AU" sz="1100" dirty="0">
              <a:solidFill>
                <a:prstClr val="black"/>
              </a:solidFill>
              <a:latin typeface="Futura Std"/>
            </a:endParaRPr>
          </a:p>
          <a:p>
            <a:pPr marL="171450" marR="0" lvl="0" indent="-171450" algn="l" defTabSz="914400" rtl="0" eaLnBrk="1" fontAlgn="auto" latinLnBrk="0" hangingPunct="1">
              <a:lnSpc>
                <a:spcPct val="90000"/>
              </a:lnSpc>
              <a:spcBef>
                <a:spcPts val="750"/>
              </a:spcBef>
              <a:spcAft>
                <a:spcPts val="0"/>
              </a:spcAft>
              <a:buClrTx/>
              <a:buSzPct val="60000"/>
              <a:buFont typeface="Wingdings 3" panose="05040102010807070707" pitchFamily="18" charset="2"/>
              <a:buChar char=""/>
              <a:tabLst/>
              <a:defRPr/>
            </a:pPr>
            <a:endParaRPr kumimoji="0" lang="en-GB" sz="1200" b="0" i="0" u="none" strike="noStrike" kern="1200" cap="none" spc="0" normalizeH="0" baseline="0" noProof="0" dirty="0">
              <a:ln>
                <a:noFill/>
              </a:ln>
              <a:solidFill>
                <a:prstClr val="black"/>
              </a:solidFill>
              <a:effectLst/>
              <a:uLnTx/>
              <a:uFillTx/>
              <a:latin typeface="Futura Std"/>
              <a:ea typeface="+mn-ea"/>
              <a:cs typeface="+mn-cs"/>
            </a:endParaRPr>
          </a:p>
        </p:txBody>
      </p:sp>
      <p:sp>
        <p:nvSpPr>
          <p:cNvPr id="33" name="Rectangle 32">
            <a:extLst>
              <a:ext uri="{FF2B5EF4-FFF2-40B4-BE49-F238E27FC236}">
                <a16:creationId xmlns:a16="http://schemas.microsoft.com/office/drawing/2014/main" id="{DFBCC8FB-A0ED-47AB-89E8-BD5D2CAC3408}"/>
              </a:ext>
            </a:extLst>
          </p:cNvPr>
          <p:cNvSpPr/>
          <p:nvPr/>
        </p:nvSpPr>
        <p:spPr>
          <a:xfrm>
            <a:off x="7799862" y="4161899"/>
            <a:ext cx="3143441" cy="2484701"/>
          </a:xfrm>
          <a:prstGeom prst="rect">
            <a:avLst/>
          </a:prstGeom>
        </p:spPr>
        <p:txBody>
          <a:bodyPr wrap="square">
            <a:noAutofit/>
          </a:bodyPr>
          <a:lstStyle/>
          <a:p>
            <a:pPr marL="171450" indent="-171450">
              <a:lnSpc>
                <a:spcPct val="120000"/>
              </a:lnSpc>
              <a:spcBef>
                <a:spcPts val="1200"/>
              </a:spcBef>
              <a:buSzPct val="60000"/>
              <a:buFont typeface="Wingdings 3" panose="05040102010807070707" pitchFamily="18" charset="2"/>
              <a:buChar char=""/>
              <a:defRPr/>
            </a:pPr>
            <a:r>
              <a:rPr lang="en-AU" sz="1100" dirty="0">
                <a:solidFill>
                  <a:prstClr val="black"/>
                </a:solidFill>
                <a:latin typeface="Futura Std"/>
              </a:rPr>
              <a:t>We focus on delivering value and building strong client relationships. This suits a smaller number of clients who have a longer term focus. </a:t>
            </a:r>
          </a:p>
          <a:p>
            <a:pPr marL="171450" indent="-171450">
              <a:lnSpc>
                <a:spcPct val="120000"/>
              </a:lnSpc>
              <a:spcBef>
                <a:spcPts val="1200"/>
              </a:spcBef>
              <a:buSzPct val="60000"/>
              <a:buFont typeface="Wingdings 3" panose="05040102010807070707" pitchFamily="18" charset="2"/>
              <a:buChar char=""/>
              <a:defRPr/>
            </a:pPr>
            <a:r>
              <a:rPr lang="en-AU" sz="1100" dirty="0">
                <a:solidFill>
                  <a:prstClr val="black"/>
                </a:solidFill>
                <a:latin typeface="Futura Std"/>
              </a:rPr>
              <a:t>This partnership approach brings substantial benefits to both parties and enables us to deliver significantly more than a typical engagement. </a:t>
            </a:r>
          </a:p>
          <a:p>
            <a:pPr marR="0" lvl="0" algn="l" defTabSz="914400" rtl="0" eaLnBrk="1" fontAlgn="auto" latinLnBrk="0" hangingPunct="1">
              <a:lnSpc>
                <a:spcPct val="90000"/>
              </a:lnSpc>
              <a:spcBef>
                <a:spcPts val="750"/>
              </a:spcBef>
              <a:spcAft>
                <a:spcPts val="0"/>
              </a:spcAft>
              <a:buClrTx/>
              <a:buSzPct val="60000"/>
              <a:tabLst/>
              <a:defRPr/>
            </a:pPr>
            <a:endParaRPr kumimoji="0" lang="en-GB" sz="1200" b="0" i="0" u="none" strike="noStrike" kern="1200" cap="none" spc="0" normalizeH="0" baseline="0" noProof="0" dirty="0">
              <a:ln>
                <a:noFill/>
              </a:ln>
              <a:solidFill>
                <a:prstClr val="black"/>
              </a:solidFill>
              <a:effectLst/>
              <a:uLnTx/>
              <a:uFillTx/>
              <a:latin typeface="Futura Std"/>
              <a:ea typeface="+mn-ea"/>
              <a:cs typeface="+mn-cs"/>
            </a:endParaRPr>
          </a:p>
        </p:txBody>
      </p:sp>
      <p:pic>
        <p:nvPicPr>
          <p:cNvPr id="4" name="Picture 3" descr="A person wearing a suit and tie&#10;&#10;Description automatically generated">
            <a:extLst>
              <a:ext uri="{FF2B5EF4-FFF2-40B4-BE49-F238E27FC236}">
                <a16:creationId xmlns:a16="http://schemas.microsoft.com/office/drawing/2014/main" id="{83982B90-E266-4452-80FF-C8F310AFE5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0265" y="1937938"/>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6" name="Picture 5" descr="A picture containing person, man, indoor, sitting&#10;&#10;Description automatically generated">
            <a:extLst>
              <a:ext uri="{FF2B5EF4-FFF2-40B4-BE49-F238E27FC236}">
                <a16:creationId xmlns:a16="http://schemas.microsoft.com/office/drawing/2014/main" id="{74615C9E-6343-4931-BC4E-2C742FE6F2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77973" y="1935261"/>
            <a:ext cx="1436055" cy="1440000"/>
          </a:xfrm>
          <a:prstGeom prst="ellipse">
            <a:avLst/>
          </a:prstGeom>
          <a:ln w="63500" cap="rnd">
            <a:noFill/>
          </a:ln>
          <a:effectLst/>
        </p:spPr>
      </p:pic>
      <p:pic>
        <p:nvPicPr>
          <p:cNvPr id="8" name="Picture 7" descr="A group of people standing in a room&#10;&#10;Description automatically generated">
            <a:extLst>
              <a:ext uri="{FF2B5EF4-FFF2-40B4-BE49-F238E27FC236}">
                <a16:creationId xmlns:a16="http://schemas.microsoft.com/office/drawing/2014/main" id="{8F713B14-79BC-407E-ACEF-D35131F4D6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33614" y="1935261"/>
            <a:ext cx="1440000" cy="1440000"/>
          </a:xfrm>
          <a:prstGeom prst="ellipse">
            <a:avLst/>
          </a:prstGeom>
          <a:ln w="63500" cap="rnd">
            <a:noFill/>
          </a:ln>
          <a:effectLst/>
        </p:spPr>
      </p:pic>
    </p:spTree>
    <p:extLst>
      <p:ext uri="{BB962C8B-B14F-4D97-AF65-F5344CB8AC3E}">
        <p14:creationId xmlns:p14="http://schemas.microsoft.com/office/powerpoint/2010/main" val="117518682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37325250-AA12-4484-B480-4FCFBBDD75D6}"/>
              </a:ext>
            </a:extLst>
          </p:cNvPr>
          <p:cNvGrpSpPr/>
          <p:nvPr/>
        </p:nvGrpSpPr>
        <p:grpSpPr>
          <a:xfrm>
            <a:off x="0" y="-8007"/>
            <a:ext cx="12192000" cy="1593296"/>
            <a:chOff x="0" y="-8007"/>
            <a:chExt cx="12192000" cy="1593296"/>
          </a:xfrm>
        </p:grpSpPr>
        <p:sp>
          <p:nvSpPr>
            <p:cNvPr id="37" name="Rectangle 36">
              <a:extLst>
                <a:ext uri="{FF2B5EF4-FFF2-40B4-BE49-F238E27FC236}">
                  <a16:creationId xmlns:a16="http://schemas.microsoft.com/office/drawing/2014/main" id="{C184ECCC-29F2-4624-867A-C0027562F98F}"/>
                </a:ext>
              </a:extLst>
            </p:cNvPr>
            <p:cNvSpPr/>
            <p:nvPr/>
          </p:nvSpPr>
          <p:spPr>
            <a:xfrm>
              <a:off x="0" y="-8007"/>
              <a:ext cx="12192000" cy="1593296"/>
            </a:xfrm>
            <a:prstGeom prst="rect">
              <a:avLst/>
            </a:prstGeom>
            <a:gradFill flip="none" rotWithShape="1">
              <a:gsLst>
                <a:gs pos="49000">
                  <a:srgbClr val="011629"/>
                </a:gs>
                <a:gs pos="100000">
                  <a:srgbClr val="0B27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Shape 236">
              <a:extLst>
                <a:ext uri="{FF2B5EF4-FFF2-40B4-BE49-F238E27FC236}">
                  <a16:creationId xmlns:a16="http://schemas.microsoft.com/office/drawing/2014/main" id="{6CE52CF8-828A-4D8D-B084-2452EC3B4CD4}"/>
                </a:ext>
              </a:extLst>
            </p:cNvPr>
            <p:cNvSpPr/>
            <p:nvPr/>
          </p:nvSpPr>
          <p:spPr>
            <a:xfrm>
              <a:off x="0" y="486182"/>
              <a:ext cx="594940" cy="322854"/>
            </a:xfrm>
            <a:prstGeom prst="rect">
              <a:avLst/>
            </a:prstGeom>
            <a:solidFill>
              <a:schemeClr val="bg1"/>
            </a:solidFill>
            <a:ln w="12700">
              <a:miter lim="400000"/>
            </a:ln>
          </p:spPr>
          <p:txBody>
            <a:bodyPr lIns="50800" tIns="50800" rIns="50800" bIns="50800" anchor="ctr"/>
            <a:lstStyle/>
            <a:p>
              <a:pPr>
                <a:defRPr sz="2400">
                  <a:solidFill>
                    <a:srgbClr val="FFFFFF"/>
                  </a:solidFill>
                </a:defRPr>
              </a:pPr>
              <a:endParaRPr sz="2400"/>
            </a:p>
          </p:txBody>
        </p:sp>
      </p:grpSp>
      <p:sp>
        <p:nvSpPr>
          <p:cNvPr id="14" name="Content Placeholder 2">
            <a:extLst>
              <a:ext uri="{FF2B5EF4-FFF2-40B4-BE49-F238E27FC236}">
                <a16:creationId xmlns:a16="http://schemas.microsoft.com/office/drawing/2014/main" id="{A41F7ECF-4443-4BF1-AEFA-066E58F59C1E}"/>
              </a:ext>
            </a:extLst>
          </p:cNvPr>
          <p:cNvSpPr>
            <a:spLocks noGrp="1"/>
          </p:cNvSpPr>
          <p:nvPr>
            <p:ph idx="1"/>
          </p:nvPr>
        </p:nvSpPr>
        <p:spPr>
          <a:xfrm>
            <a:off x="985610" y="876071"/>
            <a:ext cx="10220780" cy="725900"/>
          </a:xfrm>
          <a:ln>
            <a:noFill/>
          </a:ln>
        </p:spPr>
        <p:txBody>
          <a:bodyPr>
            <a:noAutofit/>
          </a:bodyPr>
          <a:lstStyle/>
          <a:p>
            <a:pPr marL="0" indent="0">
              <a:lnSpc>
                <a:spcPct val="120000"/>
              </a:lnSpc>
              <a:buNone/>
            </a:pPr>
            <a:r>
              <a:rPr lang="en-US" sz="1200" dirty="0">
                <a:solidFill>
                  <a:schemeClr val="bg1">
                    <a:lumMod val="95000"/>
                  </a:schemeClr>
                </a:solidFill>
                <a:latin typeface="Futura Std"/>
              </a:rPr>
              <a:t>SIA brings together a range of technical and commercial service offerings to meet the needs of our clients. </a:t>
            </a:r>
            <a:r>
              <a:rPr lang="en-US" sz="1200" dirty="0">
                <a:solidFill>
                  <a:schemeClr val="bg1">
                    <a:lumMod val="95000"/>
                  </a:schemeClr>
                </a:solidFill>
                <a:latin typeface="Futura Std"/>
                <a:sym typeface="Carme"/>
              </a:rPr>
              <a:t>We provide flexible engagements that are tailored to outcomes </a:t>
            </a:r>
            <a:endParaRPr lang="en-US" sz="1200" dirty="0">
              <a:solidFill>
                <a:schemeClr val="bg1">
                  <a:lumMod val="95000"/>
                </a:schemeClr>
              </a:solidFill>
              <a:latin typeface="Futura Std"/>
            </a:endParaRPr>
          </a:p>
          <a:p>
            <a:pPr marL="0" indent="0">
              <a:lnSpc>
                <a:spcPct val="110000"/>
              </a:lnSpc>
              <a:buNone/>
            </a:pPr>
            <a:endParaRPr lang="en-US" sz="1200" dirty="0">
              <a:solidFill>
                <a:schemeClr val="bg1">
                  <a:lumMod val="95000"/>
                </a:schemeClr>
              </a:solidFill>
              <a:latin typeface="Futura Std"/>
            </a:endParaRPr>
          </a:p>
          <a:p>
            <a:pPr marL="0" indent="0">
              <a:lnSpc>
                <a:spcPct val="110000"/>
              </a:lnSpc>
              <a:buNone/>
            </a:pPr>
            <a:endParaRPr lang="en-US" sz="1200" dirty="0">
              <a:solidFill>
                <a:schemeClr val="bg1">
                  <a:lumMod val="95000"/>
                </a:schemeClr>
              </a:solidFill>
              <a:latin typeface="Futura Std"/>
            </a:endParaRPr>
          </a:p>
        </p:txBody>
      </p:sp>
      <p:sp>
        <p:nvSpPr>
          <p:cNvPr id="19" name="Google Shape;172;p21">
            <a:extLst>
              <a:ext uri="{FF2B5EF4-FFF2-40B4-BE49-F238E27FC236}">
                <a16:creationId xmlns:a16="http://schemas.microsoft.com/office/drawing/2014/main" id="{1671D571-9972-4212-A772-506D4929542E}"/>
              </a:ext>
            </a:extLst>
          </p:cNvPr>
          <p:cNvSpPr txBox="1">
            <a:spLocks noGrp="1"/>
          </p:cNvSpPr>
          <p:nvPr>
            <p:ph type="title"/>
          </p:nvPr>
        </p:nvSpPr>
        <p:spPr>
          <a:xfrm>
            <a:off x="942449" y="442025"/>
            <a:ext cx="9594172"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solidFill>
                  <a:schemeClr val="bg1"/>
                </a:solidFill>
                <a:latin typeface="Futura Std"/>
              </a:rPr>
              <a:t>Our service offering</a:t>
            </a:r>
            <a:endParaRPr sz="2800" dirty="0">
              <a:solidFill>
                <a:schemeClr val="bg1"/>
              </a:solidFill>
              <a:latin typeface="Futura Std"/>
            </a:endParaRPr>
          </a:p>
        </p:txBody>
      </p:sp>
      <p:cxnSp>
        <p:nvCxnSpPr>
          <p:cNvPr id="20" name="Straight Connector 19">
            <a:extLst>
              <a:ext uri="{FF2B5EF4-FFF2-40B4-BE49-F238E27FC236}">
                <a16:creationId xmlns:a16="http://schemas.microsoft.com/office/drawing/2014/main" id="{152BC929-EC0F-48B0-9209-B9BCA400E809}"/>
              </a:ext>
            </a:extLst>
          </p:cNvPr>
          <p:cNvCxnSpPr>
            <a:cxnSpLocks/>
          </p:cNvCxnSpPr>
          <p:nvPr/>
        </p:nvCxnSpPr>
        <p:spPr>
          <a:xfrm>
            <a:off x="1162448" y="3970130"/>
            <a:ext cx="99309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C86073-324B-4975-968D-C23D2A59CCD4}"/>
              </a:ext>
            </a:extLst>
          </p:cNvPr>
          <p:cNvCxnSpPr>
            <a:cxnSpLocks/>
          </p:cNvCxnSpPr>
          <p:nvPr/>
        </p:nvCxnSpPr>
        <p:spPr>
          <a:xfrm>
            <a:off x="3398547" y="2293730"/>
            <a:ext cx="36786" cy="36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851E05-276C-45CE-9DC9-30376FBEEF16}"/>
              </a:ext>
            </a:extLst>
          </p:cNvPr>
          <p:cNvCxnSpPr>
            <a:cxnSpLocks/>
          </p:cNvCxnSpPr>
          <p:nvPr/>
        </p:nvCxnSpPr>
        <p:spPr>
          <a:xfrm>
            <a:off x="5999861" y="2293730"/>
            <a:ext cx="36786" cy="36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957872-8CB5-455E-B814-245873AE8ED8}"/>
              </a:ext>
            </a:extLst>
          </p:cNvPr>
          <p:cNvCxnSpPr>
            <a:cxnSpLocks/>
          </p:cNvCxnSpPr>
          <p:nvPr/>
        </p:nvCxnSpPr>
        <p:spPr>
          <a:xfrm>
            <a:off x="8802581" y="2293730"/>
            <a:ext cx="36786" cy="36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784E56F-76CD-4306-B390-10A6CEABC191}"/>
              </a:ext>
            </a:extLst>
          </p:cNvPr>
          <p:cNvSpPr/>
          <p:nvPr/>
        </p:nvSpPr>
        <p:spPr>
          <a:xfrm>
            <a:off x="3033312" y="3554973"/>
            <a:ext cx="767255" cy="767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5" name="Rectangle 24">
            <a:extLst>
              <a:ext uri="{FF2B5EF4-FFF2-40B4-BE49-F238E27FC236}">
                <a16:creationId xmlns:a16="http://schemas.microsoft.com/office/drawing/2014/main" id="{4F95D648-A03B-4ECF-B678-671BC3E0CF9A}"/>
              </a:ext>
            </a:extLst>
          </p:cNvPr>
          <p:cNvSpPr/>
          <p:nvPr/>
        </p:nvSpPr>
        <p:spPr>
          <a:xfrm>
            <a:off x="5655174" y="3554973"/>
            <a:ext cx="767255" cy="767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6" name="Rectangle 25">
            <a:extLst>
              <a:ext uri="{FF2B5EF4-FFF2-40B4-BE49-F238E27FC236}">
                <a16:creationId xmlns:a16="http://schemas.microsoft.com/office/drawing/2014/main" id="{C7C52BA5-7FC1-488D-A984-42CC0D92072C}"/>
              </a:ext>
            </a:extLst>
          </p:cNvPr>
          <p:cNvSpPr/>
          <p:nvPr/>
        </p:nvSpPr>
        <p:spPr>
          <a:xfrm>
            <a:off x="8437346" y="3554972"/>
            <a:ext cx="767255" cy="767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7" name="Rectangle 26">
            <a:extLst>
              <a:ext uri="{FF2B5EF4-FFF2-40B4-BE49-F238E27FC236}">
                <a16:creationId xmlns:a16="http://schemas.microsoft.com/office/drawing/2014/main" id="{FE253F5A-FCED-4557-A130-A137A361B0E5}"/>
              </a:ext>
            </a:extLst>
          </p:cNvPr>
          <p:cNvSpPr/>
          <p:nvPr/>
        </p:nvSpPr>
        <p:spPr>
          <a:xfrm>
            <a:off x="6120739" y="2178814"/>
            <a:ext cx="2630283" cy="1616533"/>
          </a:xfrm>
          <a:prstGeom prst="rect">
            <a:avLst/>
          </a:prstGeom>
        </p:spPr>
        <p:txBody>
          <a:bodyPr wrap="square">
            <a:spAutoFit/>
          </a:bodyPr>
          <a:lstStyle/>
          <a:p>
            <a:pPr algn="ctr" defTabSz="457200">
              <a:lnSpc>
                <a:spcPct val="90000"/>
              </a:lnSpc>
              <a:buClr>
                <a:srgbClr val="002060"/>
              </a:buClr>
              <a:buSzPts val="540"/>
              <a:defRPr/>
            </a:pPr>
            <a:r>
              <a:rPr lang="en-US" sz="1400" b="1" dirty="0">
                <a:solidFill>
                  <a:srgbClr val="092140"/>
                </a:solidFill>
                <a:latin typeface="Futura Std"/>
              </a:rPr>
              <a:t>Investment Decision </a:t>
            </a:r>
            <a:br>
              <a:rPr lang="en-US" sz="1400" b="1" dirty="0">
                <a:solidFill>
                  <a:srgbClr val="092140"/>
                </a:solidFill>
                <a:latin typeface="Futura Std"/>
              </a:rPr>
            </a:br>
            <a:r>
              <a:rPr lang="en-US" sz="1400" b="1" dirty="0">
                <a:solidFill>
                  <a:srgbClr val="092140"/>
                </a:solidFill>
                <a:latin typeface="Futura Std"/>
              </a:rPr>
              <a:t>making</a:t>
            </a:r>
            <a:endParaRPr lang="en-US" sz="1200" dirty="0">
              <a:solidFill>
                <a:srgbClr val="092140"/>
              </a:solidFill>
              <a:latin typeface="Futura Std"/>
            </a:endParaRPr>
          </a:p>
          <a:p>
            <a:pPr lvl="0" algn="ctr" defTabSz="1219170">
              <a:defRPr/>
            </a:pPr>
            <a:endParaRPr lang="en-US" sz="1200" kern="0" dirty="0">
              <a:solidFill>
                <a:schemeClr val="bg1">
                  <a:lumMod val="50000"/>
                </a:schemeClr>
              </a:solidFill>
              <a:latin typeface="Futura Std"/>
            </a:endParaRP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Business cases</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Economic analysis</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Financial analysis</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Cost competitiveness</a:t>
            </a:r>
            <a:endParaRPr lang="en-US" sz="1200" kern="0" dirty="0">
              <a:latin typeface="Futura Std"/>
            </a:endParaRPr>
          </a:p>
        </p:txBody>
      </p:sp>
      <p:sp>
        <p:nvSpPr>
          <p:cNvPr id="28" name="Rectangle 27">
            <a:extLst>
              <a:ext uri="{FF2B5EF4-FFF2-40B4-BE49-F238E27FC236}">
                <a16:creationId xmlns:a16="http://schemas.microsoft.com/office/drawing/2014/main" id="{62D61702-03CD-444F-9740-50F44BD0D5ED}"/>
              </a:ext>
            </a:extLst>
          </p:cNvPr>
          <p:cNvSpPr/>
          <p:nvPr/>
        </p:nvSpPr>
        <p:spPr>
          <a:xfrm>
            <a:off x="3580907" y="2178814"/>
            <a:ext cx="2334862" cy="1462644"/>
          </a:xfrm>
          <a:prstGeom prst="rect">
            <a:avLst/>
          </a:prstGeom>
        </p:spPr>
        <p:txBody>
          <a:bodyPr wrap="square">
            <a:spAutoFit/>
          </a:bodyPr>
          <a:lstStyle/>
          <a:p>
            <a:pPr lvl="0" algn="ctr" defTabSz="457200">
              <a:lnSpc>
                <a:spcPct val="90000"/>
              </a:lnSpc>
              <a:buClr>
                <a:srgbClr val="002060"/>
              </a:buClr>
              <a:buSzPts val="540"/>
              <a:defRPr/>
            </a:pPr>
            <a:r>
              <a:rPr lang="en-US" sz="1400" b="1" dirty="0">
                <a:solidFill>
                  <a:srgbClr val="092140"/>
                </a:solidFill>
                <a:latin typeface="Futura Std"/>
              </a:rPr>
              <a:t>Commercial &amp; Technical </a:t>
            </a:r>
          </a:p>
          <a:p>
            <a:pPr lvl="0" algn="ctr" defTabSz="457200">
              <a:lnSpc>
                <a:spcPct val="90000"/>
              </a:lnSpc>
              <a:buClr>
                <a:srgbClr val="002060"/>
              </a:buClr>
              <a:buSzPts val="540"/>
              <a:defRPr/>
            </a:pPr>
            <a:r>
              <a:rPr lang="en-US" sz="1400" b="1" dirty="0">
                <a:solidFill>
                  <a:srgbClr val="092140"/>
                </a:solidFill>
                <a:latin typeface="Futura Std"/>
              </a:rPr>
              <a:t>due diligence</a:t>
            </a:r>
          </a:p>
          <a:p>
            <a:pPr lvl="0" algn="ctr" defTabSz="1219170">
              <a:defRPr/>
            </a:pPr>
            <a:endParaRPr lang="en-US" sz="1200" kern="0" dirty="0">
              <a:solidFill>
                <a:srgbClr val="002060"/>
              </a:solidFill>
              <a:latin typeface="Futura Std"/>
            </a:endParaRP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Commercial and technical transaction due diligence</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Sourcing and coordination of specialist advisors</a:t>
            </a:r>
          </a:p>
        </p:txBody>
      </p:sp>
      <p:sp>
        <p:nvSpPr>
          <p:cNvPr id="29" name="Rectangle 28">
            <a:extLst>
              <a:ext uri="{FF2B5EF4-FFF2-40B4-BE49-F238E27FC236}">
                <a16:creationId xmlns:a16="http://schemas.microsoft.com/office/drawing/2014/main" id="{05AA6697-EAC7-48C8-92AA-2F39F630B030}"/>
              </a:ext>
            </a:extLst>
          </p:cNvPr>
          <p:cNvSpPr/>
          <p:nvPr/>
        </p:nvSpPr>
        <p:spPr>
          <a:xfrm>
            <a:off x="983601" y="2189426"/>
            <a:ext cx="2265364" cy="1757404"/>
          </a:xfrm>
          <a:prstGeom prst="rect">
            <a:avLst/>
          </a:prstGeom>
        </p:spPr>
        <p:txBody>
          <a:bodyPr wrap="none">
            <a:spAutoFit/>
          </a:bodyPr>
          <a:lstStyle/>
          <a:p>
            <a:pPr algn="ctr" defTabSz="457200">
              <a:lnSpc>
                <a:spcPct val="90000"/>
              </a:lnSpc>
              <a:buClr>
                <a:srgbClr val="002060"/>
              </a:buClr>
              <a:buSzPts val="540"/>
              <a:defRPr/>
            </a:pPr>
            <a:r>
              <a:rPr lang="en-US" sz="1400" b="1" dirty="0">
                <a:solidFill>
                  <a:srgbClr val="092140"/>
                </a:solidFill>
                <a:latin typeface="Futura Std"/>
              </a:rPr>
              <a:t>Project Development &amp; </a:t>
            </a:r>
          </a:p>
          <a:p>
            <a:pPr algn="ctr" defTabSz="457200">
              <a:lnSpc>
                <a:spcPct val="90000"/>
              </a:lnSpc>
              <a:buClr>
                <a:srgbClr val="002060"/>
              </a:buClr>
              <a:buSzPts val="540"/>
              <a:defRPr/>
            </a:pPr>
            <a:r>
              <a:rPr lang="en-US" sz="1400" b="1" dirty="0">
                <a:solidFill>
                  <a:srgbClr val="092140"/>
                </a:solidFill>
                <a:latin typeface="Futura Std"/>
              </a:rPr>
              <a:t>Management</a:t>
            </a:r>
          </a:p>
          <a:p>
            <a:pPr lvl="0" algn="ctr" defTabSz="1219170">
              <a:defRPr/>
            </a:pPr>
            <a:endParaRPr lang="en-US" sz="1200" kern="0" dirty="0">
              <a:solidFill>
                <a:schemeClr val="bg1">
                  <a:lumMod val="50000"/>
                </a:schemeClr>
              </a:solidFill>
              <a:latin typeface="Futura Std"/>
            </a:endParaRP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Concept generation</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Prefeasibility concept studies</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Project management</a:t>
            </a:r>
          </a:p>
          <a:p>
            <a:pPr lvl="0" algn="ctr" defTabSz="1219170">
              <a:defRPr/>
            </a:pPr>
            <a:endParaRPr lang="en-US" sz="1000" kern="0" dirty="0">
              <a:solidFill>
                <a:schemeClr val="bg1">
                  <a:lumMod val="50000"/>
                </a:schemeClr>
              </a:solidFill>
              <a:latin typeface="Futura Std"/>
            </a:endParaRPr>
          </a:p>
          <a:p>
            <a:pPr lvl="0" algn="ctr" defTabSz="1219170">
              <a:defRPr/>
            </a:pPr>
            <a:endParaRPr lang="en-US" sz="1000" kern="0" dirty="0">
              <a:solidFill>
                <a:schemeClr val="bg1">
                  <a:lumMod val="50000"/>
                </a:schemeClr>
              </a:solidFill>
              <a:latin typeface="Futura Std"/>
            </a:endParaRPr>
          </a:p>
        </p:txBody>
      </p:sp>
      <p:sp>
        <p:nvSpPr>
          <p:cNvPr id="30" name="Rectangle 29">
            <a:extLst>
              <a:ext uri="{FF2B5EF4-FFF2-40B4-BE49-F238E27FC236}">
                <a16:creationId xmlns:a16="http://schemas.microsoft.com/office/drawing/2014/main" id="{A4E3071B-26FE-4907-A0DA-2F0BD4CB71A6}"/>
              </a:ext>
            </a:extLst>
          </p:cNvPr>
          <p:cNvSpPr/>
          <p:nvPr/>
        </p:nvSpPr>
        <p:spPr>
          <a:xfrm>
            <a:off x="8965958" y="2154341"/>
            <a:ext cx="2071401" cy="1646605"/>
          </a:xfrm>
          <a:prstGeom prst="rect">
            <a:avLst/>
          </a:prstGeom>
        </p:spPr>
        <p:txBody>
          <a:bodyPr wrap="none">
            <a:spAutoFit/>
          </a:bodyPr>
          <a:lstStyle/>
          <a:p>
            <a:pPr lvl="0" algn="ctr" defTabSz="1219170">
              <a:defRPr/>
            </a:pPr>
            <a:r>
              <a:rPr lang="en-US" sz="1400" b="1" dirty="0">
                <a:solidFill>
                  <a:srgbClr val="092140"/>
                </a:solidFill>
                <a:latin typeface="Futura Std"/>
              </a:rPr>
              <a:t>Commercial advisory</a:t>
            </a:r>
          </a:p>
          <a:p>
            <a:pPr lvl="0" algn="ctr" defTabSz="1219170">
              <a:defRPr/>
            </a:pPr>
            <a:endParaRPr lang="en-US" sz="1200" kern="0" dirty="0">
              <a:solidFill>
                <a:schemeClr val="bg1">
                  <a:lumMod val="50000"/>
                </a:schemeClr>
              </a:solidFill>
              <a:latin typeface="Futura Std"/>
            </a:endParaRPr>
          </a:p>
          <a:p>
            <a:pPr lvl="0" algn="ctr" defTabSz="1219170">
              <a:defRPr/>
            </a:pPr>
            <a:endParaRPr lang="en-US" sz="1200" kern="0" dirty="0">
              <a:solidFill>
                <a:schemeClr val="bg1">
                  <a:lumMod val="50000"/>
                </a:schemeClr>
              </a:solidFill>
              <a:latin typeface="Futura Std"/>
            </a:endParaRP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Strategic advisory</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Commercial structuring</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Sourcing debt and equity</a:t>
            </a:r>
          </a:p>
          <a:p>
            <a:pPr lvl="0" algn="ctr" defTabSz="1219170">
              <a:defRPr/>
            </a:pPr>
            <a:endParaRPr lang="en-US" sz="1200" kern="0" dirty="0">
              <a:solidFill>
                <a:schemeClr val="bg1">
                  <a:lumMod val="50000"/>
                </a:schemeClr>
              </a:solidFill>
              <a:latin typeface="Futura Std"/>
            </a:endParaRPr>
          </a:p>
        </p:txBody>
      </p:sp>
      <p:sp>
        <p:nvSpPr>
          <p:cNvPr id="31" name="Rectangle 30">
            <a:extLst>
              <a:ext uri="{FF2B5EF4-FFF2-40B4-BE49-F238E27FC236}">
                <a16:creationId xmlns:a16="http://schemas.microsoft.com/office/drawing/2014/main" id="{1C3DA8EC-2D69-490E-92A4-779567DE03DD}"/>
              </a:ext>
            </a:extLst>
          </p:cNvPr>
          <p:cNvSpPr/>
          <p:nvPr/>
        </p:nvSpPr>
        <p:spPr>
          <a:xfrm>
            <a:off x="3609947" y="4187809"/>
            <a:ext cx="2178516" cy="1785104"/>
          </a:xfrm>
          <a:prstGeom prst="rect">
            <a:avLst/>
          </a:prstGeom>
        </p:spPr>
        <p:txBody>
          <a:bodyPr wrap="square">
            <a:spAutoFit/>
          </a:bodyPr>
          <a:lstStyle/>
          <a:p>
            <a:pPr lvl="0" algn="ctr" defTabSz="1219170">
              <a:defRPr/>
            </a:pPr>
            <a:r>
              <a:rPr lang="en-US" sz="1400" b="1" dirty="0">
                <a:solidFill>
                  <a:srgbClr val="092140"/>
                </a:solidFill>
                <a:latin typeface="Futura Std"/>
              </a:rPr>
              <a:t>Market &amp; Technology Review</a:t>
            </a:r>
          </a:p>
          <a:p>
            <a:pPr lvl="0" algn="ctr" defTabSz="1219170">
              <a:defRPr/>
            </a:pPr>
            <a:endParaRPr lang="en-US" sz="1200" kern="0" dirty="0">
              <a:solidFill>
                <a:srgbClr val="002060"/>
              </a:solidFill>
              <a:latin typeface="Futura Std"/>
            </a:endParaRP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Australian, regional and global market and technology reviews</a:t>
            </a: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Industry benchmarking</a:t>
            </a:r>
          </a:p>
          <a:p>
            <a:pPr lvl="0" algn="ctr" defTabSz="1219170">
              <a:defRPr/>
            </a:pPr>
            <a:endParaRPr lang="en-US" sz="1200" kern="0" dirty="0">
              <a:solidFill>
                <a:srgbClr val="002060"/>
              </a:solidFill>
              <a:latin typeface="Futura Std"/>
            </a:endParaRPr>
          </a:p>
        </p:txBody>
      </p:sp>
      <p:sp>
        <p:nvSpPr>
          <p:cNvPr id="32" name="Rectangle 31">
            <a:extLst>
              <a:ext uri="{FF2B5EF4-FFF2-40B4-BE49-F238E27FC236}">
                <a16:creationId xmlns:a16="http://schemas.microsoft.com/office/drawing/2014/main" id="{F4425C5F-C751-4054-8DB1-6E13A7C68399}"/>
              </a:ext>
            </a:extLst>
          </p:cNvPr>
          <p:cNvSpPr/>
          <p:nvPr/>
        </p:nvSpPr>
        <p:spPr>
          <a:xfrm>
            <a:off x="6078478" y="4202879"/>
            <a:ext cx="2609176" cy="1646605"/>
          </a:xfrm>
          <a:prstGeom prst="rect">
            <a:avLst/>
          </a:prstGeom>
        </p:spPr>
        <p:txBody>
          <a:bodyPr wrap="none">
            <a:spAutoFit/>
          </a:bodyPr>
          <a:lstStyle/>
          <a:p>
            <a:pPr algn="ctr" defTabSz="1219170">
              <a:defRPr/>
            </a:pPr>
            <a:r>
              <a:rPr lang="en-US" sz="1400" b="1" dirty="0">
                <a:solidFill>
                  <a:srgbClr val="092140"/>
                </a:solidFill>
                <a:latin typeface="Futura Std"/>
              </a:rPr>
              <a:t>Compliance &amp; Risk Services</a:t>
            </a:r>
          </a:p>
          <a:p>
            <a:pPr lvl="0" algn="ctr" defTabSz="1219170">
              <a:defRPr/>
            </a:pPr>
            <a:endParaRPr lang="en-US" sz="1200" kern="0" dirty="0">
              <a:solidFill>
                <a:srgbClr val="002060"/>
              </a:solidFill>
              <a:latin typeface="Futura Std"/>
            </a:endParaRPr>
          </a:p>
          <a:p>
            <a:pPr lvl="0" algn="ctr" defTabSz="1219170">
              <a:defRPr/>
            </a:pPr>
            <a:endParaRPr lang="en-US" sz="1200" kern="0" dirty="0">
              <a:solidFill>
                <a:srgbClr val="002060"/>
              </a:solidFill>
              <a:latin typeface="Futura Std"/>
            </a:endParaRP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Policy &amp; Regulation advisory</a:t>
            </a: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Compliance risk review</a:t>
            </a: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Project or portfolio risk assessment</a:t>
            </a:r>
          </a:p>
          <a:p>
            <a:pPr lvl="0" algn="ctr" defTabSz="1219170">
              <a:defRPr/>
            </a:pPr>
            <a:endParaRPr lang="en-US" sz="1200" kern="0" dirty="0">
              <a:solidFill>
                <a:srgbClr val="002060"/>
              </a:solidFill>
              <a:latin typeface="Futura Std"/>
            </a:endParaRPr>
          </a:p>
        </p:txBody>
      </p:sp>
      <p:sp>
        <p:nvSpPr>
          <p:cNvPr id="33" name="Rectangle 32">
            <a:extLst>
              <a:ext uri="{FF2B5EF4-FFF2-40B4-BE49-F238E27FC236}">
                <a16:creationId xmlns:a16="http://schemas.microsoft.com/office/drawing/2014/main" id="{33AA641E-BD71-4E72-92AE-745F0BFE8F63}"/>
              </a:ext>
            </a:extLst>
          </p:cNvPr>
          <p:cNvSpPr/>
          <p:nvPr/>
        </p:nvSpPr>
        <p:spPr>
          <a:xfrm>
            <a:off x="8973171" y="4208853"/>
            <a:ext cx="2246589" cy="1367234"/>
          </a:xfrm>
          <a:prstGeom prst="rect">
            <a:avLst/>
          </a:prstGeom>
        </p:spPr>
        <p:txBody>
          <a:bodyPr wrap="square">
            <a:spAutoFit/>
          </a:bodyPr>
          <a:lstStyle/>
          <a:p>
            <a:pPr lvl="0" algn="ctr" defTabSz="1219170">
              <a:defRPr/>
            </a:pPr>
            <a:r>
              <a:rPr lang="en-US" sz="1400" b="1" dirty="0">
                <a:solidFill>
                  <a:srgbClr val="092140"/>
                </a:solidFill>
                <a:latin typeface="Futura Std"/>
              </a:rPr>
              <a:t>Government Advisory</a:t>
            </a:r>
          </a:p>
          <a:p>
            <a:pPr lvl="0" algn="ctr" defTabSz="1219170">
              <a:defRPr/>
            </a:pPr>
            <a:endParaRPr lang="en-US" sz="1200" kern="0" dirty="0">
              <a:solidFill>
                <a:srgbClr val="002060"/>
              </a:solidFill>
              <a:latin typeface="Futura Std"/>
            </a:endParaRPr>
          </a:p>
          <a:p>
            <a:pPr lvl="0" algn="ctr" defTabSz="1219170">
              <a:defRPr/>
            </a:pPr>
            <a:endParaRPr lang="en-US" sz="1200" kern="0" dirty="0">
              <a:solidFill>
                <a:srgbClr val="002060"/>
              </a:solidFill>
              <a:latin typeface="Futura Std"/>
            </a:endParaRP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Grant applications</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Unsolicited bids</a:t>
            </a:r>
          </a:p>
          <a:p>
            <a:pPr marL="171450" lvl="0" indent="-171450" defTabSz="1219170">
              <a:lnSpc>
                <a:spcPct val="120000"/>
              </a:lnSpc>
              <a:spcAft>
                <a:spcPts val="600"/>
              </a:spcAft>
              <a:buFont typeface="Arial" panose="020B0604020202020204" pitchFamily="34" charset="0"/>
              <a:buChar char="•"/>
              <a:defRPr/>
            </a:pPr>
            <a:r>
              <a:rPr lang="en-US" sz="1000" kern="0" dirty="0">
                <a:latin typeface="Futura Std"/>
              </a:rPr>
              <a:t>Commercial interface</a:t>
            </a:r>
          </a:p>
        </p:txBody>
      </p:sp>
      <p:sp>
        <p:nvSpPr>
          <p:cNvPr id="34" name="Rectangle 33">
            <a:extLst>
              <a:ext uri="{FF2B5EF4-FFF2-40B4-BE49-F238E27FC236}">
                <a16:creationId xmlns:a16="http://schemas.microsoft.com/office/drawing/2014/main" id="{BA3C4BAD-8A10-4FB0-8014-EDC395D235F6}"/>
              </a:ext>
            </a:extLst>
          </p:cNvPr>
          <p:cNvSpPr/>
          <p:nvPr/>
        </p:nvSpPr>
        <p:spPr>
          <a:xfrm>
            <a:off x="985610" y="4202879"/>
            <a:ext cx="2238324" cy="2369880"/>
          </a:xfrm>
          <a:prstGeom prst="rect">
            <a:avLst/>
          </a:prstGeom>
        </p:spPr>
        <p:txBody>
          <a:bodyPr wrap="square">
            <a:spAutoFit/>
          </a:bodyPr>
          <a:lstStyle/>
          <a:p>
            <a:pPr algn="ctr" defTabSz="1219170">
              <a:defRPr/>
            </a:pPr>
            <a:r>
              <a:rPr lang="en-US" sz="1400" b="1" dirty="0">
                <a:solidFill>
                  <a:srgbClr val="092140"/>
                </a:solidFill>
                <a:latin typeface="Futura Std"/>
              </a:rPr>
              <a:t>Climate Risk Services</a:t>
            </a:r>
          </a:p>
          <a:p>
            <a:pPr lvl="0" algn="ctr" defTabSz="1219170">
              <a:defRPr/>
            </a:pPr>
            <a:endParaRPr lang="en-US" sz="1200" kern="0" dirty="0">
              <a:solidFill>
                <a:srgbClr val="002060"/>
              </a:solidFill>
              <a:latin typeface="Futura Std"/>
            </a:endParaRPr>
          </a:p>
          <a:p>
            <a:pPr marL="171450" lvl="0" indent="-171450" defTabSz="1219170">
              <a:buFont typeface="Arial" panose="020B0604020202020204" pitchFamily="34" charset="0"/>
              <a:buChar char="•"/>
              <a:defRPr/>
            </a:pPr>
            <a:endParaRPr lang="en-US" sz="1000" kern="0" dirty="0">
              <a:latin typeface="Futura Std"/>
            </a:endParaRP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Portfolio and asset review</a:t>
            </a: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GHG and emission reporting</a:t>
            </a: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Carbon, energy and emission reduction strategies</a:t>
            </a:r>
          </a:p>
          <a:p>
            <a:pPr marL="171450" indent="-171450" defTabSz="1219170">
              <a:lnSpc>
                <a:spcPct val="120000"/>
              </a:lnSpc>
              <a:spcAft>
                <a:spcPts val="600"/>
              </a:spcAft>
              <a:buFont typeface="Arial" panose="020B0604020202020204" pitchFamily="34" charset="0"/>
              <a:buChar char="•"/>
              <a:defRPr/>
            </a:pPr>
            <a:r>
              <a:rPr lang="en-US" sz="1000" kern="0" dirty="0">
                <a:latin typeface="Futura Std"/>
              </a:rPr>
              <a:t>Climate Change risk and adaptation plans</a:t>
            </a:r>
          </a:p>
          <a:p>
            <a:pPr algn="ctr" defTabSz="1219170">
              <a:defRPr/>
            </a:pPr>
            <a:endParaRPr lang="en-US" sz="1000" kern="0" dirty="0">
              <a:solidFill>
                <a:srgbClr val="FF0000"/>
              </a:solidFill>
              <a:latin typeface="Futura Std"/>
            </a:endParaRPr>
          </a:p>
          <a:p>
            <a:pPr algn="ctr" defTabSz="1219170">
              <a:defRPr/>
            </a:pPr>
            <a:endParaRPr lang="en-US" sz="1000" kern="0" dirty="0">
              <a:solidFill>
                <a:srgbClr val="FF0000"/>
              </a:solidFill>
              <a:latin typeface="Futura Std"/>
            </a:endParaRPr>
          </a:p>
        </p:txBody>
      </p:sp>
      <p:sp>
        <p:nvSpPr>
          <p:cNvPr id="35" name="Google Shape;154;p19">
            <a:extLst>
              <a:ext uri="{FF2B5EF4-FFF2-40B4-BE49-F238E27FC236}">
                <a16:creationId xmlns:a16="http://schemas.microsoft.com/office/drawing/2014/main" id="{E89C326F-036E-42CA-98B9-3BC4FE3C7475}"/>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1897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3" name="Group 2">
            <a:extLst>
              <a:ext uri="{FF2B5EF4-FFF2-40B4-BE49-F238E27FC236}">
                <a16:creationId xmlns:a16="http://schemas.microsoft.com/office/drawing/2014/main" id="{AC461C26-6E30-4D76-BBC9-A552451458F7}"/>
              </a:ext>
            </a:extLst>
          </p:cNvPr>
          <p:cNvGrpSpPr/>
          <p:nvPr/>
        </p:nvGrpSpPr>
        <p:grpSpPr>
          <a:xfrm>
            <a:off x="0" y="-8007"/>
            <a:ext cx="12192000" cy="1593296"/>
            <a:chOff x="0" y="-8007"/>
            <a:chExt cx="12192000" cy="1593296"/>
          </a:xfrm>
        </p:grpSpPr>
        <p:sp>
          <p:nvSpPr>
            <p:cNvPr id="2" name="Rectangle 1">
              <a:extLst>
                <a:ext uri="{FF2B5EF4-FFF2-40B4-BE49-F238E27FC236}">
                  <a16:creationId xmlns:a16="http://schemas.microsoft.com/office/drawing/2014/main" id="{65C4183E-A544-4650-ACD6-55E854EC06B7}"/>
                </a:ext>
              </a:extLst>
            </p:cNvPr>
            <p:cNvSpPr/>
            <p:nvPr/>
          </p:nvSpPr>
          <p:spPr>
            <a:xfrm>
              <a:off x="0" y="-8007"/>
              <a:ext cx="12192000" cy="1593296"/>
            </a:xfrm>
            <a:prstGeom prst="rect">
              <a:avLst/>
            </a:prstGeom>
            <a:gradFill flip="none" rotWithShape="1">
              <a:gsLst>
                <a:gs pos="49000">
                  <a:srgbClr val="011629"/>
                </a:gs>
                <a:gs pos="100000">
                  <a:srgbClr val="0B27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Shape 236">
              <a:extLst>
                <a:ext uri="{FF2B5EF4-FFF2-40B4-BE49-F238E27FC236}">
                  <a16:creationId xmlns:a16="http://schemas.microsoft.com/office/drawing/2014/main" id="{A2B23B56-B99E-44E7-AD84-55027268293F}"/>
                </a:ext>
              </a:extLst>
            </p:cNvPr>
            <p:cNvSpPr/>
            <p:nvPr/>
          </p:nvSpPr>
          <p:spPr>
            <a:xfrm>
              <a:off x="0" y="486182"/>
              <a:ext cx="594940" cy="322854"/>
            </a:xfrm>
            <a:prstGeom prst="rect">
              <a:avLst/>
            </a:prstGeom>
            <a:solidFill>
              <a:schemeClr val="bg1"/>
            </a:solidFill>
            <a:ln w="12700">
              <a:miter lim="400000"/>
            </a:ln>
          </p:spPr>
          <p:txBody>
            <a:bodyPr lIns="50800" tIns="50800" rIns="50800" bIns="50800" anchor="ctr"/>
            <a:lstStyle/>
            <a:p>
              <a:pPr>
                <a:defRPr sz="2400">
                  <a:solidFill>
                    <a:srgbClr val="FFFFFF"/>
                  </a:solidFill>
                </a:defRPr>
              </a:pPr>
              <a:endParaRPr sz="2400"/>
            </a:p>
          </p:txBody>
        </p:sp>
      </p:grpSp>
      <p:sp>
        <p:nvSpPr>
          <p:cNvPr id="25" name="Rectangle 24">
            <a:extLst>
              <a:ext uri="{FF2B5EF4-FFF2-40B4-BE49-F238E27FC236}">
                <a16:creationId xmlns:a16="http://schemas.microsoft.com/office/drawing/2014/main" id="{850F9084-64FE-4DB8-8B3D-319C7F01BC02}"/>
              </a:ext>
            </a:extLst>
          </p:cNvPr>
          <p:cNvSpPr/>
          <p:nvPr/>
        </p:nvSpPr>
        <p:spPr>
          <a:xfrm>
            <a:off x="6086801" y="1589569"/>
            <a:ext cx="6096000" cy="2628000"/>
          </a:xfrm>
          <a:prstGeom prst="rect">
            <a:avLst/>
          </a:prstGeom>
          <a:solidFill>
            <a:srgbClr val="F6F6F6"/>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C1D6B286-C02D-4AA0-8E63-D4211BA16273}"/>
              </a:ext>
            </a:extLst>
          </p:cNvPr>
          <p:cNvSpPr/>
          <p:nvPr/>
        </p:nvSpPr>
        <p:spPr>
          <a:xfrm>
            <a:off x="-9199" y="4215018"/>
            <a:ext cx="6096000" cy="2642982"/>
          </a:xfrm>
          <a:prstGeom prst="rect">
            <a:avLst/>
          </a:prstGeom>
          <a:solidFill>
            <a:srgbClr val="F6F6F6"/>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C8CE1E9F-7B2E-47D5-89B1-CFF6BCDB0CB6}"/>
              </a:ext>
            </a:extLst>
          </p:cNvPr>
          <p:cNvSpPr/>
          <p:nvPr/>
        </p:nvSpPr>
        <p:spPr>
          <a:xfrm>
            <a:off x="11206390" y="6260221"/>
            <a:ext cx="985610" cy="597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3" name="Google Shape;563;p36"/>
          <p:cNvSpPr txBox="1">
            <a:spLocks noGrp="1"/>
          </p:cNvSpPr>
          <p:nvPr>
            <p:ph type="title"/>
          </p:nvPr>
        </p:nvSpPr>
        <p:spPr>
          <a:xfrm>
            <a:off x="699338" y="449036"/>
            <a:ext cx="7852403"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solidFill>
                  <a:schemeClr val="bg1"/>
                </a:solidFill>
                <a:latin typeface="Futura Std"/>
              </a:rPr>
              <a:t>Our Sector Expertise</a:t>
            </a:r>
            <a:endParaRPr sz="2800" dirty="0">
              <a:solidFill>
                <a:schemeClr val="bg1"/>
              </a:solidFill>
              <a:latin typeface="Futura Std"/>
            </a:endParaRPr>
          </a:p>
        </p:txBody>
      </p:sp>
      <p:sp>
        <p:nvSpPr>
          <p:cNvPr id="24" name="Google Shape;154;p19">
            <a:extLst>
              <a:ext uri="{FF2B5EF4-FFF2-40B4-BE49-F238E27FC236}">
                <a16:creationId xmlns:a16="http://schemas.microsoft.com/office/drawing/2014/main" id="{3DB3A5E8-2561-4FE0-B3D2-867AB35E80E5}"/>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Google Shape;189;p21">
            <a:extLst>
              <a:ext uri="{FF2B5EF4-FFF2-40B4-BE49-F238E27FC236}">
                <a16:creationId xmlns:a16="http://schemas.microsoft.com/office/drawing/2014/main" id="{C250810D-D45E-4DE8-BDBA-2EC5283C6CFD}"/>
              </a:ext>
            </a:extLst>
          </p:cNvPr>
          <p:cNvSpPr/>
          <p:nvPr/>
        </p:nvSpPr>
        <p:spPr>
          <a:xfrm>
            <a:off x="664502" y="3294198"/>
            <a:ext cx="1489436" cy="346672"/>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600"/>
              </a:spcAft>
              <a:buClr>
                <a:srgbClr val="002060"/>
              </a:buClr>
              <a:buSzPts val="540"/>
              <a:buFontTx/>
              <a:buNone/>
              <a:tabLst/>
              <a:defRPr/>
            </a:pPr>
            <a:r>
              <a:rPr kumimoji="0" lang="en-US" sz="1400" i="0" u="none" strike="noStrike" kern="1200" cap="none" spc="0" normalizeH="0" baseline="0" noProof="0" dirty="0">
                <a:ln>
                  <a:noFill/>
                </a:ln>
                <a:solidFill>
                  <a:srgbClr val="092140"/>
                </a:solidFill>
                <a:effectLst/>
                <a:uLnTx/>
                <a:uFillTx/>
                <a:latin typeface="Futura Std"/>
                <a:ea typeface="Carme"/>
                <a:cs typeface="Carme"/>
                <a:sym typeface="Carme"/>
              </a:rPr>
              <a:t>Transport</a:t>
            </a:r>
            <a:endParaRPr kumimoji="0" lang="en-US" sz="1000" b="0" i="0" u="none" strike="noStrike" kern="1200" cap="none" spc="0" normalizeH="0" baseline="0" noProof="0" dirty="0">
              <a:ln>
                <a:noFill/>
              </a:ln>
              <a:solidFill>
                <a:srgbClr val="092140"/>
              </a:solidFill>
              <a:effectLst/>
              <a:uLnTx/>
              <a:uFillTx/>
              <a:latin typeface="Futura Std"/>
              <a:ea typeface="Carme"/>
              <a:cs typeface="Carme"/>
              <a:sym typeface="Carme"/>
            </a:endParaRPr>
          </a:p>
        </p:txBody>
      </p:sp>
      <p:sp>
        <p:nvSpPr>
          <p:cNvPr id="17" name="Google Shape;186;p21">
            <a:extLst>
              <a:ext uri="{FF2B5EF4-FFF2-40B4-BE49-F238E27FC236}">
                <a16:creationId xmlns:a16="http://schemas.microsoft.com/office/drawing/2014/main" id="{FD9E82F4-2B91-4FDB-A792-C8BB6A1F9DD7}"/>
              </a:ext>
            </a:extLst>
          </p:cNvPr>
          <p:cNvSpPr/>
          <p:nvPr/>
        </p:nvSpPr>
        <p:spPr>
          <a:xfrm>
            <a:off x="616891" y="4399723"/>
            <a:ext cx="3666813" cy="2054033"/>
          </a:xfrm>
          <a:prstGeom prst="rect">
            <a:avLst/>
          </a:prstGeom>
          <a:noFill/>
          <a:ln>
            <a:noFill/>
          </a:ln>
        </p:spPr>
        <p:txBody>
          <a:bodyPr spcFirstLastPara="1" wrap="square" lIns="91425" tIns="45700" rIns="91425" bIns="45700" anchor="t" anchorCtr="0">
            <a:noAutofit/>
          </a:bodyPr>
          <a:lstStyle/>
          <a:p>
            <a:pPr defTabSz="457200">
              <a:lnSpc>
                <a:spcPct val="120000"/>
              </a:lnSpc>
              <a:spcBef>
                <a:spcPts val="300"/>
              </a:spcBef>
              <a:spcAft>
                <a:spcPts val="300"/>
              </a:spcAft>
              <a:buClr>
                <a:srgbClr val="002060"/>
              </a:buClr>
              <a:buSzPts val="540"/>
              <a:defRPr/>
            </a:pPr>
            <a:r>
              <a:rPr lang="en-US" sz="1000" dirty="0">
                <a:solidFill>
                  <a:prstClr val="black"/>
                </a:solidFill>
                <a:latin typeface="Futura Std"/>
              </a:rPr>
              <a:t>SIA have one of the most experienced energy team’s in the market who work across all forms of technology and projects. This includes development, finance, delivery, policy &amp; regulation as well as operation improvement. We are also specialists in storage technology and carbon management. </a:t>
            </a:r>
            <a:endParaRPr kumimoji="0" lang="en-AU" sz="1000" b="0" i="0" u="none" strike="noStrike" kern="1200" cap="none" spc="0" normalizeH="0" baseline="0" noProof="0" dirty="0">
              <a:ln>
                <a:noFill/>
              </a:ln>
              <a:solidFill>
                <a:srgbClr val="092140"/>
              </a:solidFill>
              <a:effectLst/>
              <a:uLnTx/>
              <a:uFillTx/>
              <a:latin typeface="Futura Std"/>
              <a:ea typeface="+mn-ea"/>
              <a:cs typeface="+mn-cs"/>
            </a:endParaRPr>
          </a:p>
          <a:p>
            <a:pPr marR="0" lvl="0" algn="l" defTabSz="457200" rtl="0" eaLnBrk="1" fontAlgn="auto" latinLnBrk="0" hangingPunct="1">
              <a:lnSpc>
                <a:spcPct val="120000"/>
              </a:lnSpc>
              <a:spcBef>
                <a:spcPts val="0"/>
              </a:spcBef>
              <a:spcAft>
                <a:spcPts val="0"/>
              </a:spcAft>
              <a:buClr>
                <a:srgbClr val="002060"/>
              </a:buClr>
              <a:buSzPts val="540"/>
              <a:tabLst/>
              <a:defRPr/>
            </a:pPr>
            <a:r>
              <a:rPr lang="en-AU" sz="1000" dirty="0">
                <a:latin typeface="Futura Std"/>
              </a:rPr>
              <a:t>SIA are assisting investors with technology due diligence, project development and regulatory risk in the energy sector. This includes some of Australia's leading storage and generation projects.</a:t>
            </a:r>
            <a:endParaRPr kumimoji="0" lang="en-AU" sz="1000" b="0" i="0" u="none" strike="noStrike" kern="1200" cap="none" spc="0" normalizeH="0" baseline="0" noProof="0" dirty="0">
              <a:ln>
                <a:noFill/>
              </a:ln>
              <a:effectLst/>
              <a:uLnTx/>
              <a:uFillTx/>
              <a:latin typeface="Futura Std"/>
            </a:endParaRPr>
          </a:p>
        </p:txBody>
      </p:sp>
      <p:sp>
        <p:nvSpPr>
          <p:cNvPr id="19" name="Google Shape;187;p21">
            <a:extLst>
              <a:ext uri="{FF2B5EF4-FFF2-40B4-BE49-F238E27FC236}">
                <a16:creationId xmlns:a16="http://schemas.microsoft.com/office/drawing/2014/main" id="{EA9523F5-77FE-42E8-8C54-D39E68167140}"/>
              </a:ext>
            </a:extLst>
          </p:cNvPr>
          <p:cNvSpPr/>
          <p:nvPr/>
        </p:nvSpPr>
        <p:spPr>
          <a:xfrm>
            <a:off x="8159016" y="1819427"/>
            <a:ext cx="3580273" cy="2152594"/>
          </a:xfrm>
          <a:prstGeom prst="rect">
            <a:avLst/>
          </a:prstGeom>
          <a:noFill/>
          <a:ln>
            <a:noFill/>
          </a:ln>
        </p:spPr>
        <p:txBody>
          <a:bodyPr spcFirstLastPara="1" wrap="square" lIns="91425" tIns="45700" rIns="91425" bIns="45700" anchor="t" anchorCtr="0">
            <a:noAutofit/>
          </a:bodyPr>
          <a:lstStyle/>
          <a:p>
            <a:pPr defTabSz="457200">
              <a:lnSpc>
                <a:spcPct val="120000"/>
              </a:lnSpc>
              <a:spcBef>
                <a:spcPts val="300"/>
              </a:spcBef>
              <a:spcAft>
                <a:spcPts val="300"/>
              </a:spcAft>
              <a:buClr>
                <a:srgbClr val="002060"/>
              </a:buClr>
              <a:buSzPts val="540"/>
              <a:defRPr/>
            </a:pPr>
            <a:r>
              <a:rPr lang="en-US" sz="1000" dirty="0">
                <a:solidFill>
                  <a:prstClr val="black"/>
                </a:solidFill>
                <a:latin typeface="Futura Std"/>
                <a:sym typeface="Carme"/>
              </a:rPr>
              <a:t>We have developed and delivered some of Australia’s most innovative and leading water projects and continue to play a strategic role supporting government, water authorities, engineering &amp; technology companies in each phase of the delivery of water assets.</a:t>
            </a:r>
          </a:p>
          <a:p>
            <a:pPr defTabSz="457200">
              <a:lnSpc>
                <a:spcPct val="120000"/>
              </a:lnSpc>
              <a:spcBef>
                <a:spcPts val="300"/>
              </a:spcBef>
              <a:spcAft>
                <a:spcPts val="300"/>
              </a:spcAft>
              <a:buClr>
                <a:srgbClr val="002060"/>
              </a:buClr>
              <a:buSzPts val="540"/>
              <a:defRPr/>
            </a:pPr>
            <a:r>
              <a:rPr lang="en-US" sz="1000" dirty="0">
                <a:solidFill>
                  <a:prstClr val="black"/>
                </a:solidFill>
                <a:latin typeface="Futura Std"/>
                <a:sym typeface="Carme"/>
              </a:rPr>
              <a:t>SIA are working with government and the private sector on major water infrastructure projects to address long term water security issues. </a:t>
            </a:r>
          </a:p>
          <a:p>
            <a:pPr marR="0" lvl="0" algn="l" defTabSz="457200" rtl="0" eaLnBrk="1" fontAlgn="auto" latinLnBrk="0" hangingPunct="1">
              <a:lnSpc>
                <a:spcPct val="90000"/>
              </a:lnSpc>
              <a:spcBef>
                <a:spcPts val="300"/>
              </a:spcBef>
              <a:spcAft>
                <a:spcPts val="300"/>
              </a:spcAft>
              <a:buClr>
                <a:srgbClr val="002060"/>
              </a:buClr>
              <a:buSzPts val="540"/>
              <a:tabLst/>
              <a:defRPr/>
            </a:pPr>
            <a:endParaRPr kumimoji="0" lang="en-AU" sz="900" b="0" i="0" u="none" strike="noStrike" kern="1200" cap="none" spc="0" normalizeH="0" baseline="0" noProof="0" dirty="0">
              <a:ln>
                <a:noFill/>
              </a:ln>
              <a:solidFill>
                <a:srgbClr val="092140"/>
              </a:solidFill>
              <a:effectLst/>
              <a:uLnTx/>
              <a:uFillTx/>
              <a:latin typeface="Futura Std"/>
              <a:ea typeface="+mn-ea"/>
              <a:cs typeface="+mn-cs"/>
            </a:endParaRPr>
          </a:p>
          <a:p>
            <a:pPr marL="171450" marR="0" lvl="0" indent="-109075" algn="l" defTabSz="457200" rtl="0" eaLnBrk="1" fontAlgn="auto" latinLnBrk="0" hangingPunct="1">
              <a:lnSpc>
                <a:spcPct val="100000"/>
              </a:lnSpc>
              <a:spcBef>
                <a:spcPts val="300"/>
              </a:spcBef>
              <a:spcAft>
                <a:spcPts val="0"/>
              </a:spcAft>
              <a:buClr>
                <a:prstClr val="black"/>
              </a:buClr>
              <a:buSzPts val="550"/>
              <a:buFontTx/>
              <a:buNone/>
              <a:tabLst/>
              <a:defRPr/>
            </a:pPr>
            <a:endParaRPr kumimoji="0" sz="1100" b="0" i="0" u="none" strike="noStrike" kern="1200" cap="none" spc="0" normalizeH="0" baseline="0" noProof="0" dirty="0">
              <a:ln>
                <a:noFill/>
              </a:ln>
              <a:solidFill>
                <a:prstClr val="black"/>
              </a:solidFill>
              <a:effectLst/>
              <a:uLnTx/>
              <a:uFillTx/>
              <a:latin typeface="Futura Std"/>
              <a:ea typeface="Calibri"/>
              <a:cs typeface="Calibri"/>
              <a:sym typeface="Calibri"/>
            </a:endParaRPr>
          </a:p>
        </p:txBody>
      </p:sp>
      <p:sp>
        <p:nvSpPr>
          <p:cNvPr id="20" name="Google Shape;188;p21">
            <a:extLst>
              <a:ext uri="{FF2B5EF4-FFF2-40B4-BE49-F238E27FC236}">
                <a16:creationId xmlns:a16="http://schemas.microsoft.com/office/drawing/2014/main" id="{9DB7680D-9339-4BBE-AA7C-B1B1A301E264}"/>
              </a:ext>
            </a:extLst>
          </p:cNvPr>
          <p:cNvSpPr/>
          <p:nvPr/>
        </p:nvSpPr>
        <p:spPr>
          <a:xfrm>
            <a:off x="10255795" y="5869660"/>
            <a:ext cx="1489437" cy="401194"/>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600"/>
              </a:spcAft>
              <a:buClr>
                <a:srgbClr val="002060"/>
              </a:buClr>
              <a:buSzPts val="540"/>
              <a:buFontTx/>
              <a:buNone/>
              <a:tabLst/>
              <a:defRPr/>
            </a:pPr>
            <a:r>
              <a:rPr lang="en-US" sz="1400" dirty="0">
                <a:solidFill>
                  <a:srgbClr val="092140"/>
                </a:solidFill>
                <a:latin typeface="Futura Std"/>
                <a:sym typeface="Carme"/>
              </a:rPr>
              <a:t>Integrated Infrastructure</a:t>
            </a:r>
            <a:endParaRPr kumimoji="0" sz="1100" b="0" i="0" u="none" strike="noStrike" kern="1200" cap="none" spc="0" normalizeH="0" baseline="0" noProof="0" dirty="0">
              <a:ln>
                <a:noFill/>
              </a:ln>
              <a:solidFill>
                <a:prstClr val="black"/>
              </a:solidFill>
              <a:effectLst/>
              <a:uLnTx/>
              <a:uFillTx/>
              <a:latin typeface="Futura Std"/>
              <a:ea typeface="Calibri"/>
              <a:cs typeface="Calibri"/>
              <a:sym typeface="Calibri"/>
            </a:endParaRPr>
          </a:p>
        </p:txBody>
      </p:sp>
      <p:pic>
        <p:nvPicPr>
          <p:cNvPr id="26" name="Picture 25">
            <a:extLst>
              <a:ext uri="{FF2B5EF4-FFF2-40B4-BE49-F238E27FC236}">
                <a16:creationId xmlns:a16="http://schemas.microsoft.com/office/drawing/2014/main" id="{6BE16437-169D-499C-AB5C-A227E23CB4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7683" y="4440293"/>
            <a:ext cx="1414964" cy="1368000"/>
          </a:xfrm>
          <a:prstGeom prst="ellipse">
            <a:avLst/>
          </a:prstGeom>
        </p:spPr>
      </p:pic>
      <p:pic>
        <p:nvPicPr>
          <p:cNvPr id="27" name="Picture 26" descr="A boat on the side of a ramp&#10;&#10;Description automatically generated">
            <a:extLst>
              <a:ext uri="{FF2B5EF4-FFF2-40B4-BE49-F238E27FC236}">
                <a16:creationId xmlns:a16="http://schemas.microsoft.com/office/drawing/2014/main" id="{82FD0220-CED8-4F63-978F-4B3285CE77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2919" y="1851562"/>
            <a:ext cx="1414964" cy="1368000"/>
          </a:xfrm>
          <a:prstGeom prst="ellipse">
            <a:avLst/>
          </a:prstGeom>
        </p:spPr>
      </p:pic>
      <p:pic>
        <p:nvPicPr>
          <p:cNvPr id="30" name="Picture 29">
            <a:extLst>
              <a:ext uri="{FF2B5EF4-FFF2-40B4-BE49-F238E27FC236}">
                <a16:creationId xmlns:a16="http://schemas.microsoft.com/office/drawing/2014/main" id="{0CD9F3C2-D4E9-4CEF-A94C-5939884B39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95" y="4440293"/>
            <a:ext cx="1414965" cy="1368000"/>
          </a:xfrm>
          <a:prstGeom prst="ellipse">
            <a:avLst/>
          </a:prstGeom>
        </p:spPr>
      </p:pic>
      <p:pic>
        <p:nvPicPr>
          <p:cNvPr id="6" name="Picture 5" descr="A close up of a train station&#10;&#10;Description automatically generated">
            <a:extLst>
              <a:ext uri="{FF2B5EF4-FFF2-40B4-BE49-F238E27FC236}">
                <a16:creationId xmlns:a16="http://schemas.microsoft.com/office/drawing/2014/main" id="{FF1FB03A-8AB3-466F-9DCD-2DDF44259FA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4502" y="1851562"/>
            <a:ext cx="1414964" cy="1368000"/>
          </a:xfrm>
          <a:prstGeom prst="ellipse">
            <a:avLst/>
          </a:prstGeom>
        </p:spPr>
      </p:pic>
      <p:sp>
        <p:nvSpPr>
          <p:cNvPr id="12" name="Content Placeholder 2">
            <a:extLst>
              <a:ext uri="{FF2B5EF4-FFF2-40B4-BE49-F238E27FC236}">
                <a16:creationId xmlns:a16="http://schemas.microsoft.com/office/drawing/2014/main" id="{1902E902-6457-4954-812F-E4BA7D286539}"/>
              </a:ext>
            </a:extLst>
          </p:cNvPr>
          <p:cNvSpPr>
            <a:spLocks noGrp="1"/>
          </p:cNvSpPr>
          <p:nvPr>
            <p:ph idx="1"/>
          </p:nvPr>
        </p:nvSpPr>
        <p:spPr>
          <a:xfrm>
            <a:off x="731237" y="887229"/>
            <a:ext cx="10507052" cy="725900"/>
          </a:xfrm>
          <a:ln>
            <a:noFill/>
          </a:ln>
        </p:spPr>
        <p:txBody>
          <a:bodyPr>
            <a:noAutofit/>
          </a:bodyPr>
          <a:lstStyle/>
          <a:p>
            <a:pPr marL="0" indent="0">
              <a:lnSpc>
                <a:spcPct val="120000"/>
              </a:lnSpc>
              <a:buNone/>
            </a:pPr>
            <a:r>
              <a:rPr lang="en-US" sz="1200" dirty="0">
                <a:solidFill>
                  <a:schemeClr val="bg1">
                    <a:lumMod val="95000"/>
                  </a:schemeClr>
                </a:solidFill>
                <a:latin typeface="Futura Std"/>
              </a:rPr>
              <a:t>SIA has significant depth of experience in the transport, energy, water and integrated infrastructure sectors. This includes meeting client's investment needs within each market segment.</a:t>
            </a:r>
          </a:p>
          <a:p>
            <a:pPr marL="0" indent="0">
              <a:lnSpc>
                <a:spcPct val="110000"/>
              </a:lnSpc>
              <a:buNone/>
            </a:pPr>
            <a:endParaRPr lang="en-US" sz="1200" dirty="0">
              <a:solidFill>
                <a:schemeClr val="bg1">
                  <a:lumMod val="95000"/>
                </a:schemeClr>
              </a:solidFill>
              <a:latin typeface="Futura Std"/>
            </a:endParaRPr>
          </a:p>
          <a:p>
            <a:pPr marL="0" indent="0">
              <a:lnSpc>
                <a:spcPct val="110000"/>
              </a:lnSpc>
              <a:buNone/>
            </a:pPr>
            <a:endParaRPr lang="en-US" sz="1200" dirty="0">
              <a:solidFill>
                <a:schemeClr val="bg1">
                  <a:lumMod val="95000"/>
                </a:schemeClr>
              </a:solidFill>
              <a:latin typeface="Futura Std"/>
            </a:endParaRPr>
          </a:p>
        </p:txBody>
      </p:sp>
      <p:sp>
        <p:nvSpPr>
          <p:cNvPr id="14" name="Google Shape;189;p21">
            <a:extLst>
              <a:ext uri="{FF2B5EF4-FFF2-40B4-BE49-F238E27FC236}">
                <a16:creationId xmlns:a16="http://schemas.microsoft.com/office/drawing/2014/main" id="{F4DF31E4-D334-4A79-8B11-735ABD33553E}"/>
              </a:ext>
            </a:extLst>
          </p:cNvPr>
          <p:cNvSpPr/>
          <p:nvPr/>
        </p:nvSpPr>
        <p:spPr>
          <a:xfrm>
            <a:off x="2340982" y="1800585"/>
            <a:ext cx="3580273" cy="2226977"/>
          </a:xfrm>
          <a:prstGeom prst="rect">
            <a:avLst/>
          </a:prstGeom>
          <a:noFill/>
          <a:ln>
            <a:noFill/>
          </a:ln>
        </p:spPr>
        <p:txBody>
          <a:bodyPr spcFirstLastPara="1" wrap="square" lIns="91425" tIns="45700" rIns="91425" bIns="45700" anchor="t" anchorCtr="0">
            <a:noAutofit/>
          </a:bodyPr>
          <a:lstStyle/>
          <a:p>
            <a:pPr defTabSz="457200">
              <a:lnSpc>
                <a:spcPct val="120000"/>
              </a:lnSpc>
              <a:spcBef>
                <a:spcPts val="300"/>
              </a:spcBef>
              <a:spcAft>
                <a:spcPts val="300"/>
              </a:spcAft>
              <a:buClr>
                <a:srgbClr val="002060"/>
              </a:buClr>
              <a:buSzPts val="540"/>
              <a:defRPr/>
            </a:pPr>
            <a:r>
              <a:rPr lang="en-US" sz="1000" dirty="0">
                <a:solidFill>
                  <a:prstClr val="black"/>
                </a:solidFill>
                <a:latin typeface="Futura Std"/>
                <a:sym typeface="Carme"/>
              </a:rPr>
              <a:t>Our team have extensive experience in road, rail, port, aviation, logistics and public transport and have played a leading role in delivered some of Australia’s major transport infrastructure projects. We are sought out by government and investors to support the feasibility, development and delivery of strategic transport projects.</a:t>
            </a:r>
          </a:p>
          <a:p>
            <a:pPr defTabSz="457200">
              <a:lnSpc>
                <a:spcPct val="120000"/>
              </a:lnSpc>
              <a:spcBef>
                <a:spcPts val="300"/>
              </a:spcBef>
              <a:spcAft>
                <a:spcPts val="300"/>
              </a:spcAft>
              <a:buClr>
                <a:srgbClr val="002060"/>
              </a:buClr>
              <a:buSzPts val="540"/>
              <a:defRPr/>
            </a:pPr>
            <a:r>
              <a:rPr lang="en-US" sz="1000" dirty="0">
                <a:solidFill>
                  <a:prstClr val="black"/>
                </a:solidFill>
                <a:latin typeface="Futura Std"/>
                <a:sym typeface="Carme"/>
              </a:rPr>
              <a:t>SIA are leading new approaches to technology and project delivery in the transport sector including transport interchanges, rail technology, EV and congestion management.</a:t>
            </a:r>
          </a:p>
        </p:txBody>
      </p:sp>
      <p:sp>
        <p:nvSpPr>
          <p:cNvPr id="15" name="Google Shape;186;p21">
            <a:extLst>
              <a:ext uri="{FF2B5EF4-FFF2-40B4-BE49-F238E27FC236}">
                <a16:creationId xmlns:a16="http://schemas.microsoft.com/office/drawing/2014/main" id="{DA37D549-5E30-43EC-A374-327467721F59}"/>
              </a:ext>
            </a:extLst>
          </p:cNvPr>
          <p:cNvSpPr/>
          <p:nvPr/>
        </p:nvSpPr>
        <p:spPr>
          <a:xfrm>
            <a:off x="4377683" y="5894424"/>
            <a:ext cx="1489436" cy="346672"/>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600"/>
              </a:spcAft>
              <a:buClr>
                <a:srgbClr val="002060"/>
              </a:buClr>
              <a:buSzPts val="540"/>
              <a:buFontTx/>
              <a:buNone/>
              <a:tabLst/>
              <a:defRPr/>
            </a:pPr>
            <a:r>
              <a:rPr lang="en-US" sz="1400" dirty="0">
                <a:solidFill>
                  <a:srgbClr val="092140"/>
                </a:solidFill>
                <a:latin typeface="Futura Std"/>
                <a:sym typeface="Carme"/>
              </a:rPr>
              <a:t>Energy</a:t>
            </a:r>
            <a:endParaRPr lang="en-US" sz="1400" dirty="0">
              <a:solidFill>
                <a:srgbClr val="092140"/>
              </a:solidFill>
              <a:latin typeface="Futura Std"/>
            </a:endParaRPr>
          </a:p>
        </p:txBody>
      </p:sp>
      <p:sp>
        <p:nvSpPr>
          <p:cNvPr id="18" name="Google Shape;187;p21">
            <a:extLst>
              <a:ext uri="{FF2B5EF4-FFF2-40B4-BE49-F238E27FC236}">
                <a16:creationId xmlns:a16="http://schemas.microsoft.com/office/drawing/2014/main" id="{3B643974-B9D1-4720-915A-31778667D877}"/>
              </a:ext>
            </a:extLst>
          </p:cNvPr>
          <p:cNvSpPr/>
          <p:nvPr/>
        </p:nvSpPr>
        <p:spPr>
          <a:xfrm>
            <a:off x="6470391" y="3336159"/>
            <a:ext cx="1434493" cy="278905"/>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600"/>
              </a:spcAft>
              <a:buClr>
                <a:srgbClr val="002060"/>
              </a:buClr>
              <a:buSzPts val="540"/>
              <a:buFontTx/>
              <a:buNone/>
              <a:tabLst/>
              <a:defRPr/>
            </a:pPr>
            <a:r>
              <a:rPr lang="en-US" sz="1400" dirty="0">
                <a:solidFill>
                  <a:srgbClr val="092140"/>
                </a:solidFill>
                <a:latin typeface="Futura Std"/>
                <a:sym typeface="Carme"/>
              </a:rPr>
              <a:t>Water</a:t>
            </a:r>
            <a:endParaRPr lang="en-US" sz="1400" dirty="0">
              <a:solidFill>
                <a:srgbClr val="092140"/>
              </a:solidFill>
              <a:latin typeface="Futura Std"/>
            </a:endParaRPr>
          </a:p>
        </p:txBody>
      </p:sp>
      <p:sp>
        <p:nvSpPr>
          <p:cNvPr id="21" name="Google Shape;188;p21">
            <a:extLst>
              <a:ext uri="{FF2B5EF4-FFF2-40B4-BE49-F238E27FC236}">
                <a16:creationId xmlns:a16="http://schemas.microsoft.com/office/drawing/2014/main" id="{62C6A4C3-1BAD-4ABD-A9E6-A65E77F58C61}"/>
              </a:ext>
            </a:extLst>
          </p:cNvPr>
          <p:cNvSpPr/>
          <p:nvPr/>
        </p:nvSpPr>
        <p:spPr>
          <a:xfrm>
            <a:off x="6363066" y="4371317"/>
            <a:ext cx="3620904" cy="2008008"/>
          </a:xfrm>
          <a:prstGeom prst="rect">
            <a:avLst/>
          </a:prstGeom>
          <a:noFill/>
          <a:ln>
            <a:noFill/>
          </a:ln>
        </p:spPr>
        <p:txBody>
          <a:bodyPr spcFirstLastPara="1" wrap="square" lIns="91425" tIns="45700" rIns="91425" bIns="45700" anchor="t" anchorCtr="0">
            <a:noAutofit/>
          </a:bodyPr>
          <a:lstStyle/>
          <a:p>
            <a:pPr defTabSz="457200">
              <a:lnSpc>
                <a:spcPct val="120000"/>
              </a:lnSpc>
              <a:spcBef>
                <a:spcPts val="300"/>
              </a:spcBef>
              <a:spcAft>
                <a:spcPts val="300"/>
              </a:spcAft>
              <a:buClr>
                <a:srgbClr val="002060"/>
              </a:buClr>
              <a:buSzPts val="540"/>
              <a:defRPr/>
            </a:pPr>
            <a:r>
              <a:rPr lang="en-US" sz="1000" dirty="0">
                <a:solidFill>
                  <a:prstClr val="black"/>
                </a:solidFill>
                <a:latin typeface="Futura Std"/>
              </a:rPr>
              <a:t>Innovative models for social infrastructure delivery are reshaping the market and the convergence of infrastructure in cities is leading to a redesign of our built environment. At SIA we deliver health, education, and social/recreation facilities play an integrated role developing leading precinct concepts.  </a:t>
            </a:r>
          </a:p>
          <a:p>
            <a:pPr marR="0" lvl="0" algn="l" defTabSz="457200" rtl="0" eaLnBrk="1" fontAlgn="auto" latinLnBrk="0" hangingPunct="1">
              <a:lnSpc>
                <a:spcPct val="120000"/>
              </a:lnSpc>
              <a:spcBef>
                <a:spcPts val="300"/>
              </a:spcBef>
              <a:spcAft>
                <a:spcPts val="300"/>
              </a:spcAft>
              <a:buClr>
                <a:srgbClr val="002060"/>
              </a:buClr>
              <a:buSzPts val="540"/>
              <a:tabLst/>
              <a:defRPr/>
            </a:pPr>
            <a:r>
              <a:rPr kumimoji="0" lang="en-AU" sz="1000" b="0" i="0" u="none" strike="noStrike" kern="1200" cap="none" spc="0" normalizeH="0" baseline="0" noProof="0" dirty="0">
                <a:ln>
                  <a:noFill/>
                </a:ln>
                <a:effectLst/>
                <a:uLnTx/>
                <a:uFillTx/>
                <a:latin typeface="Futura Std"/>
                <a:ea typeface="+mn-ea"/>
                <a:cs typeface="+mn-cs"/>
              </a:rPr>
              <a:t>SIA are working with leading urban design firms on establishing innovative approaches to integrated infrastructure and precincts. </a:t>
            </a:r>
          </a:p>
          <a:p>
            <a:pPr marL="171450" marR="0" lvl="0" indent="-109075" algn="l" defTabSz="457200" rtl="0" eaLnBrk="1" fontAlgn="auto" latinLnBrk="0" hangingPunct="1">
              <a:lnSpc>
                <a:spcPct val="100000"/>
              </a:lnSpc>
              <a:spcBef>
                <a:spcPts val="300"/>
              </a:spcBef>
              <a:spcAft>
                <a:spcPts val="0"/>
              </a:spcAft>
              <a:buClr>
                <a:prstClr val="black"/>
              </a:buClr>
              <a:buSzPts val="550"/>
              <a:buFontTx/>
              <a:buNone/>
              <a:tabLst/>
              <a:defRPr/>
            </a:pPr>
            <a:endParaRPr kumimoji="0" sz="1100" b="0" i="0" u="none" strike="noStrike" kern="1200" cap="none" spc="0" normalizeH="0" baseline="0" noProof="0" dirty="0">
              <a:ln>
                <a:noFill/>
              </a:ln>
              <a:solidFill>
                <a:prstClr val="black"/>
              </a:solidFill>
              <a:effectLst/>
              <a:uLnTx/>
              <a:uFillTx/>
              <a:latin typeface="Futura Std"/>
              <a:ea typeface="Calibri"/>
              <a:cs typeface="Calibri"/>
              <a:sym typeface="Calibri"/>
            </a:endParaRPr>
          </a:p>
        </p:txBody>
      </p:sp>
      <p:cxnSp>
        <p:nvCxnSpPr>
          <p:cNvPr id="4" name="Straight Connector 3">
            <a:extLst>
              <a:ext uri="{FF2B5EF4-FFF2-40B4-BE49-F238E27FC236}">
                <a16:creationId xmlns:a16="http://schemas.microsoft.com/office/drawing/2014/main" id="{41022A9E-0542-4C0C-BA90-8C966AC36CC1}"/>
              </a:ext>
            </a:extLst>
          </p:cNvPr>
          <p:cNvCxnSpPr>
            <a:cxnSpLocks/>
          </p:cNvCxnSpPr>
          <p:nvPr/>
        </p:nvCxnSpPr>
        <p:spPr>
          <a:xfrm flipV="1">
            <a:off x="0" y="4206156"/>
            <a:ext cx="12192000" cy="14973"/>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7457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71"/>
        <p:cNvGrpSpPr/>
        <p:nvPr/>
      </p:nvGrpSpPr>
      <p:grpSpPr>
        <a:xfrm>
          <a:off x="0" y="0"/>
          <a:ext cx="0" cy="0"/>
          <a:chOff x="0" y="0"/>
          <a:chExt cx="0" cy="0"/>
        </a:xfrm>
      </p:grpSpPr>
      <p:sp>
        <p:nvSpPr>
          <p:cNvPr id="6" name="Rectangle 5">
            <a:extLst>
              <a:ext uri="{FF2B5EF4-FFF2-40B4-BE49-F238E27FC236}">
                <a16:creationId xmlns:a16="http://schemas.microsoft.com/office/drawing/2014/main" id="{F88E1010-B27C-48F0-96F9-10D675AC8919}"/>
              </a:ext>
            </a:extLst>
          </p:cNvPr>
          <p:cNvSpPr/>
          <p:nvPr/>
        </p:nvSpPr>
        <p:spPr>
          <a:xfrm>
            <a:off x="0" y="1215475"/>
            <a:ext cx="12192000" cy="4877451"/>
          </a:xfrm>
          <a:prstGeom prst="rect">
            <a:avLst/>
          </a:prstGeom>
          <a:solidFill>
            <a:srgbClr val="F6F6F6"/>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Google Shape;172;p21"/>
          <p:cNvSpPr txBox="1">
            <a:spLocks noGrp="1"/>
          </p:cNvSpPr>
          <p:nvPr>
            <p:ph type="title"/>
          </p:nvPr>
        </p:nvSpPr>
        <p:spPr>
          <a:xfrm>
            <a:off x="942449" y="442025"/>
            <a:ext cx="9594172"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latin typeface="Futura Std"/>
              </a:rPr>
              <a:t>Transport experience</a:t>
            </a:r>
            <a:endParaRPr sz="2800" dirty="0">
              <a:latin typeface="Futura Std"/>
            </a:endParaRPr>
          </a:p>
        </p:txBody>
      </p:sp>
      <p:sp>
        <p:nvSpPr>
          <p:cNvPr id="22" name="Google Shape;154;p19">
            <a:extLst>
              <a:ext uri="{FF2B5EF4-FFF2-40B4-BE49-F238E27FC236}">
                <a16:creationId xmlns:a16="http://schemas.microsoft.com/office/drawing/2014/main" id="{288C6E0A-12BF-486B-9EA7-A9CA0AD49082}"/>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4" name="Table 13">
            <a:extLst>
              <a:ext uri="{FF2B5EF4-FFF2-40B4-BE49-F238E27FC236}">
                <a16:creationId xmlns:a16="http://schemas.microsoft.com/office/drawing/2014/main" id="{BB9B015B-3657-4472-965E-1F2986619B28}"/>
              </a:ext>
            </a:extLst>
          </p:cNvPr>
          <p:cNvGraphicFramePr>
            <a:graphicFrameLocks noGrp="1"/>
          </p:cNvGraphicFramePr>
          <p:nvPr>
            <p:extLst>
              <p:ext uri="{D42A27DB-BD31-4B8C-83A1-F6EECF244321}">
                <p14:modId xmlns:p14="http://schemas.microsoft.com/office/powerpoint/2010/main" val="2388779686"/>
              </p:ext>
            </p:extLst>
          </p:nvPr>
        </p:nvGraphicFramePr>
        <p:xfrm>
          <a:off x="1035785" y="1214321"/>
          <a:ext cx="7019643" cy="4877454"/>
        </p:xfrm>
        <a:graphic>
          <a:graphicData uri="http://schemas.openxmlformats.org/drawingml/2006/table">
            <a:tbl>
              <a:tblPr firstRow="1" bandRow="1">
                <a:tableStyleId>{5C22544A-7EE6-4342-B048-85BDC9FD1C3A}</a:tableStyleId>
              </a:tblPr>
              <a:tblGrid>
                <a:gridCol w="1501321">
                  <a:extLst>
                    <a:ext uri="{9D8B030D-6E8A-4147-A177-3AD203B41FA5}">
                      <a16:colId xmlns:a16="http://schemas.microsoft.com/office/drawing/2014/main" val="2710599393"/>
                    </a:ext>
                  </a:extLst>
                </a:gridCol>
                <a:gridCol w="1632503">
                  <a:extLst>
                    <a:ext uri="{9D8B030D-6E8A-4147-A177-3AD203B41FA5}">
                      <a16:colId xmlns:a16="http://schemas.microsoft.com/office/drawing/2014/main" val="2864777722"/>
                    </a:ext>
                  </a:extLst>
                </a:gridCol>
                <a:gridCol w="3885819">
                  <a:extLst>
                    <a:ext uri="{9D8B030D-6E8A-4147-A177-3AD203B41FA5}">
                      <a16:colId xmlns:a16="http://schemas.microsoft.com/office/drawing/2014/main" val="400736517"/>
                    </a:ext>
                  </a:extLst>
                </a:gridCol>
              </a:tblGrid>
              <a:tr h="3698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Project</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Client</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Description</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extLst>
                  <a:ext uri="{0D108BD9-81ED-4DB2-BD59-A6C34878D82A}">
                    <a16:rowId xmlns:a16="http://schemas.microsoft.com/office/drawing/2014/main" val="803188711"/>
                  </a:ext>
                </a:extLst>
              </a:tr>
              <a:tr h="563452">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Western Sydney Airport</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kern="1200" dirty="0">
                          <a:latin typeface="Futura Std"/>
                          <a:cs typeface="Calibri Light" panose="020F0302020204030204" pitchFamily="34" charset="0"/>
                        </a:rPr>
                        <a:t>Commonwealth Govt</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dirty="0">
                          <a:solidFill>
                            <a:schemeClr val="tx1"/>
                          </a:solidFill>
                          <a:latin typeface="Futura Std"/>
                          <a:cs typeface="Calibri Light" panose="020F0302020204030204" pitchFamily="34" charset="0"/>
                        </a:rPr>
                        <a:t>Business Case and Economic Evaluation</a:t>
                      </a:r>
                      <a:endParaRPr lang="en-AU" sz="1000" b="0" dirty="0">
                        <a:solidFill>
                          <a:schemeClr val="tx1"/>
                        </a:solidFill>
                        <a:latin typeface="Futura Std"/>
                        <a:cs typeface="Calibri Light" panose="020F0302020204030204" pitchFamily="34" charset="0"/>
                      </a:endParaRP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555382"/>
                  </a:ext>
                </a:extLst>
              </a:tr>
              <a:tr h="563452">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North West Rail Link</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Transport for NSW</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dirty="0">
                          <a:solidFill>
                            <a:schemeClr val="tx1"/>
                          </a:solidFill>
                          <a:latin typeface="Futura Std"/>
                          <a:cs typeface="Calibri Light" panose="020F0302020204030204" pitchFamily="34" charset="0"/>
                        </a:rPr>
                        <a:t>Business Case, Economic Evaluation and Independent Sustainability Certifier </a:t>
                      </a:r>
                      <a:endParaRPr lang="en-AU" sz="1000" b="0" dirty="0">
                        <a:solidFill>
                          <a:schemeClr val="tx1"/>
                        </a:solidFill>
                        <a:latin typeface="Futura Std"/>
                        <a:cs typeface="Calibri Light" panose="020F0302020204030204" pitchFamily="34" charset="0"/>
                      </a:endParaRP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14423002"/>
                  </a:ext>
                </a:extLst>
              </a:tr>
              <a:tr h="563452">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Sydney Metro</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Transport for NSW</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Funding Analysis</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951076"/>
                  </a:ext>
                </a:extLst>
              </a:tr>
              <a:tr h="563452">
                <a:tc>
                  <a:txBody>
                    <a:bodyPr/>
                    <a:lstStyle/>
                    <a:p>
                      <a:pPr>
                        <a:spcBef>
                          <a:spcPts val="1200"/>
                        </a:spcBef>
                        <a:spcAft>
                          <a:spcPts val="1200"/>
                        </a:spcAft>
                      </a:pPr>
                      <a:r>
                        <a:rPr lang="en-AU" sz="1000" b="0" dirty="0" err="1">
                          <a:solidFill>
                            <a:schemeClr val="tx1"/>
                          </a:solidFill>
                          <a:latin typeface="Futura Std"/>
                          <a:cs typeface="Calibri Light" panose="020F0302020204030204" pitchFamily="34" charset="0"/>
                        </a:rPr>
                        <a:t>Westconnex</a:t>
                      </a:r>
                      <a:endParaRPr lang="en-AU" sz="1000" b="0" dirty="0">
                        <a:solidFill>
                          <a:schemeClr val="tx1"/>
                        </a:solidFill>
                        <a:latin typeface="Futura Std"/>
                        <a:cs typeface="Calibri Light" panose="020F0302020204030204" pitchFamily="34" charset="0"/>
                      </a:endParaRP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NSW Govt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Economic and Financial Advisory</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11916404"/>
                  </a:ext>
                </a:extLst>
              </a:tr>
              <a:tr h="563452">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New Zealand National Highway</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NZ Govt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Valuation and Asset Management </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423112"/>
                  </a:ext>
                </a:extLst>
              </a:tr>
              <a:tr h="563452">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Climate Risk Framework</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Australian Super &amp; IFM</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Climate Risk review Brisbane Airport, Perth Airport, Port Botany, Port </a:t>
                      </a:r>
                      <a:r>
                        <a:rPr lang="en-US" sz="1000" b="0" kern="1200" dirty="0" err="1">
                          <a:solidFill>
                            <a:schemeClr val="tx1"/>
                          </a:solidFill>
                          <a:latin typeface="Futura Std"/>
                          <a:ea typeface="+mn-ea"/>
                          <a:cs typeface="Calibri Light" panose="020F0302020204030204" pitchFamily="34" charset="0"/>
                        </a:rPr>
                        <a:t>Kembla</a:t>
                      </a:r>
                      <a:r>
                        <a:rPr lang="en-US" sz="1000" b="0" kern="1200" dirty="0">
                          <a:solidFill>
                            <a:schemeClr val="tx1"/>
                          </a:solidFill>
                          <a:latin typeface="Futura Std"/>
                          <a:ea typeface="+mn-ea"/>
                          <a:cs typeface="Calibri Light" panose="020F0302020204030204" pitchFamily="34" charset="0"/>
                        </a:rPr>
                        <a:t> &amp; M5</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98454565"/>
                  </a:ext>
                </a:extLst>
              </a:tr>
              <a:tr h="563452">
                <a:tc>
                  <a:txBody>
                    <a:bodyPr/>
                    <a:lstStyle/>
                    <a:p>
                      <a:pPr>
                        <a:spcBef>
                          <a:spcPts val="1200"/>
                        </a:spcBef>
                        <a:spcAft>
                          <a:spcPts val="1200"/>
                        </a:spcAft>
                      </a:pPr>
                      <a:r>
                        <a:rPr lang="en-AU" sz="1000" b="0" dirty="0" err="1">
                          <a:solidFill>
                            <a:schemeClr val="tx1"/>
                          </a:solidFill>
                          <a:latin typeface="Futura Std"/>
                          <a:cs typeface="Calibri Light" panose="020F0302020204030204" pitchFamily="34" charset="0"/>
                        </a:rPr>
                        <a:t>Westlink</a:t>
                      </a:r>
                      <a:r>
                        <a:rPr lang="en-AU" sz="1000" b="0" dirty="0">
                          <a:solidFill>
                            <a:schemeClr val="tx1"/>
                          </a:solidFill>
                          <a:latin typeface="Futura Std"/>
                          <a:cs typeface="Calibri Light" panose="020F0302020204030204" pitchFamily="34" charset="0"/>
                        </a:rPr>
                        <a:t> M7</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Rothesay</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Due Diligence</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77121"/>
                  </a:ext>
                </a:extLst>
              </a:tr>
              <a:tr h="563452">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Hobart Light Rail</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Tasmanian Govt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Funding &amp; Delivery Analysis</a:t>
                      </a:r>
                    </a:p>
                  </a:txBody>
                  <a:tcPr anchor="ctr">
                    <a:lnL w="12700" cmpd="sng">
                      <a:noFill/>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26336041"/>
                  </a:ext>
                </a:extLst>
              </a:tr>
            </a:tbl>
          </a:graphicData>
        </a:graphic>
      </p:graphicFrame>
      <p:pic>
        <p:nvPicPr>
          <p:cNvPr id="3" name="Picture 2" descr="A picture containing track, train, scene, outdoor&#10;&#10;Description automatically generated">
            <a:extLst>
              <a:ext uri="{FF2B5EF4-FFF2-40B4-BE49-F238E27FC236}">
                <a16:creationId xmlns:a16="http://schemas.microsoft.com/office/drawing/2014/main" id="{43EEA008-3A45-4DD4-8BE1-250BCCF53C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992"/>
          <a:stretch/>
        </p:blipFill>
        <p:spPr>
          <a:xfrm>
            <a:off x="8055429" y="1118522"/>
            <a:ext cx="4145280" cy="4974404"/>
          </a:xfrm>
          <a:prstGeom prst="rect">
            <a:avLst/>
          </a:prstGeom>
        </p:spPr>
      </p:pic>
    </p:spTree>
    <p:extLst>
      <p:ext uri="{BB962C8B-B14F-4D97-AF65-F5344CB8AC3E}">
        <p14:creationId xmlns:p14="http://schemas.microsoft.com/office/powerpoint/2010/main" val="3286443697"/>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6" name="Rectangle 5">
            <a:extLst>
              <a:ext uri="{FF2B5EF4-FFF2-40B4-BE49-F238E27FC236}">
                <a16:creationId xmlns:a16="http://schemas.microsoft.com/office/drawing/2014/main" id="{4158D504-5116-48FC-A52F-00BDC53D9B69}"/>
              </a:ext>
            </a:extLst>
          </p:cNvPr>
          <p:cNvSpPr/>
          <p:nvPr/>
        </p:nvSpPr>
        <p:spPr>
          <a:xfrm>
            <a:off x="0" y="1215475"/>
            <a:ext cx="12192000" cy="4877451"/>
          </a:xfrm>
          <a:prstGeom prst="rect">
            <a:avLst/>
          </a:prstGeom>
          <a:solidFill>
            <a:srgbClr val="F6F6F6"/>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Google Shape;172;p21"/>
          <p:cNvSpPr txBox="1">
            <a:spLocks noGrp="1"/>
          </p:cNvSpPr>
          <p:nvPr>
            <p:ph type="title"/>
          </p:nvPr>
        </p:nvSpPr>
        <p:spPr>
          <a:xfrm>
            <a:off x="942449" y="442025"/>
            <a:ext cx="9594172"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latin typeface="Futura Std"/>
              </a:rPr>
              <a:t>Energy experience</a:t>
            </a:r>
            <a:endParaRPr sz="2800" dirty="0">
              <a:latin typeface="Futura Std"/>
            </a:endParaRPr>
          </a:p>
        </p:txBody>
      </p:sp>
      <p:sp>
        <p:nvSpPr>
          <p:cNvPr id="22" name="Google Shape;154;p19">
            <a:extLst>
              <a:ext uri="{FF2B5EF4-FFF2-40B4-BE49-F238E27FC236}">
                <a16:creationId xmlns:a16="http://schemas.microsoft.com/office/drawing/2014/main" id="{288C6E0A-12BF-486B-9EA7-A9CA0AD49082}"/>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B0248612-1F90-4EC2-A170-01BDA52D2A5C}"/>
              </a:ext>
            </a:extLst>
          </p:cNvPr>
          <p:cNvGraphicFramePr>
            <a:graphicFrameLocks noGrp="1"/>
          </p:cNvGraphicFramePr>
          <p:nvPr>
            <p:extLst>
              <p:ext uri="{D42A27DB-BD31-4B8C-83A1-F6EECF244321}">
                <p14:modId xmlns:p14="http://schemas.microsoft.com/office/powerpoint/2010/main" val="704870120"/>
              </p:ext>
            </p:extLst>
          </p:nvPr>
        </p:nvGraphicFramePr>
        <p:xfrm>
          <a:off x="1035787" y="1214321"/>
          <a:ext cx="7019642" cy="4877449"/>
        </p:xfrm>
        <a:graphic>
          <a:graphicData uri="http://schemas.openxmlformats.org/drawingml/2006/table">
            <a:tbl>
              <a:tblPr firstRow="1" bandRow="1">
                <a:tableStyleId>{5C22544A-7EE6-4342-B048-85BDC9FD1C3A}</a:tableStyleId>
              </a:tblPr>
              <a:tblGrid>
                <a:gridCol w="1501321">
                  <a:extLst>
                    <a:ext uri="{9D8B030D-6E8A-4147-A177-3AD203B41FA5}">
                      <a16:colId xmlns:a16="http://schemas.microsoft.com/office/drawing/2014/main" val="2710599393"/>
                    </a:ext>
                  </a:extLst>
                </a:gridCol>
                <a:gridCol w="1632503">
                  <a:extLst>
                    <a:ext uri="{9D8B030D-6E8A-4147-A177-3AD203B41FA5}">
                      <a16:colId xmlns:a16="http://schemas.microsoft.com/office/drawing/2014/main" val="2864777722"/>
                    </a:ext>
                  </a:extLst>
                </a:gridCol>
                <a:gridCol w="3885818">
                  <a:extLst>
                    <a:ext uri="{9D8B030D-6E8A-4147-A177-3AD203B41FA5}">
                      <a16:colId xmlns:a16="http://schemas.microsoft.com/office/drawing/2014/main" val="400736517"/>
                    </a:ext>
                  </a:extLst>
                </a:gridCol>
              </a:tblGrid>
              <a:tr h="3637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Project</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Client</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Description</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extLst>
                  <a:ext uri="{0D108BD9-81ED-4DB2-BD59-A6C34878D82A}">
                    <a16:rowId xmlns:a16="http://schemas.microsoft.com/office/drawing/2014/main" val="803188711"/>
                  </a:ext>
                </a:extLst>
              </a:tr>
              <a:tr h="594228">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Alinta Energy Acquisition</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kern="1200" dirty="0">
                          <a:latin typeface="Futura Std"/>
                          <a:cs typeface="Calibri Light" panose="020F0302020204030204" pitchFamily="34" charset="0"/>
                        </a:rPr>
                        <a:t>Chow Tai Fook</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Identified and analysed a range of acquisition targets which led to the management and delivery of the acquisition of Alinta energy.</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555382"/>
                  </a:ext>
                </a:extLst>
              </a:tr>
              <a:tr h="55420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Ausgrid Transaction</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Australian Super &amp; IFM</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Technical due diligence for the $16bn asset sale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14423002"/>
                  </a:ext>
                </a:extLst>
              </a:tr>
              <a:tr h="554204">
                <a:tc>
                  <a:txBody>
                    <a:bodyPr/>
                    <a:lstStyle/>
                    <a:p>
                      <a:pPr>
                        <a:spcBef>
                          <a:spcPts val="1200"/>
                        </a:spcBef>
                        <a:spcAft>
                          <a:spcPts val="1200"/>
                        </a:spcAft>
                      </a:pPr>
                      <a:r>
                        <a:rPr lang="en-AU" sz="1000" b="0" dirty="0" err="1">
                          <a:solidFill>
                            <a:schemeClr val="tx1"/>
                          </a:solidFill>
                          <a:latin typeface="Futura Std"/>
                          <a:cs typeface="Calibri Light" panose="020F0302020204030204" pitchFamily="34" charset="0"/>
                        </a:rPr>
                        <a:t>Cultana</a:t>
                      </a:r>
                      <a:r>
                        <a:rPr lang="en-AU" sz="1000" b="0" dirty="0">
                          <a:solidFill>
                            <a:schemeClr val="tx1"/>
                          </a:solidFill>
                          <a:latin typeface="Futura Std"/>
                          <a:cs typeface="Calibri Light" panose="020F0302020204030204" pitchFamily="34" charset="0"/>
                        </a:rPr>
                        <a:t> Pumped Hydro Project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Energy Australia</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Project development and sourcing finance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951076"/>
                  </a:ext>
                </a:extLst>
              </a:tr>
              <a:tr h="55420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Wind Farm Development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Confidential</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Feasibility and development of wind farms in Queensland &amp; Tasmania</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11916404"/>
                  </a:ext>
                </a:extLst>
              </a:tr>
              <a:tr h="55420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Biogas to Grid</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ACTEWAGL</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Feasibility and project development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423112"/>
                  </a:ext>
                </a:extLst>
              </a:tr>
              <a:tr h="55420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Gas powered Microgrid</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Siemens</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Connection and Regulatory due diligence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98454565"/>
                  </a:ext>
                </a:extLst>
              </a:tr>
              <a:tr h="594228">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Battery manufacturing facility</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ICG</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Commercial and technical due diligence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77121"/>
                  </a:ext>
                </a:extLst>
              </a:tr>
              <a:tr h="55420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Renewable technology grants</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ARENA</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Commercial and technical due diligence for PV, CSP, battery storage, geothermal &amp; biomass projects</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26336041"/>
                  </a:ext>
                </a:extLst>
              </a:tr>
            </a:tbl>
          </a:graphicData>
        </a:graphic>
      </p:graphicFrame>
      <p:pic>
        <p:nvPicPr>
          <p:cNvPr id="7" name="Picture 6" descr="A picture containing track, train, scene, outdoor&#10;&#10;Description automatically generated">
            <a:extLst>
              <a:ext uri="{FF2B5EF4-FFF2-40B4-BE49-F238E27FC236}">
                <a16:creationId xmlns:a16="http://schemas.microsoft.com/office/drawing/2014/main" id="{D204A998-830A-4EF0-A6DB-F19B5971B2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992"/>
          <a:stretch/>
        </p:blipFill>
        <p:spPr>
          <a:xfrm>
            <a:off x="8055429" y="1118522"/>
            <a:ext cx="4145280" cy="4974404"/>
          </a:xfrm>
          <a:prstGeom prst="rect">
            <a:avLst/>
          </a:prstGeom>
        </p:spPr>
      </p:pic>
      <p:pic>
        <p:nvPicPr>
          <p:cNvPr id="3" name="Picture 2" descr="A pole that has a sign on a grassy hill&#10;&#10;Description automatically generated">
            <a:extLst>
              <a:ext uri="{FF2B5EF4-FFF2-40B4-BE49-F238E27FC236}">
                <a16:creationId xmlns:a16="http://schemas.microsoft.com/office/drawing/2014/main" id="{A2D8008D-BF27-4BBD-ADD3-D8762A9AA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55429" y="1217884"/>
            <a:ext cx="4136571" cy="4883751"/>
          </a:xfrm>
          <a:prstGeom prst="rect">
            <a:avLst/>
          </a:prstGeom>
        </p:spPr>
      </p:pic>
    </p:spTree>
    <p:extLst>
      <p:ext uri="{BB962C8B-B14F-4D97-AF65-F5344CB8AC3E}">
        <p14:creationId xmlns:p14="http://schemas.microsoft.com/office/powerpoint/2010/main" val="107724517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7" name="Rectangle 6">
            <a:extLst>
              <a:ext uri="{FF2B5EF4-FFF2-40B4-BE49-F238E27FC236}">
                <a16:creationId xmlns:a16="http://schemas.microsoft.com/office/drawing/2014/main" id="{81A48E97-7760-4C20-AA0F-D2FA6315E43F}"/>
              </a:ext>
            </a:extLst>
          </p:cNvPr>
          <p:cNvSpPr/>
          <p:nvPr/>
        </p:nvSpPr>
        <p:spPr>
          <a:xfrm>
            <a:off x="0" y="1215475"/>
            <a:ext cx="12192000" cy="4877451"/>
          </a:xfrm>
          <a:prstGeom prst="rect">
            <a:avLst/>
          </a:prstGeom>
          <a:solidFill>
            <a:srgbClr val="F6F6F6"/>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Google Shape;172;p21"/>
          <p:cNvSpPr txBox="1">
            <a:spLocks noGrp="1"/>
          </p:cNvSpPr>
          <p:nvPr>
            <p:ph type="title"/>
          </p:nvPr>
        </p:nvSpPr>
        <p:spPr>
          <a:xfrm>
            <a:off x="942449" y="442025"/>
            <a:ext cx="9594172"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latin typeface="Futura Std"/>
              </a:rPr>
              <a:t>Water experience</a:t>
            </a:r>
            <a:endParaRPr sz="2800" dirty="0">
              <a:latin typeface="Futura Std"/>
            </a:endParaRPr>
          </a:p>
        </p:txBody>
      </p:sp>
      <p:sp>
        <p:nvSpPr>
          <p:cNvPr id="22" name="Google Shape;154;p19">
            <a:extLst>
              <a:ext uri="{FF2B5EF4-FFF2-40B4-BE49-F238E27FC236}">
                <a16:creationId xmlns:a16="http://schemas.microsoft.com/office/drawing/2014/main" id="{288C6E0A-12BF-486B-9EA7-A9CA0AD49082}"/>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92E2D89C-F91B-4E6F-A4E1-7D9FC36A696E}"/>
              </a:ext>
            </a:extLst>
          </p:cNvPr>
          <p:cNvGraphicFramePr>
            <a:graphicFrameLocks noGrp="1"/>
          </p:cNvGraphicFramePr>
          <p:nvPr>
            <p:extLst>
              <p:ext uri="{D42A27DB-BD31-4B8C-83A1-F6EECF244321}">
                <p14:modId xmlns:p14="http://schemas.microsoft.com/office/powerpoint/2010/main" val="1240126806"/>
              </p:ext>
            </p:extLst>
          </p:nvPr>
        </p:nvGraphicFramePr>
        <p:xfrm>
          <a:off x="1035787" y="1214321"/>
          <a:ext cx="7028416" cy="4887314"/>
        </p:xfrm>
        <a:graphic>
          <a:graphicData uri="http://schemas.openxmlformats.org/drawingml/2006/table">
            <a:tbl>
              <a:tblPr firstRow="1" bandRow="1">
                <a:tableStyleId>{5C22544A-7EE6-4342-B048-85BDC9FD1C3A}</a:tableStyleId>
              </a:tblPr>
              <a:tblGrid>
                <a:gridCol w="1503197">
                  <a:extLst>
                    <a:ext uri="{9D8B030D-6E8A-4147-A177-3AD203B41FA5}">
                      <a16:colId xmlns:a16="http://schemas.microsoft.com/office/drawing/2014/main" val="2710599393"/>
                    </a:ext>
                  </a:extLst>
                </a:gridCol>
                <a:gridCol w="1634544">
                  <a:extLst>
                    <a:ext uri="{9D8B030D-6E8A-4147-A177-3AD203B41FA5}">
                      <a16:colId xmlns:a16="http://schemas.microsoft.com/office/drawing/2014/main" val="2864777722"/>
                    </a:ext>
                  </a:extLst>
                </a:gridCol>
                <a:gridCol w="3890675">
                  <a:extLst>
                    <a:ext uri="{9D8B030D-6E8A-4147-A177-3AD203B41FA5}">
                      <a16:colId xmlns:a16="http://schemas.microsoft.com/office/drawing/2014/main" val="400736517"/>
                    </a:ext>
                  </a:extLst>
                </a:gridCol>
              </a:tblGrid>
              <a:tr h="37058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Project</a:t>
                      </a:r>
                    </a:p>
                  </a:txBody>
                  <a:tcPr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Client</a:t>
                      </a:r>
                    </a:p>
                  </a:txBody>
                  <a:tcPr anchor="ctr">
                    <a:lnL w="12700" cmpd="sng">
                      <a:noFill/>
                    </a:lnL>
                    <a:lnR w="12700" cmpd="sng">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Description</a:t>
                      </a:r>
                    </a:p>
                  </a:txBody>
                  <a:tcPr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92240"/>
                    </a:solidFill>
                  </a:tcPr>
                </a:tc>
                <a:extLst>
                  <a:ext uri="{0D108BD9-81ED-4DB2-BD59-A6C34878D82A}">
                    <a16:rowId xmlns:a16="http://schemas.microsoft.com/office/drawing/2014/main" val="803188711"/>
                  </a:ext>
                </a:extLst>
              </a:tr>
              <a:tr h="564591">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North South Interconnector </a:t>
                      </a:r>
                    </a:p>
                  </a:txBody>
                  <a:tcPr anchor="ctr">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kern="1200" dirty="0">
                          <a:latin typeface="Futura Std"/>
                          <a:cs typeface="Calibri Light" panose="020F0302020204030204" pitchFamily="34" charset="0"/>
                        </a:rPr>
                        <a:t>SA Water</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Economic and financial analysis</a:t>
                      </a:r>
                    </a:p>
                  </a:txBody>
                  <a:tcPr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555382"/>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NSW Drought Protection Program</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Water NSW</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Business case</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14423002"/>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Barwon Water Biosolids Drying Plant</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err="1">
                          <a:solidFill>
                            <a:schemeClr val="tx1"/>
                          </a:solidFill>
                          <a:latin typeface="Futura Std"/>
                          <a:ea typeface="+mn-ea"/>
                          <a:cs typeface="Calibri Light" panose="020F0302020204030204" pitchFamily="34" charset="0"/>
                        </a:rPr>
                        <a:t>Barwon</a:t>
                      </a:r>
                      <a:r>
                        <a:rPr lang="en-US" sz="1000" b="0" kern="1200" dirty="0">
                          <a:solidFill>
                            <a:schemeClr val="tx1"/>
                          </a:solidFill>
                          <a:latin typeface="Futura Std"/>
                          <a:ea typeface="+mn-ea"/>
                          <a:cs typeface="Calibri Light" panose="020F0302020204030204" pitchFamily="34" charset="0"/>
                        </a:rPr>
                        <a:t> Water/ Plenary Group</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Project development</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951076"/>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Government Water Asset Sale</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Malaysian Government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Financial analysis</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11916404"/>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Mine Site Water Treatment Assets</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BHP Mitsubishi Alliance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Project management &amp; turnkey delivery</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423112"/>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Asset Resilience Infrastructure Review</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Infrastructure Australia</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Review and development of asset resilience strategies for Australian water infrastructure</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98454565"/>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Climate Risk Assessment</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err="1">
                          <a:solidFill>
                            <a:schemeClr val="tx1"/>
                          </a:solidFill>
                          <a:latin typeface="Futura Std"/>
                          <a:cs typeface="Calibri Light" panose="020F0302020204030204" pitchFamily="34" charset="0"/>
                        </a:rPr>
                        <a:t>Tenix</a:t>
                      </a:r>
                      <a:endParaRPr lang="en-AU" sz="1000" b="0" dirty="0">
                        <a:solidFill>
                          <a:schemeClr val="tx1"/>
                        </a:solidFill>
                        <a:latin typeface="Futura Std"/>
                        <a:cs typeface="Calibri Light" panose="020F0302020204030204" pitchFamily="34" charset="0"/>
                      </a:endParaRP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Climate risk and adaptation strategy for the development of the Proserpine and </a:t>
                      </a:r>
                      <a:r>
                        <a:rPr lang="en-US" sz="1000" b="0" kern="1200" dirty="0" err="1">
                          <a:solidFill>
                            <a:schemeClr val="tx1"/>
                          </a:solidFill>
                          <a:latin typeface="Futura Std"/>
                          <a:ea typeface="+mn-ea"/>
                          <a:cs typeface="Calibri Light" panose="020F0302020204030204" pitchFamily="34" charset="0"/>
                        </a:rPr>
                        <a:t>Cannonvale</a:t>
                      </a:r>
                      <a:r>
                        <a:rPr lang="en-US" sz="1000" b="0" kern="1200" dirty="0">
                          <a:solidFill>
                            <a:schemeClr val="tx1"/>
                          </a:solidFill>
                          <a:latin typeface="Futura Std"/>
                          <a:ea typeface="+mn-ea"/>
                          <a:cs typeface="Calibri Light" panose="020F0302020204030204" pitchFamily="34" charset="0"/>
                        </a:rPr>
                        <a:t> WTP</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77121"/>
                  </a:ext>
                </a:extLst>
              </a:tr>
              <a:tr h="5645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Unsolicited Proposal</a:t>
                      </a:r>
                    </a:p>
                  </a:txBody>
                  <a:tcPr anchor="ctr">
                    <a:lnL w="3175" cap="flat" cmpd="sng" algn="ctr">
                      <a:noFill/>
                      <a:prstDash val="solid"/>
                      <a:round/>
                      <a:headEnd type="none" w="med" len="med"/>
                      <a:tailEnd type="none" w="med" len="med"/>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Confidential</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Water supply asset NSW</a:t>
                      </a:r>
                    </a:p>
                  </a:txBody>
                  <a:tcPr anchor="ctr">
                    <a:lnL w="12700" cmpd="sng">
                      <a:noFill/>
                    </a:lnL>
                    <a:lnR w="3175" cap="flat" cmpd="sng" algn="ctr">
                      <a:no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26336041"/>
                  </a:ext>
                </a:extLst>
              </a:tr>
            </a:tbl>
          </a:graphicData>
        </a:graphic>
      </p:graphicFrame>
      <p:pic>
        <p:nvPicPr>
          <p:cNvPr id="8" name="Picture 7" descr="A pole that has a sign on a grassy hill&#10;&#10;Description automatically generated">
            <a:extLst>
              <a:ext uri="{FF2B5EF4-FFF2-40B4-BE49-F238E27FC236}">
                <a16:creationId xmlns:a16="http://schemas.microsoft.com/office/drawing/2014/main" id="{0BD62D14-0088-454C-A9C0-D91C8CD10B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55429" y="1217884"/>
            <a:ext cx="4136571" cy="4883751"/>
          </a:xfrm>
          <a:prstGeom prst="rect">
            <a:avLst/>
          </a:prstGeom>
        </p:spPr>
      </p:pic>
      <p:pic>
        <p:nvPicPr>
          <p:cNvPr id="6" name="Picture 5" descr="A picture containing outdoor, building, large, pier&#10;&#10;Description automatically generated">
            <a:extLst>
              <a:ext uri="{FF2B5EF4-FFF2-40B4-BE49-F238E27FC236}">
                <a16:creationId xmlns:a16="http://schemas.microsoft.com/office/drawing/2014/main" id="{107F4621-525C-4B59-9692-40F1485DE60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55429" y="1214321"/>
            <a:ext cx="4145343" cy="4887314"/>
          </a:xfrm>
          <a:prstGeom prst="rect">
            <a:avLst/>
          </a:prstGeom>
        </p:spPr>
      </p:pic>
    </p:spTree>
    <p:extLst>
      <p:ext uri="{BB962C8B-B14F-4D97-AF65-F5344CB8AC3E}">
        <p14:creationId xmlns:p14="http://schemas.microsoft.com/office/powerpoint/2010/main" val="79663834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8" name="Rectangle 7">
            <a:extLst>
              <a:ext uri="{FF2B5EF4-FFF2-40B4-BE49-F238E27FC236}">
                <a16:creationId xmlns:a16="http://schemas.microsoft.com/office/drawing/2014/main" id="{1C2889CD-466E-49B4-9D64-2D771921F2C0}"/>
              </a:ext>
            </a:extLst>
          </p:cNvPr>
          <p:cNvSpPr/>
          <p:nvPr/>
        </p:nvSpPr>
        <p:spPr>
          <a:xfrm>
            <a:off x="0" y="1215475"/>
            <a:ext cx="12192000" cy="4877451"/>
          </a:xfrm>
          <a:prstGeom prst="rect">
            <a:avLst/>
          </a:prstGeom>
          <a:solidFill>
            <a:srgbClr val="F6F6F6"/>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E43DABD-F37B-4F8F-8534-975F99256E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55428" y="1214321"/>
            <a:ext cx="4136571" cy="4887314"/>
          </a:xfrm>
          <a:prstGeom prst="rect">
            <a:avLst/>
          </a:prstGeom>
        </p:spPr>
      </p:pic>
      <p:sp>
        <p:nvSpPr>
          <p:cNvPr id="172" name="Google Shape;172;p21"/>
          <p:cNvSpPr txBox="1">
            <a:spLocks noGrp="1"/>
          </p:cNvSpPr>
          <p:nvPr>
            <p:ph type="title"/>
          </p:nvPr>
        </p:nvSpPr>
        <p:spPr>
          <a:xfrm>
            <a:off x="942449" y="442025"/>
            <a:ext cx="9594172" cy="36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2140"/>
              </a:buClr>
              <a:buSzPts val="1800"/>
            </a:pPr>
            <a:r>
              <a:rPr lang="en-US" sz="2800" dirty="0">
                <a:latin typeface="Futura Std"/>
              </a:rPr>
              <a:t>Integrated infrastructure experience</a:t>
            </a:r>
            <a:endParaRPr sz="2800" dirty="0">
              <a:latin typeface="Futura Std"/>
            </a:endParaRPr>
          </a:p>
        </p:txBody>
      </p:sp>
      <p:sp>
        <p:nvSpPr>
          <p:cNvPr id="22" name="Google Shape;154;p19">
            <a:extLst>
              <a:ext uri="{FF2B5EF4-FFF2-40B4-BE49-F238E27FC236}">
                <a16:creationId xmlns:a16="http://schemas.microsoft.com/office/drawing/2014/main" id="{288C6E0A-12BF-486B-9EA7-A9CA0AD49082}"/>
              </a:ext>
            </a:extLst>
          </p:cNvPr>
          <p:cNvSpPr txBox="1">
            <a:spLocks/>
          </p:cNvSpPr>
          <p:nvPr/>
        </p:nvSpPr>
        <p:spPr>
          <a:xfrm>
            <a:off x="364891" y="6408000"/>
            <a:ext cx="252000" cy="252000"/>
          </a:xfrm>
          <a:prstGeom prst="rect">
            <a:avLst/>
          </a:prstGeom>
          <a:solidFill>
            <a:schemeClr val="dk1"/>
          </a:solidFill>
          <a:ln>
            <a:noFill/>
          </a:ln>
        </p:spPr>
        <p:txBody>
          <a:bodyPr spcFirstLastPara="1" vert="horz" wrap="square" lIns="0" tIns="0" rIns="0" bIns="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2A8375D4-89B6-4462-A997-5BD6DBE00509}"/>
              </a:ext>
            </a:extLst>
          </p:cNvPr>
          <p:cNvGraphicFramePr>
            <a:graphicFrameLocks noGrp="1"/>
          </p:cNvGraphicFramePr>
          <p:nvPr>
            <p:extLst>
              <p:ext uri="{D42A27DB-BD31-4B8C-83A1-F6EECF244321}">
                <p14:modId xmlns:p14="http://schemas.microsoft.com/office/powerpoint/2010/main" val="3260674071"/>
              </p:ext>
            </p:extLst>
          </p:nvPr>
        </p:nvGraphicFramePr>
        <p:xfrm>
          <a:off x="1035787" y="1214060"/>
          <a:ext cx="7019641" cy="4877451"/>
        </p:xfrm>
        <a:graphic>
          <a:graphicData uri="http://schemas.openxmlformats.org/drawingml/2006/table">
            <a:tbl>
              <a:tblPr firstRow="1" bandRow="1">
                <a:tableStyleId>{5C22544A-7EE6-4342-B048-85BDC9FD1C3A}</a:tableStyleId>
              </a:tblPr>
              <a:tblGrid>
                <a:gridCol w="1501320">
                  <a:extLst>
                    <a:ext uri="{9D8B030D-6E8A-4147-A177-3AD203B41FA5}">
                      <a16:colId xmlns:a16="http://schemas.microsoft.com/office/drawing/2014/main" val="2710599393"/>
                    </a:ext>
                  </a:extLst>
                </a:gridCol>
                <a:gridCol w="1632503">
                  <a:extLst>
                    <a:ext uri="{9D8B030D-6E8A-4147-A177-3AD203B41FA5}">
                      <a16:colId xmlns:a16="http://schemas.microsoft.com/office/drawing/2014/main" val="2864777722"/>
                    </a:ext>
                  </a:extLst>
                </a:gridCol>
                <a:gridCol w="3885818">
                  <a:extLst>
                    <a:ext uri="{9D8B030D-6E8A-4147-A177-3AD203B41FA5}">
                      <a16:colId xmlns:a16="http://schemas.microsoft.com/office/drawing/2014/main" val="400736517"/>
                    </a:ext>
                  </a:extLst>
                </a:gridCol>
              </a:tblGrid>
              <a:tr h="3608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Project</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Client</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0" dirty="0">
                          <a:solidFill>
                            <a:schemeClr val="bg1"/>
                          </a:solidFill>
                          <a:latin typeface="Futura Std"/>
                          <a:cs typeface="Calibri Light" panose="020F0302020204030204" pitchFamily="34" charset="0"/>
                        </a:rPr>
                        <a:t>Description</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92240"/>
                    </a:solidFill>
                  </a:tcPr>
                </a:tc>
                <a:extLst>
                  <a:ext uri="{0D108BD9-81ED-4DB2-BD59-A6C34878D82A}">
                    <a16:rowId xmlns:a16="http://schemas.microsoft.com/office/drawing/2014/main" val="803188711"/>
                  </a:ext>
                </a:extLst>
              </a:tr>
              <a:tr h="549694">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NSW Hospital Redevelopment</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kern="1200" dirty="0">
                          <a:latin typeface="Futura Std"/>
                          <a:cs typeface="Calibri Light" panose="020F0302020204030204" pitchFamily="34" charset="0"/>
                        </a:rPr>
                        <a:t>Health Infrastructure</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Economic analysis - multiple projects</a:t>
                      </a:r>
                    </a:p>
                  </a:txBody>
                  <a:tcPr anchor="ctr">
                    <a:lnL w="12700" cmpd="sng">
                      <a:noFill/>
                    </a:lnL>
                    <a:lnR w="12700" cmpd="sng">
                      <a:noFill/>
                    </a:lnR>
                    <a:lnT w="6350"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555382"/>
                  </a:ext>
                </a:extLst>
              </a:tr>
              <a:tr h="5893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Movement &amp; Place Business Case Guidance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Infrastructure NSW</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Policy development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14423002"/>
                  </a:ext>
                </a:extLst>
              </a:tr>
              <a:tr h="54969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NSW Schools</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NSW Dept Education</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Business Case – multiple projects</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951076"/>
                  </a:ext>
                </a:extLst>
              </a:tr>
              <a:tr h="5893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Hemmant Lytton Industrial Park Masterplan</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Brisbane City Council</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Strategy and technical advisory</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11916404"/>
                  </a:ext>
                </a:extLst>
              </a:tr>
              <a:tr h="589391">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Climate Risk Assessment Barangaroo</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Lend Lease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Climate risk assessment of amended foreshore development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423112"/>
                  </a:ext>
                </a:extLst>
              </a:tr>
              <a:tr h="54969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Energy &amp; Building Efficiency Program</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Monash University</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Technical advisory for building upgrades and greenfield development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98454565"/>
                  </a:ext>
                </a:extLst>
              </a:tr>
              <a:tr h="54969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Concept Design Wynyard Walk</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err="1">
                          <a:solidFill>
                            <a:schemeClr val="tx1"/>
                          </a:solidFill>
                          <a:latin typeface="Futura Std"/>
                          <a:cs typeface="Calibri Light" panose="020F0302020204030204" pitchFamily="34" charset="0"/>
                        </a:rPr>
                        <a:t>Ferrovial</a:t>
                      </a:r>
                      <a:r>
                        <a:rPr lang="en-AU" sz="1000" b="0" dirty="0">
                          <a:solidFill>
                            <a:schemeClr val="tx1"/>
                          </a:solidFill>
                          <a:latin typeface="Futura Std"/>
                          <a:cs typeface="Calibri Light" panose="020F0302020204030204" pitchFamily="34" charset="0"/>
                        </a:rPr>
                        <a:t> Watpac JV</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Advisory &amp; project management</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77121"/>
                  </a:ext>
                </a:extLst>
              </a:tr>
              <a:tr h="549694">
                <a:tc>
                  <a:txBody>
                    <a:bodyPr/>
                    <a:lstStyle/>
                    <a:p>
                      <a:pPr>
                        <a:spcBef>
                          <a:spcPts val="1200"/>
                        </a:spcBef>
                        <a:spcAft>
                          <a:spcPts val="1200"/>
                        </a:spcAft>
                      </a:pPr>
                      <a:r>
                        <a:rPr lang="en-AU" sz="1000" b="0" dirty="0">
                          <a:solidFill>
                            <a:schemeClr val="tx1"/>
                          </a:solidFill>
                          <a:latin typeface="Futura Std"/>
                          <a:cs typeface="Calibri Light" panose="020F0302020204030204" pitchFamily="34" charset="0"/>
                        </a:rPr>
                        <a:t>Flinders Station Upgrade</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1000" b="0" dirty="0">
                          <a:solidFill>
                            <a:schemeClr val="tx1"/>
                          </a:solidFill>
                          <a:latin typeface="Futura Std"/>
                          <a:cs typeface="Calibri Light" panose="020F0302020204030204" pitchFamily="34" charset="0"/>
                        </a:rPr>
                        <a:t>Melbourne Metro</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000" b="0" kern="1200" dirty="0">
                          <a:solidFill>
                            <a:schemeClr val="tx1"/>
                          </a:solidFill>
                          <a:latin typeface="Futura Std"/>
                          <a:ea typeface="+mn-ea"/>
                          <a:cs typeface="Calibri Light" panose="020F0302020204030204" pitchFamily="34" charset="0"/>
                        </a:rPr>
                        <a:t>Sustainability Advisory</a:t>
                      </a:r>
                    </a:p>
                  </a:txBody>
                  <a:tcPr anchor="ctr">
                    <a:lnL w="12700" cmpd="sng">
                      <a:noFill/>
                    </a:lnL>
                    <a:lnR w="12700" cmpd="sng">
                      <a:noFill/>
                    </a:lnR>
                    <a:lnT w="3175"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26336041"/>
                  </a:ext>
                </a:extLst>
              </a:tr>
            </a:tbl>
          </a:graphicData>
        </a:graphic>
      </p:graphicFrame>
    </p:spTree>
    <p:extLst>
      <p:ext uri="{BB962C8B-B14F-4D97-AF65-F5344CB8AC3E}">
        <p14:creationId xmlns:p14="http://schemas.microsoft.com/office/powerpoint/2010/main" val="330547846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B95495BD-C769-4322-8A5E-EE9DCD7B4A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00767" y="1386437"/>
            <a:ext cx="2990466" cy="2027743"/>
          </a:xfrm>
          <a:prstGeom prst="rect">
            <a:avLst/>
          </a:prstGeom>
        </p:spPr>
      </p:pic>
      <p:sp>
        <p:nvSpPr>
          <p:cNvPr id="3" name="TextBox 2">
            <a:extLst>
              <a:ext uri="{FF2B5EF4-FFF2-40B4-BE49-F238E27FC236}">
                <a16:creationId xmlns:a16="http://schemas.microsoft.com/office/drawing/2014/main" id="{D90DD7D2-C6BD-4489-9CFD-601586E7EF03}"/>
              </a:ext>
            </a:extLst>
          </p:cNvPr>
          <p:cNvSpPr txBox="1"/>
          <p:nvPr/>
        </p:nvSpPr>
        <p:spPr>
          <a:xfrm>
            <a:off x="3401961" y="4326194"/>
            <a:ext cx="5230762" cy="1219199"/>
          </a:xfrm>
          <a:prstGeom prst="rect">
            <a:avLst/>
          </a:prstGeom>
          <a:noFill/>
        </p:spPr>
        <p:txBody>
          <a:bodyPr wrap="square" rtlCol="0">
            <a:noAutofit/>
          </a:bodyPr>
          <a:lstStyle/>
          <a:p>
            <a:pPr algn="ctr">
              <a:spcAft>
                <a:spcPts val="1200"/>
              </a:spcAft>
            </a:pPr>
            <a:r>
              <a:rPr lang="en-AU" sz="2000" b="1" dirty="0">
                <a:solidFill>
                  <a:srgbClr val="FFFFFF"/>
                </a:solidFill>
                <a:latin typeface="Muli" panose="02000503000000000000" pitchFamily="2" charset="0"/>
              </a:rPr>
              <a:t>Strategic Infrastructure Advisory </a:t>
            </a:r>
          </a:p>
          <a:p>
            <a:pPr algn="ctr">
              <a:lnSpc>
                <a:spcPct val="120000"/>
              </a:lnSpc>
              <a:spcAft>
                <a:spcPts val="600"/>
              </a:spcAft>
            </a:pPr>
            <a:r>
              <a:rPr lang="en-AU" dirty="0">
                <a:solidFill>
                  <a:srgbClr val="FFFFFF"/>
                </a:solidFill>
                <a:latin typeface="Muli" panose="02000503000000000000" pitchFamily="2" charset="0"/>
              </a:rPr>
              <a:t>123 Street Address</a:t>
            </a:r>
            <a:br>
              <a:rPr lang="en-AU" dirty="0">
                <a:solidFill>
                  <a:srgbClr val="FFFFFF"/>
                </a:solidFill>
                <a:latin typeface="Muli" panose="02000503000000000000" pitchFamily="2" charset="0"/>
              </a:rPr>
            </a:br>
            <a:r>
              <a:rPr lang="en-AU" dirty="0">
                <a:solidFill>
                  <a:srgbClr val="FFFFFF"/>
                </a:solidFill>
                <a:latin typeface="Muli" panose="02000503000000000000" pitchFamily="2" charset="0"/>
              </a:rPr>
              <a:t>City State 2000</a:t>
            </a:r>
          </a:p>
        </p:txBody>
      </p:sp>
    </p:spTree>
    <p:extLst>
      <p:ext uri="{BB962C8B-B14F-4D97-AF65-F5344CB8AC3E}">
        <p14:creationId xmlns:p14="http://schemas.microsoft.com/office/powerpoint/2010/main" val="959995917"/>
      </p:ext>
    </p:extLst>
  </p:cSld>
  <p:clrMapOvr>
    <a:masterClrMapping/>
  </p:clrMapOvr>
  <p:transition spd="slow">
    <p:cover/>
  </p:transition>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5583</TotalTime>
  <Words>1109</Words>
  <Application>Microsoft Office PowerPoint</Application>
  <PresentationFormat>Widescreen</PresentationFormat>
  <Paragraphs>196</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Futura Std</vt:lpstr>
      <vt:lpstr>Muli</vt:lpstr>
      <vt:lpstr>Wingdings 3</vt:lpstr>
      <vt:lpstr>1_Office Theme</vt:lpstr>
      <vt:lpstr>PowerPoint Presentation</vt:lpstr>
      <vt:lpstr>An introduction to SIA</vt:lpstr>
      <vt:lpstr>Our service offering</vt:lpstr>
      <vt:lpstr>Our Sector Expertise</vt:lpstr>
      <vt:lpstr>Transport experience</vt:lpstr>
      <vt:lpstr>Energy experience</vt:lpstr>
      <vt:lpstr>Water experience</vt:lpstr>
      <vt:lpstr>Integrated infrastructure experience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 Company Profile</dc:title>
  <dc:creator>Andrew</dc:creator>
  <cp:lastModifiedBy>Brad Someone or other</cp:lastModifiedBy>
  <cp:revision>97</cp:revision>
  <dcterms:created xsi:type="dcterms:W3CDTF">2019-10-24T20:41:33Z</dcterms:created>
  <dcterms:modified xsi:type="dcterms:W3CDTF">2020-01-21T04:27:34Z</dcterms:modified>
</cp:coreProperties>
</file>