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handoutMasterIdLst>
    <p:handoutMasterId r:id="rId8"/>
  </p:handoutMasterIdLst>
  <p:sldIdLst>
    <p:sldId id="280" r:id="rId2"/>
    <p:sldId id="286" r:id="rId3"/>
    <p:sldId id="287" r:id="rId4"/>
    <p:sldId id="288" r:id="rId5"/>
    <p:sldId id="289" r:id="rId6"/>
  </p:sldIdLst>
  <p:sldSz cx="10058400" cy="7772400"/>
  <p:notesSz cx="6858000" cy="9144000"/>
  <p:defaultTextStyle>
    <a:defPPr>
      <a:defRPr lang="en-US"/>
    </a:defPPr>
    <a:lvl1pPr algn="l" defTabSz="507948" rtl="0" fontAlgn="base">
      <a:spcBef>
        <a:spcPct val="0"/>
      </a:spcBef>
      <a:spcAft>
        <a:spcPct val="0"/>
      </a:spcAft>
      <a:defRPr sz="1999" kern="1200">
        <a:solidFill>
          <a:schemeClr val="tx1"/>
        </a:solidFill>
        <a:latin typeface="Arial" pitchFamily="-112" charset="0"/>
        <a:ea typeface="ＭＳ Ｐゴシック" pitchFamily="-112" charset="-128"/>
        <a:cs typeface="ＭＳ Ｐゴシック" pitchFamily="-112" charset="-128"/>
      </a:defRPr>
    </a:lvl1pPr>
    <a:lvl2pPr marL="507948" indent="-50795" algn="l" defTabSz="507948" rtl="0" fontAlgn="base">
      <a:spcBef>
        <a:spcPct val="0"/>
      </a:spcBef>
      <a:spcAft>
        <a:spcPct val="0"/>
      </a:spcAft>
      <a:defRPr sz="1999" kern="1200">
        <a:solidFill>
          <a:schemeClr val="tx1"/>
        </a:solidFill>
        <a:latin typeface="Arial" pitchFamily="-112" charset="0"/>
        <a:ea typeface="ＭＳ Ｐゴシック" pitchFamily="-112" charset="-128"/>
        <a:cs typeface="ＭＳ Ｐゴシック" pitchFamily="-112" charset="-128"/>
      </a:defRPr>
    </a:lvl2pPr>
    <a:lvl3pPr marL="1017483" indent="-103178" algn="l" defTabSz="507948" rtl="0" fontAlgn="base">
      <a:spcBef>
        <a:spcPct val="0"/>
      </a:spcBef>
      <a:spcAft>
        <a:spcPct val="0"/>
      </a:spcAft>
      <a:defRPr sz="1999" kern="1200">
        <a:solidFill>
          <a:schemeClr val="tx1"/>
        </a:solidFill>
        <a:latin typeface="Arial" pitchFamily="-112" charset="0"/>
        <a:ea typeface="ＭＳ Ｐゴシック" pitchFamily="-112" charset="-128"/>
        <a:cs typeface="ＭＳ Ｐゴシック" pitchFamily="-112" charset="-128"/>
      </a:defRPr>
    </a:lvl3pPr>
    <a:lvl4pPr marL="1527017" indent="-155559" algn="l" defTabSz="507948" rtl="0" fontAlgn="base">
      <a:spcBef>
        <a:spcPct val="0"/>
      </a:spcBef>
      <a:spcAft>
        <a:spcPct val="0"/>
      </a:spcAft>
      <a:defRPr sz="1999" kern="1200">
        <a:solidFill>
          <a:schemeClr val="tx1"/>
        </a:solidFill>
        <a:latin typeface="Arial" pitchFamily="-112" charset="0"/>
        <a:ea typeface="ＭＳ Ｐゴシック" pitchFamily="-112" charset="-128"/>
        <a:cs typeface="ＭＳ Ｐゴシック" pitchFamily="-112" charset="-128"/>
      </a:defRPr>
    </a:lvl4pPr>
    <a:lvl5pPr marL="2036553" indent="-207942" algn="l" defTabSz="507948" rtl="0" fontAlgn="base">
      <a:spcBef>
        <a:spcPct val="0"/>
      </a:spcBef>
      <a:spcAft>
        <a:spcPct val="0"/>
      </a:spcAft>
      <a:defRPr sz="1999" kern="1200">
        <a:solidFill>
          <a:schemeClr val="tx1"/>
        </a:solidFill>
        <a:latin typeface="Arial" pitchFamily="-112" charset="0"/>
        <a:ea typeface="ＭＳ Ｐゴシック" pitchFamily="-112" charset="-128"/>
        <a:cs typeface="ＭＳ Ｐゴシック" pitchFamily="-112" charset="-128"/>
      </a:defRPr>
    </a:lvl5pPr>
    <a:lvl6pPr marL="2285764" algn="l" defTabSz="457153" rtl="0" eaLnBrk="1" latinLnBrk="0" hangingPunct="1">
      <a:defRPr sz="1999" kern="1200">
        <a:solidFill>
          <a:schemeClr val="tx1"/>
        </a:solidFill>
        <a:latin typeface="Arial" pitchFamily="-112" charset="0"/>
        <a:ea typeface="ＭＳ Ｐゴシック" pitchFamily="-112" charset="-128"/>
        <a:cs typeface="ＭＳ Ｐゴシック" pitchFamily="-112" charset="-128"/>
      </a:defRPr>
    </a:lvl6pPr>
    <a:lvl7pPr marL="2742917" algn="l" defTabSz="457153" rtl="0" eaLnBrk="1" latinLnBrk="0" hangingPunct="1">
      <a:defRPr sz="1999" kern="1200">
        <a:solidFill>
          <a:schemeClr val="tx1"/>
        </a:solidFill>
        <a:latin typeface="Arial" pitchFamily="-112" charset="0"/>
        <a:ea typeface="ＭＳ Ｐゴシック" pitchFamily="-112" charset="-128"/>
        <a:cs typeface="ＭＳ Ｐゴシック" pitchFamily="-112" charset="-128"/>
      </a:defRPr>
    </a:lvl7pPr>
    <a:lvl8pPr marL="3200070" algn="l" defTabSz="457153" rtl="0" eaLnBrk="1" latinLnBrk="0" hangingPunct="1">
      <a:defRPr sz="1999" kern="1200">
        <a:solidFill>
          <a:schemeClr val="tx1"/>
        </a:solidFill>
        <a:latin typeface="Arial" pitchFamily="-112" charset="0"/>
        <a:ea typeface="ＭＳ Ｐゴシック" pitchFamily="-112" charset="-128"/>
        <a:cs typeface="ＭＳ Ｐゴシック" pitchFamily="-112" charset="-128"/>
      </a:defRPr>
    </a:lvl8pPr>
    <a:lvl9pPr marL="3657223" algn="l" defTabSz="457153" rtl="0" eaLnBrk="1" latinLnBrk="0" hangingPunct="1">
      <a:defRPr sz="1999" kern="1200">
        <a:solidFill>
          <a:schemeClr val="tx1"/>
        </a:solidFill>
        <a:latin typeface="Arial" pitchFamily="-112" charset="0"/>
        <a:ea typeface="ＭＳ Ｐゴシック" pitchFamily="-112" charset="-128"/>
        <a:cs typeface="ＭＳ Ｐゴシック" pitchFamily="-112" charset="-128"/>
      </a:defRPr>
    </a:lvl9pPr>
  </p:defaultTextStyle>
  <p:extLst>
    <p:ext uri="{EFAFB233-063F-42B5-8137-9DF3F51BA10A}">
      <p15:sldGuideLst xmlns:p15="http://schemas.microsoft.com/office/powerpoint/2012/main">
        <p15:guide id="1" orient="horz" pos="-514" userDrawn="1">
          <p15:clr>
            <a:srgbClr val="A4A3A4"/>
          </p15:clr>
        </p15:guide>
        <p15:guide id="2" orient="horz" pos="5094" userDrawn="1">
          <p15:clr>
            <a:srgbClr val="A4A3A4"/>
          </p15:clr>
        </p15:guide>
        <p15:guide id="3" orient="horz" pos="579" userDrawn="1">
          <p15:clr>
            <a:srgbClr val="A4A3A4"/>
          </p15:clr>
        </p15:guide>
        <p15:guide id="4" pos="1750" userDrawn="1">
          <p15:clr>
            <a:srgbClr val="A4A3A4"/>
          </p15:clr>
        </p15:guide>
        <p15:guide id="5" pos="5274" userDrawn="1">
          <p15:clr>
            <a:srgbClr val="A4A3A4"/>
          </p15:clr>
        </p15:guide>
        <p15:guide id="6" pos="2209" userDrawn="1">
          <p15:clr>
            <a:srgbClr val="A4A3A4"/>
          </p15:clr>
        </p15:guide>
        <p15:guide id="7" pos="2360" userDrawn="1">
          <p15:clr>
            <a:srgbClr val="A4A3A4"/>
          </p15:clr>
        </p15:guide>
        <p15:guide id="8" pos="2819" userDrawn="1">
          <p15:clr>
            <a:srgbClr val="A4A3A4"/>
          </p15:clr>
        </p15:guide>
        <p15:guide id="9" pos="2969" userDrawn="1">
          <p15:clr>
            <a:srgbClr val="A4A3A4"/>
          </p15:clr>
        </p15:guide>
        <p15:guide id="10" pos="4815" userDrawn="1">
          <p15:clr>
            <a:srgbClr val="A4A3A4"/>
          </p15:clr>
        </p15:guide>
        <p15:guide id="11" pos="4656" userDrawn="1">
          <p15:clr>
            <a:srgbClr val="A4A3A4"/>
          </p15:clr>
        </p15:guide>
        <p15:guide id="12" pos="4214" userDrawn="1">
          <p15:clr>
            <a:srgbClr val="A4A3A4"/>
          </p15:clr>
        </p15:guide>
        <p15:guide id="13" pos="4071" userDrawn="1">
          <p15:clr>
            <a:srgbClr val="A4A3A4"/>
          </p15:clr>
        </p15:guide>
        <p15:guide id="14" pos="3596" userDrawn="1">
          <p15:clr>
            <a:srgbClr val="A4A3A4"/>
          </p15:clr>
        </p15:guide>
        <p15:guide id="15" pos="34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 Someone or other" initials="BSoo" lastIdx="1" clrIdx="0">
    <p:extLst>
      <p:ext uri="{19B8F6BF-5375-455C-9EA6-DF929625EA0E}">
        <p15:presenceInfo xmlns:p15="http://schemas.microsoft.com/office/powerpoint/2012/main" userId="3b955a54e122c5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14E"/>
    <a:srgbClr val="185282"/>
    <a:srgbClr val="113A5B"/>
    <a:srgbClr val="DEE1DE"/>
    <a:srgbClr val="F8F8F8"/>
    <a:srgbClr val="009CAC"/>
    <a:srgbClr val="00CCE2"/>
    <a:srgbClr val="00E6FE"/>
    <a:srgbClr val="00C1D5"/>
    <a:srgbClr val="1A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9" autoAdjust="0"/>
    <p:restoredTop sz="95417" autoAdjust="0"/>
  </p:normalViewPr>
  <p:slideViewPr>
    <p:cSldViewPr snapToGrid="0" snapToObjects="1" showGuides="1">
      <p:cViewPr varScale="1">
        <p:scale>
          <a:sx n="101" d="100"/>
          <a:sy n="101" d="100"/>
        </p:scale>
        <p:origin x="1764" y="108"/>
      </p:cViewPr>
      <p:guideLst>
        <p:guide orient="horz" pos="-514"/>
        <p:guide orient="horz" pos="5094"/>
        <p:guide orient="horz" pos="579"/>
        <p:guide pos="1750"/>
        <p:guide pos="5274"/>
        <p:guide pos="2209"/>
        <p:guide pos="2360"/>
        <p:guide pos="2819"/>
        <p:guide pos="2969"/>
        <p:guide pos="4815"/>
        <p:guide pos="4656"/>
        <p:guide pos="4214"/>
        <p:guide pos="4071"/>
        <p:guide pos="3596"/>
        <p:guide pos="345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923B3B-DE6C-F146-B784-88DD3E28EF14}" type="datetimeFigureOut">
              <a:rPr lang="en-US" smtClean="0"/>
              <a:pPr/>
              <a:t>1/21/2020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08804F-C2D3-2445-A80B-BFE701BF923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94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9412" fontAlgn="auto">
              <a:spcBef>
                <a:spcPts val="0"/>
              </a:spcBef>
              <a:spcAft>
                <a:spcPts val="0"/>
              </a:spcAft>
              <a:defRPr sz="1200" smtClean="0">
                <a:latin typeface="+mn-lt"/>
                <a:ea typeface="+mn-ea"/>
                <a:cs typeface="+mn-cs"/>
              </a:defRPr>
            </a:lvl1pPr>
          </a:lstStyle>
          <a:p>
            <a:pPr>
              <a:defRPr/>
            </a:pPr>
            <a:fld id="{F460A17F-281F-9441-AD7C-4824A101EC1A}" type="datetime1">
              <a:rPr lang="en-US"/>
              <a:pPr>
                <a:defRPr/>
              </a:pPr>
              <a:t>1/21/2020</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94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9412" fontAlgn="auto">
              <a:spcBef>
                <a:spcPts val="0"/>
              </a:spcBef>
              <a:spcAft>
                <a:spcPts val="0"/>
              </a:spcAft>
              <a:defRPr sz="1200" smtClean="0">
                <a:latin typeface="+mn-lt"/>
                <a:ea typeface="+mn-ea"/>
                <a:cs typeface="+mn-cs"/>
              </a:defRPr>
            </a:lvl1pPr>
          </a:lstStyle>
          <a:p>
            <a:pPr>
              <a:defRPr/>
            </a:pPr>
            <a:fld id="{2921FB22-72A0-DC46-8401-B370A393F8D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507948" rtl="0" fontAlgn="base">
      <a:spcBef>
        <a:spcPct val="30000"/>
      </a:spcBef>
      <a:spcAft>
        <a:spcPct val="0"/>
      </a:spcAft>
      <a:defRPr sz="1300" kern="1200">
        <a:solidFill>
          <a:schemeClr val="tx1"/>
        </a:solidFill>
        <a:latin typeface="+mn-lt"/>
        <a:ea typeface="ＭＳ Ｐゴシック" pitchFamily="-112" charset="-128"/>
        <a:cs typeface="ＭＳ Ｐゴシック" pitchFamily="-112" charset="-128"/>
      </a:defRPr>
    </a:lvl1pPr>
    <a:lvl2pPr marL="507948" algn="l" defTabSz="507948" rtl="0" fontAlgn="base">
      <a:spcBef>
        <a:spcPct val="30000"/>
      </a:spcBef>
      <a:spcAft>
        <a:spcPct val="0"/>
      </a:spcAft>
      <a:defRPr sz="1300" kern="1200">
        <a:solidFill>
          <a:schemeClr val="tx1"/>
        </a:solidFill>
        <a:latin typeface="+mn-lt"/>
        <a:ea typeface="ＭＳ Ｐゴシック" pitchFamily="-112" charset="-128"/>
        <a:cs typeface="+mn-cs"/>
      </a:defRPr>
    </a:lvl2pPr>
    <a:lvl3pPr marL="1017483" algn="l" defTabSz="507948" rtl="0" fontAlgn="base">
      <a:spcBef>
        <a:spcPct val="30000"/>
      </a:spcBef>
      <a:spcAft>
        <a:spcPct val="0"/>
      </a:spcAft>
      <a:defRPr sz="1300" kern="1200">
        <a:solidFill>
          <a:schemeClr val="tx1"/>
        </a:solidFill>
        <a:latin typeface="+mn-lt"/>
        <a:ea typeface="ＭＳ Ｐゴシック" pitchFamily="-112" charset="-128"/>
        <a:cs typeface="+mn-cs"/>
      </a:defRPr>
    </a:lvl3pPr>
    <a:lvl4pPr marL="1527017" algn="l" defTabSz="507948" rtl="0" fontAlgn="base">
      <a:spcBef>
        <a:spcPct val="30000"/>
      </a:spcBef>
      <a:spcAft>
        <a:spcPct val="0"/>
      </a:spcAft>
      <a:defRPr sz="1300" kern="1200">
        <a:solidFill>
          <a:schemeClr val="tx1"/>
        </a:solidFill>
        <a:latin typeface="+mn-lt"/>
        <a:ea typeface="ＭＳ Ｐゴシック" pitchFamily="-112" charset="-128"/>
        <a:cs typeface="+mn-cs"/>
      </a:defRPr>
    </a:lvl4pPr>
    <a:lvl5pPr marL="2036553" algn="l" defTabSz="507948" rtl="0" fontAlgn="base">
      <a:spcBef>
        <a:spcPct val="30000"/>
      </a:spcBef>
      <a:spcAft>
        <a:spcPct val="0"/>
      </a:spcAft>
      <a:defRPr sz="1300" kern="1200">
        <a:solidFill>
          <a:schemeClr val="tx1"/>
        </a:solidFill>
        <a:latin typeface="+mn-lt"/>
        <a:ea typeface="ＭＳ Ｐゴシック" pitchFamily="-112" charset="-128"/>
        <a:cs typeface="+mn-cs"/>
      </a:defRPr>
    </a:lvl5pPr>
    <a:lvl6pPr marL="2546798" algn="l" defTabSz="509360" rtl="0" eaLnBrk="1" latinLnBrk="0" hangingPunct="1">
      <a:defRPr sz="1300" kern="1200">
        <a:solidFill>
          <a:schemeClr val="tx1"/>
        </a:solidFill>
        <a:latin typeface="+mn-lt"/>
        <a:ea typeface="+mn-ea"/>
        <a:cs typeface="+mn-cs"/>
      </a:defRPr>
    </a:lvl6pPr>
    <a:lvl7pPr marL="3056158" algn="l" defTabSz="509360" rtl="0" eaLnBrk="1" latinLnBrk="0" hangingPunct="1">
      <a:defRPr sz="1300" kern="1200">
        <a:solidFill>
          <a:schemeClr val="tx1"/>
        </a:solidFill>
        <a:latin typeface="+mn-lt"/>
        <a:ea typeface="+mn-ea"/>
        <a:cs typeface="+mn-cs"/>
      </a:defRPr>
    </a:lvl7pPr>
    <a:lvl8pPr marL="3565518" algn="l" defTabSz="509360" rtl="0" eaLnBrk="1" latinLnBrk="0" hangingPunct="1">
      <a:defRPr sz="1300" kern="1200">
        <a:solidFill>
          <a:schemeClr val="tx1"/>
        </a:solidFill>
        <a:latin typeface="+mn-lt"/>
        <a:ea typeface="+mn-ea"/>
        <a:cs typeface="+mn-cs"/>
      </a:defRPr>
    </a:lvl8pPr>
    <a:lvl9pPr marL="4074877" algn="l" defTabSz="50936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2921FB22-72A0-DC46-8401-B370A393F8D9}" type="slidenum">
              <a:rPr lang="en-US" smtClean="0"/>
              <a:pPr>
                <a:defRPr/>
              </a:pPr>
              <a:t>2</a:t>
            </a:fld>
            <a:endParaRPr lang="en-US"/>
          </a:p>
        </p:txBody>
      </p:sp>
    </p:spTree>
    <p:extLst>
      <p:ext uri="{BB962C8B-B14F-4D97-AF65-F5344CB8AC3E}">
        <p14:creationId xmlns:p14="http://schemas.microsoft.com/office/powerpoint/2010/main" val="22989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2921FB22-72A0-DC46-8401-B370A393F8D9}" type="slidenum">
              <a:rPr lang="en-US" smtClean="0"/>
              <a:pPr>
                <a:defRPr/>
              </a:pPr>
              <a:t>3</a:t>
            </a:fld>
            <a:endParaRPr lang="en-US"/>
          </a:p>
        </p:txBody>
      </p:sp>
    </p:spTree>
    <p:extLst>
      <p:ext uri="{BB962C8B-B14F-4D97-AF65-F5344CB8AC3E}">
        <p14:creationId xmlns:p14="http://schemas.microsoft.com/office/powerpoint/2010/main" val="202394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2921FB22-72A0-DC46-8401-B370A393F8D9}" type="slidenum">
              <a:rPr lang="en-US" smtClean="0"/>
              <a:pPr>
                <a:defRPr/>
              </a:pPr>
              <a:t>4</a:t>
            </a:fld>
            <a:endParaRPr lang="en-US"/>
          </a:p>
        </p:txBody>
      </p:sp>
    </p:spTree>
    <p:extLst>
      <p:ext uri="{BB962C8B-B14F-4D97-AF65-F5344CB8AC3E}">
        <p14:creationId xmlns:p14="http://schemas.microsoft.com/office/powerpoint/2010/main" val="2621578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3" name="Picture 6" hidden="1"/>
          <p:cNvPicPr>
            <a:picLocks noChangeAspect="1"/>
          </p:cNvPicPr>
          <p:nvPr/>
        </p:nvPicPr>
        <p:blipFill>
          <a:blip r:embed="rId3"/>
          <a:srcRect t="22727"/>
          <a:stretch>
            <a:fillRect/>
          </a:stretch>
        </p:blipFill>
        <p:spPr bwMode="auto">
          <a:xfrm>
            <a:off x="0" y="0"/>
            <a:ext cx="7772400" cy="7772400"/>
          </a:xfrm>
          <a:prstGeom prst="rect">
            <a:avLst/>
          </a:prstGeom>
          <a:noFill/>
          <a:ln w="9525">
            <a:noFill/>
            <a:miter lim="800000"/>
            <a:headEnd/>
            <a:tailEnd/>
          </a:ln>
        </p:spPr>
      </p:pic>
      <p:sp>
        <p:nvSpPr>
          <p:cNvPr id="12" name="Text Placeholder 10"/>
          <p:cNvSpPr>
            <a:spLocks noGrp="1"/>
          </p:cNvSpPr>
          <p:nvPr>
            <p:ph type="body" sz="quarter" idx="10" hasCustomPrompt="1"/>
          </p:nvPr>
        </p:nvSpPr>
        <p:spPr>
          <a:xfrm>
            <a:off x="5664704" y="3527281"/>
            <a:ext cx="3691088" cy="913943"/>
          </a:xfrm>
          <a:solidFill>
            <a:schemeClr val="bg1"/>
          </a:solidFill>
        </p:spPr>
        <p:txBody>
          <a:bodyPr lIns="182880" tIns="182880" rIns="182880" bIns="182880"/>
          <a:lstStyle>
            <a:lvl1pPr>
              <a:lnSpc>
                <a:spcPts val="1200"/>
              </a:lnSpc>
              <a:spcAft>
                <a:spcPts val="400"/>
              </a:spcAft>
              <a:defRPr sz="1200" baseline="0">
                <a:solidFill>
                  <a:srgbClr val="042A4A"/>
                </a:solidFill>
                <a:latin typeface="NeutraText-Demi"/>
              </a:defRPr>
            </a:lvl1pPr>
            <a:lvl2pPr>
              <a:lnSpc>
                <a:spcPts val="1200"/>
              </a:lnSpc>
              <a:defRPr sz="800" baseline="0">
                <a:solidFill>
                  <a:srgbClr val="4CB3BE"/>
                </a:solidFill>
              </a:defRPr>
            </a:lvl2pPr>
            <a:lvl3pPr>
              <a:lnSpc>
                <a:spcPts val="1200"/>
              </a:lnSpc>
              <a:defRPr sz="1100" b="0" cap="none" spc="0" baseline="0">
                <a:solidFill>
                  <a:srgbClr val="00243A"/>
                </a:solidFill>
                <a:latin typeface="Proxima Nova"/>
              </a:defRPr>
            </a:lvl3pPr>
            <a:lvl5pPr>
              <a:defRPr/>
            </a:lvl5pPr>
            <a:lvl6pPr>
              <a:defRPr/>
            </a:lvl6pPr>
          </a:lstStyle>
          <a:p>
            <a:pPr lvl="0"/>
            <a:r>
              <a:rPr lang="en-US" dirty="0"/>
              <a:t>Click to edit</a:t>
            </a:r>
          </a:p>
          <a:p>
            <a:pPr lvl="5"/>
            <a:r>
              <a:rPr lang="en-US" dirty="0"/>
              <a:t>CLICK TO EDIT</a:t>
            </a:r>
          </a:p>
          <a:p>
            <a:pPr lvl="4"/>
            <a:r>
              <a:rPr lang="en-US" dirty="0"/>
              <a:t>Click to edit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591019" y="1594716"/>
            <a:ext cx="8764772" cy="2505866"/>
          </a:xfrm>
        </p:spPr>
        <p:txBody>
          <a:bodyPr/>
          <a:lstStyle>
            <a:lvl1pPr marL="0" marR="0" indent="0" algn="l" defTabSz="914278"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55" indent="0">
              <a:lnSpc>
                <a:spcPts val="1200"/>
              </a:lnSpc>
              <a:buFont typeface="Arial"/>
              <a:buChar char="•"/>
              <a:defRPr sz="1100" cap="none" spc="0" baseline="0">
                <a:solidFill>
                  <a:srgbClr val="4CB3BE"/>
                </a:solidFill>
              </a:defRPr>
            </a:lvl3pPr>
            <a:lvl4pPr marL="365712"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278" rtl="0" eaLnBrk="1" fontAlgn="base" latinLnBrk="0" hangingPunct="1">
              <a:lnSpc>
                <a:spcPts val="1700"/>
              </a:lnSpc>
              <a:spcBef>
                <a:spcPct val="0"/>
              </a:spcBef>
              <a:spcAft>
                <a:spcPts val="800"/>
              </a:spcAft>
              <a:buClrTx/>
              <a:buSzTx/>
              <a:buFontTx/>
              <a:buNone/>
              <a:tabLst/>
              <a:defRPr/>
            </a:pPr>
            <a:r>
              <a:rPr lang="en-US"/>
              <a:t>Click to edit Master text styles</a:t>
            </a:r>
          </a:p>
          <a:p>
            <a:pPr marL="0" marR="0" lvl="1" indent="0" algn="l" defTabSz="914278" rtl="0" eaLnBrk="1" fontAlgn="base" latinLnBrk="0" hangingPunct="1">
              <a:lnSpc>
                <a:spcPts val="1700"/>
              </a:lnSpc>
              <a:spcBef>
                <a:spcPct val="0"/>
              </a:spcBef>
              <a:spcAft>
                <a:spcPts val="800"/>
              </a:spcAft>
              <a:buClrTx/>
              <a:buSzTx/>
              <a:buFontTx/>
              <a:buNone/>
              <a:tabLst/>
              <a:defRPr/>
            </a:pPr>
            <a:r>
              <a:rPr lang="en-US"/>
              <a:t>Second level</a:t>
            </a:r>
          </a:p>
          <a:p>
            <a:pPr marL="0" marR="0" lvl="2" indent="0" algn="l" defTabSz="914278" rtl="0" eaLnBrk="1" fontAlgn="base" latinLnBrk="0" hangingPunct="1">
              <a:lnSpc>
                <a:spcPts val="1700"/>
              </a:lnSpc>
              <a:spcBef>
                <a:spcPct val="0"/>
              </a:spcBef>
              <a:spcAft>
                <a:spcPts val="800"/>
              </a:spcAft>
              <a:buClrTx/>
              <a:buSzTx/>
              <a:buFontTx/>
              <a:buNone/>
              <a:tabLst/>
              <a:defRPr/>
            </a:pPr>
            <a:r>
              <a:rPr lang="en-US"/>
              <a:t>Third level</a:t>
            </a:r>
          </a:p>
          <a:p>
            <a:pPr marL="0" marR="0" lvl="3" indent="0" algn="l" defTabSz="914278" rtl="0" eaLnBrk="1" fontAlgn="base" latinLnBrk="0" hangingPunct="1">
              <a:lnSpc>
                <a:spcPts val="1700"/>
              </a:lnSpc>
              <a:spcBef>
                <a:spcPct val="0"/>
              </a:spcBef>
              <a:spcAft>
                <a:spcPts val="800"/>
              </a:spcAft>
              <a:buClrTx/>
              <a:buSzTx/>
              <a:buFontTx/>
              <a:buNone/>
              <a:tabLst/>
              <a:defRPr/>
            </a:pPr>
            <a:r>
              <a:rPr lang="en-US"/>
              <a:t>Fourth level</a:t>
            </a:r>
          </a:p>
          <a:p>
            <a:pPr marL="0" marR="0" lvl="4" indent="0" algn="l" defTabSz="914278" rtl="0" eaLnBrk="1" fontAlgn="base" latinLnBrk="0" hangingPunct="1">
              <a:lnSpc>
                <a:spcPts val="1700"/>
              </a:lnSpc>
              <a:spcBef>
                <a:spcPct val="0"/>
              </a:spcBef>
              <a:spcAft>
                <a:spcPts val="800"/>
              </a:spcAft>
              <a:buClrTx/>
              <a:buSzTx/>
              <a:buFontTx/>
              <a:buNone/>
              <a:tabLst/>
              <a:defRPr/>
            </a:pPr>
            <a:r>
              <a:rPr lang="en-US"/>
              <a:t>Fifth level</a:t>
            </a:r>
            <a:endParaRPr lang="en-US" dirty="0"/>
          </a:p>
        </p:txBody>
      </p:sp>
      <p:cxnSp>
        <p:nvCxnSpPr>
          <p:cNvPr id="7" name="Straight Connector 6">
            <a:extLst>
              <a:ext uri="{FF2B5EF4-FFF2-40B4-BE49-F238E27FC236}">
                <a16:creationId xmlns:a16="http://schemas.microsoft.com/office/drawing/2014/main" id="{D2DB5F43-8D15-484E-8ABB-1701BB8997C9}"/>
              </a:ext>
            </a:extLst>
          </p:cNvPr>
          <p:cNvCxnSpPr/>
          <p:nvPr userDrawn="1"/>
        </p:nvCxnSpPr>
        <p:spPr>
          <a:xfrm>
            <a:off x="2" y="709416"/>
            <a:ext cx="10084501"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itle">
            <a:extLst>
              <a:ext uri="{FF2B5EF4-FFF2-40B4-BE49-F238E27FC236}">
                <a16:creationId xmlns:a16="http://schemas.microsoft.com/office/drawing/2014/main" id="{DC1999B0-03F7-4E9B-99E7-70C25C264A31}"/>
              </a:ext>
            </a:extLst>
          </p:cNvPr>
          <p:cNvSpPr>
            <a:spLocks noGrp="1"/>
          </p:cNvSpPr>
          <p:nvPr>
            <p:ph type="body" sz="quarter" idx="15"/>
          </p:nvPr>
        </p:nvSpPr>
        <p:spPr>
          <a:xfrm>
            <a:off x="445503" y="205200"/>
            <a:ext cx="8101182" cy="414000"/>
          </a:xfrm>
          <a:effectLst>
            <a:glow rad="101600">
              <a:schemeClr val="accent3">
                <a:satMod val="175000"/>
                <a:alpha val="40000"/>
              </a:schemeClr>
            </a:glow>
          </a:effectLst>
        </p:spPr>
        <p:txBody>
          <a:bodyPr lIns="0" tIns="46800" rIns="0" bIns="46800" anchor="ctr"/>
          <a:lstStyle>
            <a:lvl1pPr>
              <a:defRPr lang="en-US" sz="2000" spc="86" dirty="0" smtClean="0">
                <a:solidFill>
                  <a:srgbClr val="003553"/>
                </a:solidFill>
                <a:latin typeface="NeutraText-Book" panose="02000000000000000000" pitchFamily="2" charset="0"/>
                <a:cs typeface="ヒラギノ角ゴ Pro W3" charset="-128"/>
              </a:defRPr>
            </a:lvl1pPr>
            <a:lvl2pPr>
              <a:defRPr lang="en-US" sz="1109" spc="79" dirty="0" smtClean="0">
                <a:latin typeface="NeutraText-Demi"/>
                <a:cs typeface="ヒラギノ角ゴ Pro W3" charset="-128"/>
              </a:defRPr>
            </a:lvl2pPr>
            <a:lvl3pPr>
              <a:defRPr lang="en-US" sz="700" spc="92" dirty="0" smtClean="0">
                <a:cs typeface="ヒラギノ角ゴ Pro W3" charset="-128"/>
              </a:defRPr>
            </a:lvl3pPr>
            <a:lvl4pPr>
              <a:defRPr lang="en-US" sz="642" spc="79" dirty="0" smtClean="0">
                <a:cs typeface="ヒラギノ角ゴ Pro W3" charset="-128"/>
              </a:defRPr>
            </a:lvl4pPr>
            <a:lvl5pPr>
              <a:defRPr lang="en-AU" sz="642" spc="72" dirty="0">
                <a:cs typeface="ヒラギノ角ゴ Pro W3" charset="-128"/>
              </a:defRPr>
            </a:lvl5pPr>
          </a:lstStyle>
          <a:p>
            <a:pPr lvl="0" defTabSz="412622">
              <a:lnSpc>
                <a:spcPts val="2075"/>
              </a:lnSpc>
            </a:pPr>
            <a:r>
              <a:rPr lang="en-US" dirty="0"/>
              <a:t>Click to edit Master text styles</a:t>
            </a:r>
          </a:p>
        </p:txBody>
      </p:sp>
      <p:pic>
        <p:nvPicPr>
          <p:cNvPr id="9" name="Picture 8">
            <a:extLst>
              <a:ext uri="{FF2B5EF4-FFF2-40B4-BE49-F238E27FC236}">
                <a16:creationId xmlns:a16="http://schemas.microsoft.com/office/drawing/2014/main" id="{D1748332-E92C-462B-BFA0-BA454E760692}"/>
              </a:ext>
            </a:extLst>
          </p:cNvPr>
          <p:cNvPicPr>
            <a:picLocks noChangeAspect="1"/>
          </p:cNvPicPr>
          <p:nvPr userDrawn="1"/>
        </p:nvPicPr>
        <p:blipFill>
          <a:blip r:embed="rId2"/>
          <a:stretch>
            <a:fillRect/>
          </a:stretch>
        </p:blipFill>
        <p:spPr>
          <a:xfrm>
            <a:off x="8680428" y="274973"/>
            <a:ext cx="1013301" cy="285600"/>
          </a:xfrm>
          <a:prstGeom prst="rect">
            <a:avLst/>
          </a:prstGeom>
        </p:spPr>
      </p:pic>
      <p:sp>
        <p:nvSpPr>
          <p:cNvPr id="12" name="Footer Background">
            <a:extLst>
              <a:ext uri="{FF2B5EF4-FFF2-40B4-BE49-F238E27FC236}">
                <a16:creationId xmlns:a16="http://schemas.microsoft.com/office/drawing/2014/main" id="{C74967D3-D272-4203-98C5-D15B592608F3}"/>
              </a:ext>
            </a:extLst>
          </p:cNvPr>
          <p:cNvSpPr/>
          <p:nvPr userDrawn="1"/>
        </p:nvSpPr>
        <p:spPr>
          <a:xfrm flipV="1">
            <a:off x="1" y="7215149"/>
            <a:ext cx="10063059" cy="557252"/>
          </a:xfrm>
          <a:prstGeom prst="rect">
            <a:avLst/>
          </a:prstGeom>
          <a:solidFill>
            <a:schemeClr val="accent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21" dirty="0">
              <a:solidFill>
                <a:schemeClr val="dk1"/>
              </a:solidFill>
              <a:latin typeface="Proxima Nova"/>
              <a:ea typeface="Proxima Nova"/>
              <a:cs typeface="Proxima Nova"/>
              <a:sym typeface="Proxima Nova"/>
            </a:endParaRPr>
          </a:p>
        </p:txBody>
      </p:sp>
      <p:sp>
        <p:nvSpPr>
          <p:cNvPr id="14" name="Slide Number Placeholder 5">
            <a:extLst>
              <a:ext uri="{FF2B5EF4-FFF2-40B4-BE49-F238E27FC236}">
                <a16:creationId xmlns:a16="http://schemas.microsoft.com/office/drawing/2014/main" id="{B6453EEA-C16E-4712-BBAC-CD4029856BDF}"/>
              </a:ext>
            </a:extLst>
          </p:cNvPr>
          <p:cNvSpPr txBox="1">
            <a:spLocks/>
          </p:cNvSpPr>
          <p:nvPr userDrawn="1"/>
        </p:nvSpPr>
        <p:spPr>
          <a:xfrm>
            <a:off x="7294681" y="7552826"/>
            <a:ext cx="2348192" cy="103042"/>
          </a:xfrm>
          <a:prstGeom prst="rect">
            <a:avLst/>
          </a:prstGeom>
        </p:spPr>
        <p:txBody>
          <a:bodyPr vert="horz" lIns="46759" tIns="23379" rIns="46759" bIns="23379" rtlCol="0" anchor="ctr"/>
          <a:lstStyle>
            <a:defPPr>
              <a:defRPr lang="en-US"/>
            </a:defPPr>
            <a:lvl1pPr marL="0" algn="r" defTabSz="457200" rtl="0" eaLnBrk="1" latinLnBrk="0" hangingPunct="1">
              <a:defRPr sz="102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284BE5C-9BD1-3843-AA10-3416FB373571}" type="slidenum">
              <a:rPr lang="en-US" sz="900" smtClean="0">
                <a:latin typeface="Proxima Nova Lt" panose="02000506030000020004" pitchFamily="50" charset="0"/>
              </a:rPr>
              <a:pPr>
                <a:defRPr/>
              </a:pPr>
              <a:t>‹#›</a:t>
            </a:fld>
            <a:endParaRPr lang="en-US" sz="695" dirty="0">
              <a:latin typeface="Proxima Nova Lt" panose="02000506030000020004" pitchFamily="50" charset="0"/>
            </a:endParaRPr>
          </a:p>
        </p:txBody>
      </p:sp>
      <p:sp>
        <p:nvSpPr>
          <p:cNvPr id="15" name="Footer Placeholder 2">
            <a:extLst>
              <a:ext uri="{FF2B5EF4-FFF2-40B4-BE49-F238E27FC236}">
                <a16:creationId xmlns:a16="http://schemas.microsoft.com/office/drawing/2014/main" id="{F5A48D99-B578-40CE-93BA-EAD08C02F8F7}"/>
              </a:ext>
            </a:extLst>
          </p:cNvPr>
          <p:cNvSpPr txBox="1">
            <a:spLocks/>
          </p:cNvSpPr>
          <p:nvPr userDrawn="1"/>
        </p:nvSpPr>
        <p:spPr>
          <a:xfrm>
            <a:off x="432000" y="7552823"/>
            <a:ext cx="3965015" cy="94146"/>
          </a:xfrm>
          <a:prstGeom prst="rect">
            <a:avLst/>
          </a:prstGeom>
        </p:spPr>
        <p:txBody>
          <a:bodyPr vert="horz" lIns="0" tIns="23379" rIns="46759" bIns="23379" rtlCol="0" anchor="ctr"/>
          <a:lstStyle>
            <a:defPPr>
              <a:defRPr lang="en-US"/>
            </a:defPPr>
            <a:lvl1pPr marL="0" algn="ctr" defTabSz="457200" rtl="0" eaLnBrk="1" latinLnBrk="0" hangingPunct="1">
              <a:defRPr sz="102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700" dirty="0">
                <a:latin typeface="Proxima Nova Lt" panose="02000506030000020004" pitchFamily="50" charset="0"/>
              </a:rPr>
              <a:t>Tricap Residential Group  |  TricapRes.com</a:t>
            </a:r>
          </a:p>
        </p:txBody>
      </p:sp>
      <p:sp>
        <p:nvSpPr>
          <p:cNvPr id="18" name="Text Placeholder 2">
            <a:extLst>
              <a:ext uri="{FF2B5EF4-FFF2-40B4-BE49-F238E27FC236}">
                <a16:creationId xmlns:a16="http://schemas.microsoft.com/office/drawing/2014/main" id="{E422E34D-1AD7-4E2D-A96B-90A632434ABF}"/>
              </a:ext>
            </a:extLst>
          </p:cNvPr>
          <p:cNvSpPr txBox="1">
            <a:spLocks/>
          </p:cNvSpPr>
          <p:nvPr userDrawn="1"/>
        </p:nvSpPr>
        <p:spPr>
          <a:xfrm>
            <a:off x="432000" y="7358400"/>
            <a:ext cx="3197412" cy="153699"/>
          </a:xfrm>
          <a:prstGeom prst="rect">
            <a:avLst/>
          </a:prstGeom>
        </p:spPr>
        <p:txBody>
          <a:bodyPr lIns="0" rIns="0"/>
          <a:lstStyle>
            <a:lvl1pPr marL="0" indent="0" algn="l" rtl="0" eaLnBrk="1" fontAlgn="base" hangingPunct="1">
              <a:lnSpc>
                <a:spcPts val="2146"/>
              </a:lnSpc>
              <a:spcBef>
                <a:spcPct val="0"/>
              </a:spcBef>
              <a:spcAft>
                <a:spcPct val="0"/>
              </a:spcAft>
              <a:defRPr sz="2166" kern="1200" cap="all" spc="116">
                <a:solidFill>
                  <a:srgbClr val="123150"/>
                </a:solidFill>
                <a:latin typeface="NeutraText-Book" panose="02000000000000000000" pitchFamily="50" charset="0"/>
                <a:ea typeface="ヒラギノ角ゴ Pro W3" charset="-128"/>
                <a:cs typeface="NeutraText-Book" panose="02000000000000000000" pitchFamily="50" charset="0"/>
              </a:defRPr>
            </a:lvl1pPr>
            <a:lvl2pPr marL="0" indent="0" algn="l" rtl="0" eaLnBrk="1" fontAlgn="base" hangingPunct="1">
              <a:spcBef>
                <a:spcPct val="20000"/>
              </a:spcBef>
              <a:spcAft>
                <a:spcPct val="0"/>
              </a:spcAft>
              <a:defRPr sz="1524" kern="1200" cap="all" spc="108">
                <a:solidFill>
                  <a:srgbClr val="123150"/>
                </a:solidFill>
                <a:latin typeface="NeutraText-Book" panose="02000000000000000000" pitchFamily="2" charset="0"/>
                <a:ea typeface="ヒラギノ角ゴ Pro W3" charset="-128"/>
                <a:cs typeface="NeutraText-Book" panose="02000000000000000000" pitchFamily="2" charset="0"/>
              </a:defRPr>
            </a:lvl2pPr>
            <a:lvl3pPr marL="0" indent="0" algn="l" rtl="0" eaLnBrk="1" fontAlgn="base" hangingPunct="1">
              <a:lnSpc>
                <a:spcPts val="1344"/>
              </a:lnSpc>
              <a:spcBef>
                <a:spcPct val="20000"/>
              </a:spcBef>
              <a:spcAft>
                <a:spcPct val="0"/>
              </a:spcAft>
              <a:defRPr sz="963" b="1" kern="1200" cap="all" spc="125">
                <a:solidFill>
                  <a:srgbClr val="123150"/>
                </a:solidFill>
                <a:latin typeface="Proxima Nova Rg" panose="02000506030000020004" pitchFamily="50" charset="0"/>
                <a:ea typeface="ヒラギノ角ゴ Pro W3" charset="-128"/>
                <a:cs typeface="Proxima Nova Rg" panose="02000506030000020004" pitchFamily="50" charset="0"/>
              </a:defRPr>
            </a:lvl3pPr>
            <a:lvl4pPr marL="0" indent="0" algn="l" rtl="0" eaLnBrk="1" fontAlgn="base" hangingPunct="1">
              <a:lnSpc>
                <a:spcPts val="1073"/>
              </a:lnSpc>
              <a:spcBef>
                <a:spcPct val="20000"/>
              </a:spcBef>
              <a:spcAft>
                <a:spcPct val="0"/>
              </a:spcAft>
              <a:defRPr sz="882" b="1" i="0" kern="1200" spc="0" baseline="0">
                <a:solidFill>
                  <a:srgbClr val="4CB3BE"/>
                </a:solidFill>
                <a:latin typeface="Proxima Nova Rg" panose="02000506030000020004" pitchFamily="50" charset="0"/>
                <a:ea typeface="ヒラギノ角ゴ Pro W3" charset="-128"/>
                <a:cs typeface="Proxima Nova Rg" panose="02000506030000020004" pitchFamily="50" charset="0"/>
              </a:defRPr>
            </a:lvl4pPr>
            <a:lvl5pPr marL="0" indent="0" algn="l" rtl="0" eaLnBrk="1" fontAlgn="base" hangingPunct="1">
              <a:lnSpc>
                <a:spcPts val="1163"/>
              </a:lnSpc>
              <a:spcBef>
                <a:spcPct val="20000"/>
              </a:spcBef>
              <a:spcAft>
                <a:spcPct val="0"/>
              </a:spcAft>
              <a:defRPr sz="882"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5pPr>
            <a:lvl6pPr marL="0" indent="0" algn="l" defTabSz="817195" rtl="0" eaLnBrk="1" latinLnBrk="0" hangingPunct="1">
              <a:spcBef>
                <a:spcPct val="20000"/>
              </a:spcBef>
              <a:spcAft>
                <a:spcPts val="154"/>
              </a:spcAft>
              <a:buFont typeface="Arial" panose="020B0604020202020204" pitchFamily="34" charset="0"/>
              <a:buNone/>
              <a:defRPr sz="642" kern="1200" spc="104" baseline="0">
                <a:solidFill>
                  <a:schemeClr val="accent1"/>
                </a:solidFill>
                <a:latin typeface="NeutraText-Demi" panose="02000000000000000000" pitchFamily="50" charset="0"/>
                <a:ea typeface="+mn-ea"/>
                <a:cs typeface="+mn-cs"/>
              </a:defRPr>
            </a:lvl6pPr>
            <a:lvl7pPr marL="2655885" indent="-204299" algn="l" defTabSz="817195" rtl="0" eaLnBrk="1" latinLnBrk="0" hangingPunct="1">
              <a:spcBef>
                <a:spcPct val="20000"/>
              </a:spcBef>
              <a:buFont typeface="Arial" panose="020B0604020202020204" pitchFamily="34" charset="0"/>
              <a:buChar char="•"/>
              <a:defRPr sz="1765" kern="1200">
                <a:solidFill>
                  <a:schemeClr val="tx1"/>
                </a:solidFill>
                <a:latin typeface="+mn-lt"/>
                <a:ea typeface="+mn-ea"/>
                <a:cs typeface="+mn-cs"/>
              </a:defRPr>
            </a:lvl7pPr>
            <a:lvl8pPr marL="3064483" indent="-204299" algn="l" defTabSz="817195" rtl="0" eaLnBrk="1" latinLnBrk="0" hangingPunct="1">
              <a:spcBef>
                <a:spcPct val="20000"/>
              </a:spcBef>
              <a:buFont typeface="Arial" panose="020B0604020202020204" pitchFamily="34" charset="0"/>
              <a:buChar char="•"/>
              <a:defRPr sz="1765" kern="1200">
                <a:solidFill>
                  <a:schemeClr val="tx1"/>
                </a:solidFill>
                <a:latin typeface="+mn-lt"/>
                <a:ea typeface="+mn-ea"/>
                <a:cs typeface="+mn-cs"/>
              </a:defRPr>
            </a:lvl8pPr>
            <a:lvl9pPr marL="3473081" indent="-204299" algn="l" defTabSz="817195" rtl="0" eaLnBrk="1" latinLnBrk="0" hangingPunct="1">
              <a:spcBef>
                <a:spcPct val="20000"/>
              </a:spcBef>
              <a:buFont typeface="Arial" panose="020B0604020202020204" pitchFamily="34" charset="0"/>
              <a:buChar char="•"/>
              <a:defRPr sz="1765" kern="1200">
                <a:solidFill>
                  <a:schemeClr val="tx1"/>
                </a:solidFill>
                <a:latin typeface="+mn-lt"/>
                <a:ea typeface="+mn-ea"/>
                <a:cs typeface="+mn-cs"/>
              </a:defRPr>
            </a:lvl9pPr>
          </a:lstStyle>
          <a:p>
            <a:pPr defTabSz="914400">
              <a:lnSpc>
                <a:spcPct val="100000"/>
              </a:lnSpc>
            </a:pPr>
            <a:r>
              <a:rPr lang="en-US" sz="800" dirty="0">
                <a:solidFill>
                  <a:schemeClr val="bg1"/>
                </a:solidFill>
              </a:rPr>
              <a:t>CASE STUDIES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116046" y="1606988"/>
            <a:ext cx="7239747" cy="53361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32480" y="7523384"/>
            <a:ext cx="4213599" cy="249021"/>
          </a:xfrm>
          <a:prstGeom prst="rect">
            <a:avLst/>
          </a:prstGeom>
        </p:spPr>
        <p:txBody>
          <a:bodyPr vert="horz" lIns="0" tIns="0" rIns="0" bIns="0" rtlCol="0" anchor="t" anchorCtr="0"/>
          <a:lstStyle>
            <a:lvl1pPr algn="l" defTabSz="509344" fontAlgn="auto">
              <a:spcBef>
                <a:spcPts val="0"/>
              </a:spcBef>
              <a:spcAft>
                <a:spcPts val="0"/>
              </a:spcAft>
              <a:defRPr sz="800" dirty="0" err="1" smtClean="0">
                <a:solidFill>
                  <a:schemeClr val="tx1"/>
                </a:solidFill>
                <a:latin typeface="+mj-lt"/>
                <a:ea typeface="+mn-ea"/>
                <a:cs typeface="Calibri (Body)"/>
              </a:defRPr>
            </a:lvl1pPr>
          </a:lstStyle>
          <a:p>
            <a:pPr>
              <a:defRPr/>
            </a:pPr>
            <a:r>
              <a:rPr lang="en-US"/>
              <a:t>Tricap Residential Group  |  TricapRes.com</a:t>
            </a:r>
          </a:p>
        </p:txBody>
      </p:sp>
      <p:sp>
        <p:nvSpPr>
          <p:cNvPr id="6" name="Slide Number Placeholder 5"/>
          <p:cNvSpPr>
            <a:spLocks noGrp="1"/>
          </p:cNvSpPr>
          <p:nvPr>
            <p:ph type="sldNum" sz="quarter" idx="4"/>
          </p:nvPr>
        </p:nvSpPr>
        <p:spPr>
          <a:xfrm>
            <a:off x="7143192" y="7523384"/>
            <a:ext cx="2348192" cy="249021"/>
          </a:xfrm>
          <a:prstGeom prst="rect">
            <a:avLst/>
          </a:prstGeom>
        </p:spPr>
        <p:txBody>
          <a:bodyPr vert="horz" lIns="101882" tIns="0" rIns="101882" bIns="0" rtlCol="0" anchor="t" anchorCtr="0"/>
          <a:lstStyle>
            <a:lvl1pPr algn="r" defTabSz="509344" fontAlgn="auto">
              <a:spcBef>
                <a:spcPts val="0"/>
              </a:spcBef>
              <a:spcAft>
                <a:spcPts val="0"/>
              </a:spcAft>
              <a:defRPr sz="800" smtClean="0">
                <a:solidFill>
                  <a:schemeClr val="tx1"/>
                </a:solidFill>
                <a:latin typeface="+mn-lt"/>
                <a:ea typeface="+mn-ea"/>
                <a:cs typeface="+mn-cs"/>
              </a:defRPr>
            </a:lvl1pPr>
          </a:lstStyle>
          <a:p>
            <a:pPr>
              <a:defRPr/>
            </a:pPr>
            <a:fld id="{0D091E33-7987-6C47-9399-5035F685FC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715" r:id="rId2"/>
    <p:sldLayoutId id="2147483714" r:id="rId3"/>
  </p:sldLayoutIdLst>
  <p:hf hdr="0" dt="0"/>
  <p:txStyles>
    <p:titleStyle>
      <a:lvl1pPr algn="ctr" rtl="0" eaLnBrk="1" fontAlgn="base" hangingPunct="1">
        <a:lnSpc>
          <a:spcPts val="11136"/>
        </a:lnSpc>
        <a:spcBef>
          <a:spcPct val="0"/>
        </a:spcBef>
        <a:spcAft>
          <a:spcPct val="0"/>
        </a:spcAft>
        <a:defRPr sz="9099" kern="1200">
          <a:solidFill>
            <a:srgbClr val="4CB3BE"/>
          </a:solidFill>
          <a:latin typeface="NeutraText-Demi"/>
          <a:ea typeface="ヒラギノ角ゴ Pro W3" charset="-128"/>
          <a:cs typeface="ヒラギノ角ゴ Pro W3" charset="-128"/>
        </a:defRPr>
      </a:lvl1pPr>
      <a:lvl2pPr algn="ctr" rtl="0" eaLnBrk="1" fontAlgn="base" hangingPunct="1">
        <a:lnSpc>
          <a:spcPts val="11136"/>
        </a:lnSpc>
        <a:spcBef>
          <a:spcPct val="0"/>
        </a:spcBef>
        <a:spcAft>
          <a:spcPct val="0"/>
        </a:spcAft>
        <a:defRPr sz="9099">
          <a:solidFill>
            <a:srgbClr val="4CB3BE"/>
          </a:solidFill>
          <a:latin typeface="NeutraText-Demi" pitchFamily="-112" charset="0"/>
          <a:ea typeface="ヒラギノ角ゴ Pro W3" charset="-128"/>
          <a:cs typeface="ヒラギノ角ゴ Pro W3" charset="-128"/>
        </a:defRPr>
      </a:lvl2pPr>
      <a:lvl3pPr algn="ctr" rtl="0" eaLnBrk="1" fontAlgn="base" hangingPunct="1">
        <a:lnSpc>
          <a:spcPts val="11136"/>
        </a:lnSpc>
        <a:spcBef>
          <a:spcPct val="0"/>
        </a:spcBef>
        <a:spcAft>
          <a:spcPct val="0"/>
        </a:spcAft>
        <a:defRPr sz="9099">
          <a:solidFill>
            <a:srgbClr val="4CB3BE"/>
          </a:solidFill>
          <a:latin typeface="NeutraText-Demi" pitchFamily="-112" charset="0"/>
          <a:ea typeface="ヒラギノ角ゴ Pro W3" charset="-128"/>
          <a:cs typeface="ヒラギノ角ゴ Pro W3" charset="-128"/>
        </a:defRPr>
      </a:lvl3pPr>
      <a:lvl4pPr algn="ctr" rtl="0" eaLnBrk="1" fontAlgn="base" hangingPunct="1">
        <a:lnSpc>
          <a:spcPts val="11136"/>
        </a:lnSpc>
        <a:spcBef>
          <a:spcPct val="0"/>
        </a:spcBef>
        <a:spcAft>
          <a:spcPct val="0"/>
        </a:spcAft>
        <a:defRPr sz="9099">
          <a:solidFill>
            <a:srgbClr val="4CB3BE"/>
          </a:solidFill>
          <a:latin typeface="NeutraText-Demi" pitchFamily="-112" charset="0"/>
          <a:ea typeface="ヒラギノ角ゴ Pro W3" charset="-128"/>
          <a:cs typeface="ヒラギノ角ゴ Pro W3" charset="-128"/>
        </a:defRPr>
      </a:lvl4pPr>
      <a:lvl5pPr algn="ctr" rtl="0" eaLnBrk="1" fontAlgn="base" hangingPunct="1">
        <a:lnSpc>
          <a:spcPts val="11136"/>
        </a:lnSpc>
        <a:spcBef>
          <a:spcPct val="0"/>
        </a:spcBef>
        <a:spcAft>
          <a:spcPct val="0"/>
        </a:spcAft>
        <a:defRPr sz="9099">
          <a:solidFill>
            <a:srgbClr val="4CB3BE"/>
          </a:solidFill>
          <a:latin typeface="NeutraText-Demi" pitchFamily="-112" charset="0"/>
          <a:ea typeface="ヒラギノ角ゴ Pro W3" charset="-128"/>
          <a:cs typeface="ヒラギノ角ゴ Pro W3" charset="-128"/>
        </a:defRPr>
      </a:lvl5pPr>
      <a:lvl6pPr marL="509344" algn="ctr" rtl="0" eaLnBrk="1" fontAlgn="base" hangingPunct="1">
        <a:spcBef>
          <a:spcPct val="0"/>
        </a:spcBef>
        <a:spcAft>
          <a:spcPct val="0"/>
        </a:spcAft>
        <a:defRPr sz="4899">
          <a:solidFill>
            <a:schemeClr val="tx1"/>
          </a:solidFill>
          <a:latin typeface="Calibri" charset="0"/>
          <a:ea typeface="ヒラギノ角ゴ Pro W3" charset="-128"/>
          <a:cs typeface="ヒラギノ角ゴ Pro W3" charset="-128"/>
        </a:defRPr>
      </a:lvl6pPr>
      <a:lvl7pPr marL="1018689" algn="ctr" rtl="0" eaLnBrk="1" fontAlgn="base" hangingPunct="1">
        <a:spcBef>
          <a:spcPct val="0"/>
        </a:spcBef>
        <a:spcAft>
          <a:spcPct val="0"/>
        </a:spcAft>
        <a:defRPr sz="4899">
          <a:solidFill>
            <a:schemeClr val="tx1"/>
          </a:solidFill>
          <a:latin typeface="Calibri" charset="0"/>
          <a:ea typeface="ヒラギノ角ゴ Pro W3" charset="-128"/>
          <a:cs typeface="ヒラギノ角ゴ Pro W3" charset="-128"/>
        </a:defRPr>
      </a:lvl7pPr>
      <a:lvl8pPr marL="1528035" algn="ctr" rtl="0" eaLnBrk="1" fontAlgn="base" hangingPunct="1">
        <a:spcBef>
          <a:spcPct val="0"/>
        </a:spcBef>
        <a:spcAft>
          <a:spcPct val="0"/>
        </a:spcAft>
        <a:defRPr sz="4899">
          <a:solidFill>
            <a:schemeClr val="tx1"/>
          </a:solidFill>
          <a:latin typeface="Calibri" charset="0"/>
          <a:ea typeface="ヒラギノ角ゴ Pro W3" charset="-128"/>
          <a:cs typeface="ヒラギノ角ゴ Pro W3" charset="-128"/>
        </a:defRPr>
      </a:lvl8pPr>
      <a:lvl9pPr marL="2037378" algn="ctr" rtl="0" eaLnBrk="1" fontAlgn="base" hangingPunct="1">
        <a:spcBef>
          <a:spcPct val="0"/>
        </a:spcBef>
        <a:spcAft>
          <a:spcPct val="0"/>
        </a:spcAft>
        <a:defRPr sz="4899">
          <a:solidFill>
            <a:schemeClr val="tx1"/>
          </a:solidFill>
          <a:latin typeface="Calibri" charset="0"/>
          <a:ea typeface="ヒラギノ角ゴ Pro W3" charset="-128"/>
          <a:cs typeface="ヒラギノ角ゴ Pro W3" charset="-128"/>
        </a:defRPr>
      </a:lvl9pPr>
    </p:titleStyle>
    <p:bodyStyle>
      <a:lvl1pPr marL="0" indent="0" algn="l" rtl="0" eaLnBrk="1" fontAlgn="base" hangingPunct="1">
        <a:lnSpc>
          <a:spcPts val="2675"/>
        </a:lnSpc>
        <a:spcBef>
          <a:spcPct val="0"/>
        </a:spcBef>
        <a:spcAft>
          <a:spcPct val="0"/>
        </a:spcAft>
        <a:defRPr sz="2700" kern="1200" cap="all" spc="145">
          <a:solidFill>
            <a:srgbClr val="123150"/>
          </a:solidFill>
          <a:latin typeface="NeutraText-Book" panose="02000000000000000000" pitchFamily="50" charset="0"/>
          <a:ea typeface="ヒラギノ角ゴ Pro W3" charset="-128"/>
          <a:cs typeface="NeutraText-Book" panose="02000000000000000000" pitchFamily="50" charset="0"/>
        </a:defRPr>
      </a:lvl1pPr>
      <a:lvl2pPr marL="0" indent="0" algn="l" rtl="0" eaLnBrk="1" fontAlgn="base" hangingPunct="1">
        <a:spcBef>
          <a:spcPct val="20000"/>
        </a:spcBef>
        <a:spcAft>
          <a:spcPct val="0"/>
        </a:spcAft>
        <a:defRPr sz="1900" kern="1200" cap="all" spc="134">
          <a:solidFill>
            <a:srgbClr val="123150"/>
          </a:solidFill>
          <a:latin typeface="NeutraText-Book" panose="02000000000000000000" pitchFamily="2" charset="0"/>
          <a:ea typeface="ヒラギノ角ゴ Pro W3" charset="-128"/>
          <a:cs typeface="NeutraText-Book" panose="02000000000000000000" pitchFamily="2" charset="0"/>
        </a:defRPr>
      </a:lvl2pPr>
      <a:lvl3pPr marL="0" indent="0" algn="l" rtl="0" eaLnBrk="1" fontAlgn="base" hangingPunct="1">
        <a:lnSpc>
          <a:spcPts val="1675"/>
        </a:lnSpc>
        <a:spcBef>
          <a:spcPct val="20000"/>
        </a:spcBef>
        <a:spcAft>
          <a:spcPct val="0"/>
        </a:spcAft>
        <a:defRPr sz="1200" b="1" kern="1200" cap="all" spc="156">
          <a:solidFill>
            <a:srgbClr val="123150"/>
          </a:solidFill>
          <a:latin typeface="Proxima Nova Rg" panose="02000506030000020004" pitchFamily="50" charset="0"/>
          <a:ea typeface="ヒラギノ角ゴ Pro W3" charset="-128"/>
          <a:cs typeface="Proxima Nova Rg" panose="02000506030000020004" pitchFamily="50" charset="0"/>
        </a:defRPr>
      </a:lvl3pPr>
      <a:lvl4pPr marL="0" indent="0" algn="l" rtl="0" eaLnBrk="1" fontAlgn="base" hangingPunct="1">
        <a:lnSpc>
          <a:spcPts val="1338"/>
        </a:lnSpc>
        <a:spcBef>
          <a:spcPct val="20000"/>
        </a:spcBef>
        <a:spcAft>
          <a:spcPct val="0"/>
        </a:spcAft>
        <a:defRPr sz="1100" b="1" i="0" kern="1200" spc="0" baseline="0">
          <a:solidFill>
            <a:srgbClr val="4CB3BE"/>
          </a:solidFill>
          <a:latin typeface="Proxima Nova Rg" panose="02000506030000020004" pitchFamily="50" charset="0"/>
          <a:ea typeface="ヒラギノ角ゴ Pro W3" charset="-128"/>
          <a:cs typeface="Proxima Nova Rg" panose="02000506030000020004" pitchFamily="50" charset="0"/>
        </a:defRPr>
      </a:lvl4pPr>
      <a:lvl5pPr marL="0" indent="0" algn="l" rtl="0" eaLnBrk="1" fontAlgn="base" hangingPunct="1">
        <a:lnSpc>
          <a:spcPts val="1450"/>
        </a:lnSpc>
        <a:spcBef>
          <a:spcPct val="20000"/>
        </a:spcBef>
        <a:spcAft>
          <a:spcPct val="0"/>
        </a:spcAft>
        <a:defRPr sz="1100"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5pPr>
      <a:lvl6pPr marL="0" indent="0" algn="l" defTabSz="1018689" rtl="0" eaLnBrk="1" latinLnBrk="0" hangingPunct="1">
        <a:spcBef>
          <a:spcPct val="20000"/>
        </a:spcBef>
        <a:spcAft>
          <a:spcPts val="192"/>
        </a:spcAft>
        <a:buFont typeface="Arial" panose="020B0604020202020204" pitchFamily="34" charset="0"/>
        <a:buNone/>
        <a:defRPr sz="800" kern="1200" spc="130" baseline="0">
          <a:solidFill>
            <a:schemeClr val="accent1"/>
          </a:solidFill>
          <a:latin typeface="NeutraText-Demi" panose="02000000000000000000" pitchFamily="50" charset="0"/>
          <a:ea typeface="+mn-ea"/>
          <a:cs typeface="+mn-cs"/>
        </a:defRPr>
      </a:lvl6pPr>
      <a:lvl7pPr marL="3310741"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085"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429"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689" rtl="0" eaLnBrk="1" latinLnBrk="0" hangingPunct="1">
        <a:defRPr sz="2000" kern="1200">
          <a:solidFill>
            <a:schemeClr val="tx1"/>
          </a:solidFill>
          <a:latin typeface="+mn-lt"/>
          <a:ea typeface="+mn-ea"/>
          <a:cs typeface="+mn-cs"/>
        </a:defRPr>
      </a:lvl1pPr>
      <a:lvl2pPr marL="509344" algn="l" defTabSz="1018689" rtl="0" eaLnBrk="1" latinLnBrk="0" hangingPunct="1">
        <a:defRPr sz="2000" kern="1200">
          <a:solidFill>
            <a:schemeClr val="tx1"/>
          </a:solidFill>
          <a:latin typeface="+mn-lt"/>
          <a:ea typeface="+mn-ea"/>
          <a:cs typeface="+mn-cs"/>
        </a:defRPr>
      </a:lvl2pPr>
      <a:lvl3pPr marL="1018689" algn="l" defTabSz="1018689" rtl="0" eaLnBrk="1" latinLnBrk="0" hangingPunct="1">
        <a:defRPr sz="2000" kern="1200">
          <a:solidFill>
            <a:schemeClr val="tx1"/>
          </a:solidFill>
          <a:latin typeface="+mn-lt"/>
          <a:ea typeface="+mn-ea"/>
          <a:cs typeface="+mn-cs"/>
        </a:defRPr>
      </a:lvl3pPr>
      <a:lvl4pPr marL="1528035" algn="l" defTabSz="1018689" rtl="0" eaLnBrk="1" latinLnBrk="0" hangingPunct="1">
        <a:defRPr sz="2000" kern="1200">
          <a:solidFill>
            <a:schemeClr val="tx1"/>
          </a:solidFill>
          <a:latin typeface="+mn-lt"/>
          <a:ea typeface="+mn-ea"/>
          <a:cs typeface="+mn-cs"/>
        </a:defRPr>
      </a:lvl4pPr>
      <a:lvl5pPr marL="2037378" algn="l" defTabSz="1018689" rtl="0" eaLnBrk="1" latinLnBrk="0" hangingPunct="1">
        <a:defRPr sz="2000" kern="1200">
          <a:solidFill>
            <a:schemeClr val="tx1"/>
          </a:solidFill>
          <a:latin typeface="+mn-lt"/>
          <a:ea typeface="+mn-ea"/>
          <a:cs typeface="+mn-cs"/>
        </a:defRPr>
      </a:lvl5pPr>
      <a:lvl6pPr marL="2546723" algn="l" defTabSz="1018689" rtl="0" eaLnBrk="1" latinLnBrk="0" hangingPunct="1">
        <a:defRPr sz="2000" kern="1200">
          <a:solidFill>
            <a:schemeClr val="tx1"/>
          </a:solidFill>
          <a:latin typeface="+mn-lt"/>
          <a:ea typeface="+mn-ea"/>
          <a:cs typeface="+mn-cs"/>
        </a:defRPr>
      </a:lvl6pPr>
      <a:lvl7pPr marL="3056068" algn="l" defTabSz="1018689" rtl="0" eaLnBrk="1" latinLnBrk="0" hangingPunct="1">
        <a:defRPr sz="2000" kern="1200">
          <a:solidFill>
            <a:schemeClr val="tx1"/>
          </a:solidFill>
          <a:latin typeface="+mn-lt"/>
          <a:ea typeface="+mn-ea"/>
          <a:cs typeface="+mn-cs"/>
        </a:defRPr>
      </a:lvl7pPr>
      <a:lvl8pPr marL="3565413" algn="l" defTabSz="1018689" rtl="0" eaLnBrk="1" latinLnBrk="0" hangingPunct="1">
        <a:defRPr sz="2000" kern="1200">
          <a:solidFill>
            <a:schemeClr val="tx1"/>
          </a:solidFill>
          <a:latin typeface="+mn-lt"/>
          <a:ea typeface="+mn-ea"/>
          <a:cs typeface="+mn-cs"/>
        </a:defRPr>
      </a:lvl8pPr>
      <a:lvl9pPr marL="4074757" algn="l" defTabSz="101868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ader Background">
            <a:extLst>
              <a:ext uri="{FF2B5EF4-FFF2-40B4-BE49-F238E27FC236}">
                <a16:creationId xmlns:a16="http://schemas.microsoft.com/office/drawing/2014/main" id="{2D00972F-4EC8-4653-B20C-A784BE8587F1}"/>
              </a:ext>
            </a:extLst>
          </p:cNvPr>
          <p:cNvSpPr/>
          <p:nvPr/>
        </p:nvSpPr>
        <p:spPr>
          <a:xfrm rot="16200000">
            <a:off x="633175" y="-633175"/>
            <a:ext cx="3543459" cy="4809805"/>
          </a:xfrm>
          <a:prstGeom prst="rect">
            <a:avLst/>
          </a:prstGeom>
          <a:gradFill flip="none" rotWithShape="1">
            <a:gsLst>
              <a:gs pos="69000">
                <a:schemeClr val="bg1"/>
              </a:gs>
              <a:gs pos="100000">
                <a:schemeClr val="bg2">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12" dirty="0"/>
          </a:p>
        </p:txBody>
      </p:sp>
      <p:sp>
        <p:nvSpPr>
          <p:cNvPr id="14" name="Title Background Decoration">
            <a:extLst>
              <a:ext uri="{FF2B5EF4-FFF2-40B4-BE49-F238E27FC236}">
                <a16:creationId xmlns:a16="http://schemas.microsoft.com/office/drawing/2014/main" id="{ABEFFAEF-0FA7-40A1-AA54-71C774838DD7}"/>
              </a:ext>
            </a:extLst>
          </p:cNvPr>
          <p:cNvSpPr/>
          <p:nvPr/>
        </p:nvSpPr>
        <p:spPr>
          <a:xfrm flipH="1">
            <a:off x="-10642" y="2585713"/>
            <a:ext cx="4415815" cy="2700000"/>
          </a:xfrm>
          <a:custGeom>
            <a:avLst/>
            <a:gdLst>
              <a:gd name="connsiteX0" fmla="*/ 8265649 w 8265649"/>
              <a:gd name="connsiteY0" fmla="*/ 0 h 6780912"/>
              <a:gd name="connsiteX1" fmla="*/ 8265649 w 8265649"/>
              <a:gd name="connsiteY1" fmla="*/ 3051875 h 6780912"/>
              <a:gd name="connsiteX2" fmla="*/ 8265648 w 8265649"/>
              <a:gd name="connsiteY2" fmla="*/ 3051875 h 6780912"/>
              <a:gd name="connsiteX3" fmla="*/ 8265648 w 8265649"/>
              <a:gd name="connsiteY3" fmla="*/ 6780912 h 6780912"/>
              <a:gd name="connsiteX4" fmla="*/ 0 w 8265649"/>
              <a:gd name="connsiteY4" fmla="*/ 6780912 h 6780912"/>
              <a:gd name="connsiteX5" fmla="*/ 0 w 8265649"/>
              <a:gd name="connsiteY5" fmla="*/ 1537400 h 6780912"/>
              <a:gd name="connsiteX6" fmla="*/ 62089 w 8265649"/>
              <a:gd name="connsiteY6" fmla="*/ 1537400 h 6780912"/>
              <a:gd name="connsiteX7" fmla="*/ 0 w 8265649"/>
              <a:gd name="connsiteY7" fmla="*/ 1525937 h 6780912"/>
              <a:gd name="connsiteX0" fmla="*/ 8265649 w 8265649"/>
              <a:gd name="connsiteY0" fmla="*/ 0 h 6780912"/>
              <a:gd name="connsiteX1" fmla="*/ 8265649 w 8265649"/>
              <a:gd name="connsiteY1" fmla="*/ 3051875 h 6780912"/>
              <a:gd name="connsiteX2" fmla="*/ 8265648 w 8265649"/>
              <a:gd name="connsiteY2" fmla="*/ 3051875 h 6780912"/>
              <a:gd name="connsiteX3" fmla="*/ 8265648 w 8265649"/>
              <a:gd name="connsiteY3" fmla="*/ 6780912 h 6780912"/>
              <a:gd name="connsiteX4" fmla="*/ 0 w 8265649"/>
              <a:gd name="connsiteY4" fmla="*/ 6780912 h 6780912"/>
              <a:gd name="connsiteX5" fmla="*/ 0 w 8265649"/>
              <a:gd name="connsiteY5" fmla="*/ 1537400 h 6780912"/>
              <a:gd name="connsiteX6" fmla="*/ 0 w 8265649"/>
              <a:gd name="connsiteY6" fmla="*/ 1525937 h 6780912"/>
              <a:gd name="connsiteX7" fmla="*/ 8265649 w 8265649"/>
              <a:gd name="connsiteY7" fmla="*/ 0 h 6780912"/>
              <a:gd name="connsiteX0" fmla="*/ 8273433 w 8273433"/>
              <a:gd name="connsiteY0" fmla="*/ 0 h 6780912"/>
              <a:gd name="connsiteX1" fmla="*/ 8273433 w 8273433"/>
              <a:gd name="connsiteY1" fmla="*/ 3051875 h 6780912"/>
              <a:gd name="connsiteX2" fmla="*/ 8273432 w 8273433"/>
              <a:gd name="connsiteY2" fmla="*/ 3051875 h 6780912"/>
              <a:gd name="connsiteX3" fmla="*/ 8273432 w 8273433"/>
              <a:gd name="connsiteY3" fmla="*/ 6780912 h 6780912"/>
              <a:gd name="connsiteX4" fmla="*/ 7784 w 8273433"/>
              <a:gd name="connsiteY4" fmla="*/ 6780912 h 6780912"/>
              <a:gd name="connsiteX5" fmla="*/ 7784 w 8273433"/>
              <a:gd name="connsiteY5" fmla="*/ 1537400 h 6780912"/>
              <a:gd name="connsiteX6" fmla="*/ 0 w 8273433"/>
              <a:gd name="connsiteY6" fmla="*/ 1326570 h 6780912"/>
              <a:gd name="connsiteX7" fmla="*/ 8273433 w 8273433"/>
              <a:gd name="connsiteY7" fmla="*/ 0 h 6780912"/>
              <a:gd name="connsiteX0" fmla="*/ 8289000 w 8289000"/>
              <a:gd name="connsiteY0" fmla="*/ 0 h 6780912"/>
              <a:gd name="connsiteX1" fmla="*/ 8289000 w 8289000"/>
              <a:gd name="connsiteY1" fmla="*/ 3051875 h 6780912"/>
              <a:gd name="connsiteX2" fmla="*/ 8288999 w 8289000"/>
              <a:gd name="connsiteY2" fmla="*/ 3051875 h 6780912"/>
              <a:gd name="connsiteX3" fmla="*/ 8288999 w 8289000"/>
              <a:gd name="connsiteY3" fmla="*/ 6780912 h 6780912"/>
              <a:gd name="connsiteX4" fmla="*/ 23351 w 8289000"/>
              <a:gd name="connsiteY4" fmla="*/ 6780912 h 6780912"/>
              <a:gd name="connsiteX5" fmla="*/ 23351 w 8289000"/>
              <a:gd name="connsiteY5" fmla="*/ 1537400 h 6780912"/>
              <a:gd name="connsiteX6" fmla="*/ 0 w 8289000"/>
              <a:gd name="connsiteY6" fmla="*/ 1326570 h 6780912"/>
              <a:gd name="connsiteX7" fmla="*/ 8289000 w 8289000"/>
              <a:gd name="connsiteY7" fmla="*/ 0 h 6780912"/>
              <a:gd name="connsiteX0" fmla="*/ 8265650 w 8265650"/>
              <a:gd name="connsiteY0" fmla="*/ 0 h 6780912"/>
              <a:gd name="connsiteX1" fmla="*/ 8265650 w 8265650"/>
              <a:gd name="connsiteY1" fmla="*/ 3051875 h 6780912"/>
              <a:gd name="connsiteX2" fmla="*/ 8265649 w 8265650"/>
              <a:gd name="connsiteY2" fmla="*/ 3051875 h 6780912"/>
              <a:gd name="connsiteX3" fmla="*/ 8265649 w 8265650"/>
              <a:gd name="connsiteY3" fmla="*/ 6780912 h 6780912"/>
              <a:gd name="connsiteX4" fmla="*/ 1 w 8265650"/>
              <a:gd name="connsiteY4" fmla="*/ 6780912 h 6780912"/>
              <a:gd name="connsiteX5" fmla="*/ 1 w 8265650"/>
              <a:gd name="connsiteY5" fmla="*/ 1537400 h 6780912"/>
              <a:gd name="connsiteX6" fmla="*/ 0 w 8265650"/>
              <a:gd name="connsiteY6" fmla="*/ 1319450 h 6780912"/>
              <a:gd name="connsiteX7" fmla="*/ 8265650 w 8265650"/>
              <a:gd name="connsiteY7" fmla="*/ 0 h 6780912"/>
              <a:gd name="connsiteX0" fmla="*/ 8265650 w 8265650"/>
              <a:gd name="connsiteY0" fmla="*/ 0 h 6780912"/>
              <a:gd name="connsiteX1" fmla="*/ 8265650 w 8265650"/>
              <a:gd name="connsiteY1" fmla="*/ 3051875 h 6780912"/>
              <a:gd name="connsiteX2" fmla="*/ 8265649 w 8265650"/>
              <a:gd name="connsiteY2" fmla="*/ 3051875 h 6780912"/>
              <a:gd name="connsiteX3" fmla="*/ 8265649 w 8265650"/>
              <a:gd name="connsiteY3" fmla="*/ 6780912 h 6780912"/>
              <a:gd name="connsiteX4" fmla="*/ 1 w 8265650"/>
              <a:gd name="connsiteY4" fmla="*/ 6780912 h 6780912"/>
              <a:gd name="connsiteX5" fmla="*/ 0 w 8265650"/>
              <a:gd name="connsiteY5" fmla="*/ 1319450 h 6780912"/>
              <a:gd name="connsiteX6" fmla="*/ 8265650 w 8265650"/>
              <a:gd name="connsiteY6" fmla="*/ 0 h 678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5650" h="6780912">
                <a:moveTo>
                  <a:pt x="8265650" y="0"/>
                </a:moveTo>
                <a:lnTo>
                  <a:pt x="8265650" y="3051875"/>
                </a:lnTo>
                <a:lnTo>
                  <a:pt x="8265649" y="3051875"/>
                </a:lnTo>
                <a:lnTo>
                  <a:pt x="8265649" y="6780912"/>
                </a:lnTo>
                <a:lnTo>
                  <a:pt x="1" y="6780912"/>
                </a:lnTo>
                <a:cubicBezTo>
                  <a:pt x="1" y="4960425"/>
                  <a:pt x="0" y="3139937"/>
                  <a:pt x="0" y="1319450"/>
                </a:cubicBezTo>
                <a:lnTo>
                  <a:pt x="8265650" y="0"/>
                </a:lnTo>
                <a:close/>
              </a:path>
            </a:pathLst>
          </a:custGeom>
          <a:gradFill flip="none" rotWithShape="1">
            <a:gsLst>
              <a:gs pos="0">
                <a:srgbClr val="03BCD3">
                  <a:alpha val="80000"/>
                </a:srgbClr>
              </a:gs>
              <a:gs pos="100000">
                <a:srgbClr val="029DB2">
                  <a:alpha val="8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11"/>
          </a:p>
        </p:txBody>
      </p:sp>
      <p:sp>
        <p:nvSpPr>
          <p:cNvPr id="15" name="Title Background">
            <a:extLst>
              <a:ext uri="{FF2B5EF4-FFF2-40B4-BE49-F238E27FC236}">
                <a16:creationId xmlns:a16="http://schemas.microsoft.com/office/drawing/2014/main" id="{FC5D53C1-11CE-4E30-9EF4-D2B7456CF1DA}"/>
              </a:ext>
            </a:extLst>
          </p:cNvPr>
          <p:cNvSpPr/>
          <p:nvPr/>
        </p:nvSpPr>
        <p:spPr>
          <a:xfrm>
            <a:off x="-10642" y="2585715"/>
            <a:ext cx="4824000" cy="5186685"/>
          </a:xfrm>
          <a:custGeom>
            <a:avLst/>
            <a:gdLst>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1 w 4347777"/>
              <a:gd name="connsiteY10" fmla="*/ 4729485 h 5186685"/>
              <a:gd name="connsiteX11" fmla="*/ 1 w 4347777"/>
              <a:gd name="connsiteY11" fmla="*/ 3789687 h 5186685"/>
              <a:gd name="connsiteX12" fmla="*/ 2 w 4347777"/>
              <a:gd name="connsiteY12" fmla="*/ 3789687 h 5186685"/>
              <a:gd name="connsiteX13" fmla="*/ 2 w 4347777"/>
              <a:gd name="connsiteY13" fmla="*/ 3725116 h 5186685"/>
              <a:gd name="connsiteX14" fmla="*/ 1 w 4347777"/>
              <a:gd name="connsiteY14" fmla="*/ 523038 h 518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77" h="5186685">
                <a:moveTo>
                  <a:pt x="4338230" y="0"/>
                </a:moveTo>
                <a:lnTo>
                  <a:pt x="4338230" y="1209781"/>
                </a:lnTo>
                <a:lnTo>
                  <a:pt x="4347472" y="3789687"/>
                </a:lnTo>
                <a:lnTo>
                  <a:pt x="4347777" y="3789687"/>
                </a:lnTo>
                <a:lnTo>
                  <a:pt x="4347777" y="3875113"/>
                </a:lnTo>
                <a:lnTo>
                  <a:pt x="4347777" y="4729485"/>
                </a:lnTo>
                <a:lnTo>
                  <a:pt x="4347776" y="4729485"/>
                </a:lnTo>
                <a:lnTo>
                  <a:pt x="4347776" y="5186685"/>
                </a:lnTo>
                <a:lnTo>
                  <a:pt x="0" y="5186685"/>
                </a:lnTo>
                <a:lnTo>
                  <a:pt x="0" y="4729485"/>
                </a:lnTo>
                <a:lnTo>
                  <a:pt x="1" y="4729485"/>
                </a:lnTo>
                <a:lnTo>
                  <a:pt x="1" y="3789687"/>
                </a:lnTo>
                <a:lnTo>
                  <a:pt x="2" y="3789687"/>
                </a:lnTo>
                <a:lnTo>
                  <a:pt x="2" y="3725116"/>
                </a:lnTo>
                <a:cubicBezTo>
                  <a:pt x="2" y="2918297"/>
                  <a:pt x="1" y="1199586"/>
                  <a:pt x="1" y="523038"/>
                </a:cubicBezTo>
                <a:close/>
              </a:path>
            </a:pathLst>
          </a:custGeom>
          <a:gradFill>
            <a:gsLst>
              <a:gs pos="0">
                <a:srgbClr val="00456C"/>
              </a:gs>
              <a:gs pos="100000">
                <a:srgbClr val="002336"/>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711"/>
          </a:p>
        </p:txBody>
      </p:sp>
      <p:sp>
        <p:nvSpPr>
          <p:cNvPr id="16" name="Main Title">
            <a:extLst>
              <a:ext uri="{FF2B5EF4-FFF2-40B4-BE49-F238E27FC236}">
                <a16:creationId xmlns:a16="http://schemas.microsoft.com/office/drawing/2014/main" id="{41ADA57A-02CD-461E-A7A0-175B59F0D7AF}"/>
              </a:ext>
            </a:extLst>
          </p:cNvPr>
          <p:cNvSpPr txBox="1">
            <a:spLocks/>
          </p:cNvSpPr>
          <p:nvPr/>
        </p:nvSpPr>
        <p:spPr bwMode="auto">
          <a:xfrm>
            <a:off x="322663" y="4071481"/>
            <a:ext cx="4157390" cy="113869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bodyPr>
          <a:lstStyle>
            <a:lvl1pPr marL="0" indent="0" algn="l" rtl="0" eaLnBrk="1" fontAlgn="base" hangingPunct="1">
              <a:lnSpc>
                <a:spcPts val="1200"/>
              </a:lnSpc>
              <a:spcBef>
                <a:spcPct val="0"/>
              </a:spcBef>
              <a:spcAft>
                <a:spcPts val="400"/>
              </a:spcAft>
              <a:defRPr sz="1200" kern="1200" cap="all" spc="145" baseline="0">
                <a:solidFill>
                  <a:srgbClr val="042A4A"/>
                </a:solidFill>
                <a:latin typeface="NeutraText-Demi"/>
                <a:ea typeface="ヒラギノ角ゴ Pro W3" charset="-128"/>
                <a:cs typeface="NeutraText-Book" panose="02000000000000000000" pitchFamily="50" charset="0"/>
              </a:defRPr>
            </a:lvl1pPr>
            <a:lvl2pPr marL="0" indent="0" algn="l" rtl="0" eaLnBrk="1" fontAlgn="base" hangingPunct="1">
              <a:lnSpc>
                <a:spcPts val="1200"/>
              </a:lnSpc>
              <a:spcBef>
                <a:spcPct val="20000"/>
              </a:spcBef>
              <a:spcAft>
                <a:spcPct val="0"/>
              </a:spcAft>
              <a:defRPr sz="800" kern="1200" cap="all" spc="134" baseline="0">
                <a:solidFill>
                  <a:srgbClr val="4CB3BE"/>
                </a:solidFill>
                <a:latin typeface="NeutraText-Book" panose="02000000000000000000" pitchFamily="2" charset="0"/>
                <a:ea typeface="ヒラギノ角ゴ Pro W3" charset="-128"/>
                <a:cs typeface="NeutraText-Book" panose="02000000000000000000" pitchFamily="2" charset="0"/>
              </a:defRPr>
            </a:lvl2pPr>
            <a:lvl3pPr marL="0" indent="0" algn="l" rtl="0" eaLnBrk="1" fontAlgn="base" hangingPunct="1">
              <a:lnSpc>
                <a:spcPts val="1200"/>
              </a:lnSpc>
              <a:spcBef>
                <a:spcPct val="20000"/>
              </a:spcBef>
              <a:spcAft>
                <a:spcPct val="0"/>
              </a:spcAft>
              <a:defRPr sz="1100" b="0" kern="1200" cap="none" spc="0" baseline="0">
                <a:solidFill>
                  <a:srgbClr val="00243A"/>
                </a:solidFill>
                <a:latin typeface="Proxima Nova"/>
                <a:ea typeface="ヒラギノ角ゴ Pro W3" charset="-128"/>
                <a:cs typeface="Proxima Nova Rg" panose="02000506030000020004" pitchFamily="50" charset="0"/>
              </a:defRPr>
            </a:lvl3pPr>
            <a:lvl4pPr marL="0" indent="0" algn="l" rtl="0" eaLnBrk="1" fontAlgn="base" hangingPunct="1">
              <a:lnSpc>
                <a:spcPts val="1338"/>
              </a:lnSpc>
              <a:spcBef>
                <a:spcPct val="20000"/>
              </a:spcBef>
              <a:spcAft>
                <a:spcPct val="0"/>
              </a:spcAft>
              <a:defRPr sz="1100" b="1" i="0" kern="1200" spc="0" baseline="0">
                <a:solidFill>
                  <a:srgbClr val="4CB3BE"/>
                </a:solidFill>
                <a:latin typeface="Proxima Nova Rg" panose="02000506030000020004" pitchFamily="50" charset="0"/>
                <a:ea typeface="ヒラギノ角ゴ Pro W3" charset="-128"/>
                <a:cs typeface="Proxima Nova Rg" panose="02000506030000020004" pitchFamily="50" charset="0"/>
              </a:defRPr>
            </a:lvl4pPr>
            <a:lvl5pPr marL="0" indent="0" algn="l" rtl="0" eaLnBrk="1" fontAlgn="base" hangingPunct="1">
              <a:lnSpc>
                <a:spcPts val="1450"/>
              </a:lnSpc>
              <a:spcBef>
                <a:spcPct val="20000"/>
              </a:spcBef>
              <a:spcAft>
                <a:spcPct val="0"/>
              </a:spcAft>
              <a:defRPr sz="1100"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5pPr>
            <a:lvl6pPr marL="0" indent="0" algn="l" defTabSz="1018689" rtl="0" eaLnBrk="1" latinLnBrk="0" hangingPunct="1">
              <a:spcBef>
                <a:spcPct val="20000"/>
              </a:spcBef>
              <a:spcAft>
                <a:spcPts val="192"/>
              </a:spcAft>
              <a:buFont typeface="Arial" panose="020B0604020202020204" pitchFamily="34" charset="0"/>
              <a:buNone/>
              <a:defRPr sz="800" kern="1200" spc="130" baseline="0">
                <a:solidFill>
                  <a:schemeClr val="accent1"/>
                </a:solidFill>
                <a:latin typeface="NeutraText-Demi" panose="02000000000000000000" pitchFamily="50" charset="0"/>
                <a:ea typeface="+mn-ea"/>
                <a:cs typeface="+mn-cs"/>
              </a:defRPr>
            </a:lvl6pPr>
            <a:lvl7pPr marL="3310741"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085"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429" indent="-254673" algn="l" defTabSz="1018689"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gn="ctr" defTabSz="533975">
              <a:lnSpc>
                <a:spcPct val="100000"/>
              </a:lnSpc>
              <a:spcAft>
                <a:spcPts val="0"/>
              </a:spcAft>
            </a:pPr>
            <a:r>
              <a:rPr lang="en-US" sz="2400" spc="53" dirty="0">
                <a:solidFill>
                  <a:srgbClr val="FFFFFE"/>
                </a:solidFill>
                <a:latin typeface="NeutraText-Book"/>
              </a:rPr>
              <a:t>Case </a:t>
            </a:r>
          </a:p>
          <a:p>
            <a:pPr algn="ctr" defTabSz="533975">
              <a:lnSpc>
                <a:spcPct val="100000"/>
              </a:lnSpc>
              <a:spcAft>
                <a:spcPts val="0"/>
              </a:spcAft>
            </a:pPr>
            <a:r>
              <a:rPr lang="en-US" sz="2400" spc="53" dirty="0">
                <a:solidFill>
                  <a:srgbClr val="FFFFFE"/>
                </a:solidFill>
                <a:latin typeface="NeutraText-Book"/>
              </a:rPr>
              <a:t>Studies</a:t>
            </a:r>
            <a:endParaRPr lang="en-US" sz="1600" cap="none" spc="0" dirty="0">
              <a:solidFill>
                <a:srgbClr val="00C0D4"/>
              </a:solidFill>
              <a:latin typeface="Proxima Nova Lt" panose="02000506030000020004" pitchFamily="50" charset="0"/>
            </a:endParaRPr>
          </a:p>
          <a:p>
            <a:pPr lvl="4" algn="ctr" defTabSz="914400"/>
            <a:endParaRPr lang="en-US" sz="1050" dirty="0"/>
          </a:p>
        </p:txBody>
      </p:sp>
      <p:pic>
        <p:nvPicPr>
          <p:cNvPr id="22" name="Cover Photo">
            <a:extLst>
              <a:ext uri="{FF2B5EF4-FFF2-40B4-BE49-F238E27FC236}">
                <a16:creationId xmlns:a16="http://schemas.microsoft.com/office/drawing/2014/main" id="{BFB734D9-0555-4F03-85F8-E9B325B6E4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1266" y="0"/>
            <a:ext cx="5319921" cy="7772400"/>
          </a:xfrm>
          <a:prstGeom prst="rect">
            <a:avLst/>
          </a:prstGeom>
          <a:effectLst>
            <a:innerShdw blurRad="63500" dist="12700" dir="10800000">
              <a:prstClr val="black">
                <a:alpha val="50000"/>
              </a:prstClr>
            </a:innerShdw>
          </a:effectLst>
        </p:spPr>
      </p:pic>
      <p:pic>
        <p:nvPicPr>
          <p:cNvPr id="23" name="Logo">
            <a:extLst>
              <a:ext uri="{FF2B5EF4-FFF2-40B4-BE49-F238E27FC236}">
                <a16:creationId xmlns:a16="http://schemas.microsoft.com/office/drawing/2014/main" id="{6721E246-9815-4A73-9462-B9B0024ECB0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69476" y="1566753"/>
            <a:ext cx="1428929" cy="358594"/>
          </a:xfrm>
          <a:prstGeom prst="rect">
            <a:avLst/>
          </a:prstGeom>
          <a:noFill/>
          <a:ln>
            <a:noFill/>
          </a:ln>
        </p:spPr>
      </p:pic>
    </p:spTree>
    <p:extLst>
      <p:ext uri="{BB962C8B-B14F-4D97-AF65-F5344CB8AC3E}">
        <p14:creationId xmlns:p14="http://schemas.microsoft.com/office/powerpoint/2010/main" val="149320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45">
            <a:extLst>
              <a:ext uri="{FF2B5EF4-FFF2-40B4-BE49-F238E27FC236}">
                <a16:creationId xmlns:a16="http://schemas.microsoft.com/office/drawing/2014/main" id="{03BFA8A0-3AE3-4172-9201-1C59BDD7590F}"/>
              </a:ext>
            </a:extLst>
          </p:cNvPr>
          <p:cNvSpPr txBox="1"/>
          <p:nvPr/>
        </p:nvSpPr>
        <p:spPr>
          <a:xfrm>
            <a:off x="432000" y="4209348"/>
            <a:ext cx="4355417" cy="1590115"/>
          </a:xfrm>
          <a:prstGeom prst="rect">
            <a:avLst/>
          </a:prstGeom>
        </p:spPr>
        <p:txBody>
          <a:bodyPr vert="horz" wrap="square" lIns="0" tIns="0" rIns="0" bIns="0" rtlCol="0">
            <a:spAutoFit/>
          </a:bodyPr>
          <a:lstStyle/>
          <a:p>
            <a:pPr marL="9244" marR="3698" algn="just">
              <a:lnSpc>
                <a:spcPct val="130000"/>
              </a:lnSpc>
              <a:spcBef>
                <a:spcPts val="44"/>
              </a:spcBef>
            </a:pPr>
            <a:r>
              <a:rPr lang="en-US" sz="1150" spc="-4" dirty="0">
                <a:solidFill>
                  <a:srgbClr val="113A5B"/>
                </a:solidFill>
                <a:latin typeface="Proxima Nova Rg" panose="02000506030000020004" pitchFamily="50" charset="0"/>
                <a:cs typeface="Arial"/>
              </a:rPr>
              <a:t>Acquired a stabilized 300-unit garden-style apartment complex that was operating below its potential. </a:t>
            </a:r>
            <a:r>
              <a:rPr lang="en-US" sz="1150" spc="-4" dirty="0" err="1">
                <a:solidFill>
                  <a:srgbClr val="113A5B"/>
                </a:solidFill>
                <a:latin typeface="Proxima Nova Rg" panose="02000506030000020004" pitchFamily="50" charset="0"/>
                <a:cs typeface="Arial"/>
              </a:rPr>
              <a:t>Tricap</a:t>
            </a:r>
            <a:r>
              <a:rPr lang="en-US" sz="1150" spc="-4" dirty="0">
                <a:solidFill>
                  <a:srgbClr val="113A5B"/>
                </a:solidFill>
                <a:latin typeface="Proxima Nova Rg" panose="02000506030000020004" pitchFamily="50" charset="0"/>
                <a:cs typeface="Arial"/>
              </a:rPr>
              <a:t> is creating value through the repositioning of the asset for its highest and best use. A physical renovation, both exterior and unit interiors, and improved day-to-day property management will raise the quality of the property resulting in higher rents and other income. All renovations are expected to be completed within the first two years of ownership. </a:t>
            </a:r>
            <a:endParaRPr lang="en-US" sz="1150" dirty="0">
              <a:solidFill>
                <a:srgbClr val="113A5B"/>
              </a:solidFill>
              <a:latin typeface="Proxima Nova Rg" panose="02000506030000020004" pitchFamily="50" charset="0"/>
              <a:cs typeface="Arial"/>
            </a:endParaRPr>
          </a:p>
        </p:txBody>
      </p:sp>
      <p:sp>
        <p:nvSpPr>
          <p:cNvPr id="18" name="Text Placeholder 1">
            <a:extLst>
              <a:ext uri="{FF2B5EF4-FFF2-40B4-BE49-F238E27FC236}">
                <a16:creationId xmlns:a16="http://schemas.microsoft.com/office/drawing/2014/main" id="{D916ADD5-4C61-47FE-A4CD-A94264E8B986}"/>
              </a:ext>
            </a:extLst>
          </p:cNvPr>
          <p:cNvSpPr>
            <a:spLocks noGrp="1"/>
          </p:cNvSpPr>
          <p:nvPr>
            <p:ph type="body" sz="quarter" idx="13"/>
          </p:nvPr>
        </p:nvSpPr>
        <p:spPr>
          <a:xfrm>
            <a:off x="432000" y="6191794"/>
            <a:ext cx="3743305" cy="797302"/>
          </a:xfrm>
        </p:spPr>
        <p:txBody>
          <a:bodyPr/>
          <a:lstStyle/>
          <a:p>
            <a:pPr marL="0" lvl="2">
              <a:lnSpc>
                <a:spcPct val="110000"/>
              </a:lnSpc>
              <a:buNone/>
            </a:pPr>
            <a:r>
              <a:rPr lang="en-US" sz="1600" dirty="0"/>
              <a:t>31% </a:t>
            </a:r>
            <a:r>
              <a:rPr lang="en-US" sz="1400" b="0" dirty="0"/>
              <a:t>projected</a:t>
            </a:r>
            <a:r>
              <a:rPr lang="en-US" sz="1400" dirty="0"/>
              <a:t> </a:t>
            </a:r>
            <a:r>
              <a:rPr lang="en-US" sz="1400" b="0" dirty="0"/>
              <a:t>increase in rent</a:t>
            </a:r>
          </a:p>
          <a:p>
            <a:pPr marL="0" lvl="2">
              <a:lnSpc>
                <a:spcPct val="110000"/>
              </a:lnSpc>
              <a:spcBef>
                <a:spcPts val="600"/>
              </a:spcBef>
              <a:buNone/>
            </a:pPr>
            <a:r>
              <a:rPr lang="en-US" sz="1600" dirty="0"/>
              <a:t>81% </a:t>
            </a:r>
            <a:r>
              <a:rPr lang="en-US" sz="1400" b="0" dirty="0"/>
              <a:t>projected</a:t>
            </a:r>
            <a:r>
              <a:rPr lang="en-US" sz="1400" dirty="0"/>
              <a:t> </a:t>
            </a:r>
            <a:r>
              <a:rPr lang="en-US" sz="1400" b="0" dirty="0"/>
              <a:t>NOI growth</a:t>
            </a:r>
            <a:br>
              <a:rPr lang="en-US" sz="1800" b="0" dirty="0"/>
            </a:br>
            <a:r>
              <a:rPr lang="en-US" sz="1000" b="0" dirty="0"/>
              <a:t>(in-place at time of purchase to stabilization in Year 3)</a:t>
            </a:r>
          </a:p>
          <a:p>
            <a:pPr lvl="2" algn="ctr">
              <a:lnSpc>
                <a:spcPct val="100000"/>
              </a:lnSpc>
              <a:buNone/>
            </a:pPr>
            <a:endParaRPr lang="en-US" sz="2000" b="0" dirty="0"/>
          </a:p>
          <a:p>
            <a:pPr marL="341116" lvl="2" indent="-207997" algn="ctr"/>
            <a:endParaRPr lang="en-US" sz="2000" dirty="0"/>
          </a:p>
        </p:txBody>
      </p:sp>
      <p:pic>
        <p:nvPicPr>
          <p:cNvPr id="19" name="Picture 18">
            <a:extLst>
              <a:ext uri="{FF2B5EF4-FFF2-40B4-BE49-F238E27FC236}">
                <a16:creationId xmlns:a16="http://schemas.microsoft.com/office/drawing/2014/main" id="{3E1F0A78-549D-4045-9779-CB4842952167}"/>
              </a:ext>
            </a:extLst>
          </p:cNvPr>
          <p:cNvPicPr>
            <a:picLocks noChangeAspect="1"/>
          </p:cNvPicPr>
          <p:nvPr/>
        </p:nvPicPr>
        <p:blipFill>
          <a:blip r:embed="rId3"/>
          <a:stretch>
            <a:fillRect/>
          </a:stretch>
        </p:blipFill>
        <p:spPr>
          <a:xfrm>
            <a:off x="5180795" y="3924000"/>
            <a:ext cx="4877605" cy="3297600"/>
          </a:xfrm>
          <a:prstGeom prst="rect">
            <a:avLst/>
          </a:prstGeom>
        </p:spPr>
      </p:pic>
      <p:pic>
        <p:nvPicPr>
          <p:cNvPr id="20" name="Picture 19">
            <a:extLst>
              <a:ext uri="{FF2B5EF4-FFF2-40B4-BE49-F238E27FC236}">
                <a16:creationId xmlns:a16="http://schemas.microsoft.com/office/drawing/2014/main" id="{6639CB71-318E-45F8-A24E-C2A6FE8E67CD}"/>
              </a:ext>
            </a:extLst>
          </p:cNvPr>
          <p:cNvPicPr>
            <a:picLocks/>
          </p:cNvPicPr>
          <p:nvPr/>
        </p:nvPicPr>
        <p:blipFill>
          <a:blip r:embed="rId4"/>
          <a:stretch>
            <a:fillRect/>
          </a:stretch>
        </p:blipFill>
        <p:spPr>
          <a:xfrm>
            <a:off x="5180795" y="719146"/>
            <a:ext cx="4877605" cy="3193122"/>
          </a:xfrm>
          <a:prstGeom prst="rect">
            <a:avLst/>
          </a:prstGeom>
        </p:spPr>
      </p:pic>
      <p:sp>
        <p:nvSpPr>
          <p:cNvPr id="3" name="Rectangle 2">
            <a:extLst>
              <a:ext uri="{FF2B5EF4-FFF2-40B4-BE49-F238E27FC236}">
                <a16:creationId xmlns:a16="http://schemas.microsoft.com/office/drawing/2014/main" id="{A95F969C-2BFE-48C3-B890-DA0360D35FDE}"/>
              </a:ext>
            </a:extLst>
          </p:cNvPr>
          <p:cNvSpPr/>
          <p:nvPr/>
        </p:nvSpPr>
        <p:spPr>
          <a:xfrm>
            <a:off x="0" y="719146"/>
            <a:ext cx="5180795" cy="3193122"/>
          </a:xfrm>
          <a:prstGeom prst="rect">
            <a:avLst/>
          </a:prstGeom>
          <a:gradFill flip="none" rotWithShape="1">
            <a:gsLst>
              <a:gs pos="0">
                <a:srgbClr val="185282"/>
              </a:gs>
              <a:gs pos="86000">
                <a:srgbClr val="0E314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55"/>
          </a:p>
        </p:txBody>
      </p:sp>
      <p:graphicFrame>
        <p:nvGraphicFramePr>
          <p:cNvPr id="14" name="Table 8">
            <a:extLst>
              <a:ext uri="{FF2B5EF4-FFF2-40B4-BE49-F238E27FC236}">
                <a16:creationId xmlns:a16="http://schemas.microsoft.com/office/drawing/2014/main" id="{5D77446B-0288-4157-8BA1-7EFDB079EF5A}"/>
              </a:ext>
            </a:extLst>
          </p:cNvPr>
          <p:cNvGraphicFramePr>
            <a:graphicFrameLocks noGrp="1"/>
          </p:cNvGraphicFramePr>
          <p:nvPr>
            <p:extLst>
              <p:ext uri="{D42A27DB-BD31-4B8C-83A1-F6EECF244321}">
                <p14:modId xmlns:p14="http://schemas.microsoft.com/office/powerpoint/2010/main" val="126795854"/>
              </p:ext>
            </p:extLst>
          </p:nvPr>
        </p:nvGraphicFramePr>
        <p:xfrm>
          <a:off x="432000" y="1109437"/>
          <a:ext cx="4356000" cy="2500038"/>
        </p:xfrm>
        <a:graphic>
          <a:graphicData uri="http://schemas.openxmlformats.org/drawingml/2006/table">
            <a:tbl>
              <a:tblPr bandRow="1">
                <a:tableStyleId>{5C22544A-7EE6-4342-B048-85BDC9FD1C3A}</a:tableStyleId>
              </a:tblPr>
              <a:tblGrid>
                <a:gridCol w="1656000">
                  <a:extLst>
                    <a:ext uri="{9D8B030D-6E8A-4147-A177-3AD203B41FA5}">
                      <a16:colId xmlns:a16="http://schemas.microsoft.com/office/drawing/2014/main" val="624456686"/>
                    </a:ext>
                  </a:extLst>
                </a:gridCol>
                <a:gridCol w="2700000">
                  <a:extLst>
                    <a:ext uri="{9D8B030D-6E8A-4147-A177-3AD203B41FA5}">
                      <a16:colId xmlns:a16="http://schemas.microsoft.com/office/drawing/2014/main" val="1359560660"/>
                    </a:ext>
                  </a:extLst>
                </a:gridCol>
              </a:tblGrid>
              <a:tr h="416673">
                <a:tc>
                  <a:txBody>
                    <a:bodyPr/>
                    <a:lstStyle/>
                    <a:p>
                      <a:r>
                        <a:rPr lang="en-US" sz="1100" dirty="0">
                          <a:solidFill>
                            <a:schemeClr val="bg1"/>
                          </a:solidFill>
                          <a:latin typeface="Proxima Nova Rg" panose="02000506030000020004" pitchFamily="50" charset="0"/>
                        </a:rPr>
                        <a:t>Address</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353 </a:t>
                      </a:r>
                      <a:r>
                        <a:rPr lang="en-US" sz="1100" b="1" dirty="0" err="1">
                          <a:solidFill>
                            <a:schemeClr val="bg1"/>
                          </a:solidFill>
                          <a:latin typeface="Proxima Nova Rg" panose="02000506030000020004" pitchFamily="50" charset="0"/>
                        </a:rPr>
                        <a:t>Niagra</a:t>
                      </a:r>
                      <a:r>
                        <a:rPr lang="en-US" sz="1100" b="1" dirty="0">
                          <a:solidFill>
                            <a:schemeClr val="bg1"/>
                          </a:solidFill>
                          <a:latin typeface="Proxima Nova Rg" panose="02000506030000020004" pitchFamily="50" charset="0"/>
                        </a:rPr>
                        <a:t> Lane Hobart, IN 46345</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62395"/>
                  </a:ext>
                </a:extLst>
              </a:tr>
              <a:tr h="416673">
                <a:tc>
                  <a:txBody>
                    <a:bodyPr/>
                    <a:lstStyle/>
                    <a:p>
                      <a:r>
                        <a:rPr lang="en-US" sz="1100" dirty="0">
                          <a:solidFill>
                            <a:schemeClr val="bg1"/>
                          </a:solidFill>
                          <a:latin typeface="Proxima Nova Rg" panose="02000506030000020004" pitchFamily="50" charset="0"/>
                        </a:rPr>
                        <a:t>Year Built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1977</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528101"/>
                  </a:ext>
                </a:extLst>
              </a:tr>
              <a:tr h="416673">
                <a:tc>
                  <a:txBody>
                    <a:bodyPr/>
                    <a:lstStyle/>
                    <a:p>
                      <a:r>
                        <a:rPr lang="en-US" sz="1100" dirty="0">
                          <a:solidFill>
                            <a:schemeClr val="bg1"/>
                          </a:solidFill>
                          <a:latin typeface="Proxima Nova Rg" panose="02000506030000020004" pitchFamily="50" charset="0"/>
                        </a:rPr>
                        <a:t>Unit Count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300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530588"/>
                  </a:ext>
                </a:extLst>
              </a:tr>
              <a:tr h="416673">
                <a:tc>
                  <a:txBody>
                    <a:bodyPr/>
                    <a:lstStyle/>
                    <a:p>
                      <a:r>
                        <a:rPr lang="en-US" sz="1100" dirty="0">
                          <a:solidFill>
                            <a:schemeClr val="bg1"/>
                          </a:solidFill>
                          <a:latin typeface="Proxima Nova Rg" panose="02000506030000020004" pitchFamily="50" charset="0"/>
                        </a:rPr>
                        <a:t>Year Purchased</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November 2015</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966985"/>
                  </a:ext>
                </a:extLst>
              </a:tr>
              <a:tr h="416673">
                <a:tc>
                  <a:txBody>
                    <a:bodyPr/>
                    <a:lstStyle/>
                    <a:p>
                      <a:r>
                        <a:rPr lang="en-US" sz="1100" dirty="0">
                          <a:solidFill>
                            <a:schemeClr val="bg1"/>
                          </a:solidFill>
                          <a:latin typeface="Proxima Nova Rg" panose="02000506030000020004" pitchFamily="50" charset="0"/>
                        </a:rPr>
                        <a:t>Purchase Price</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$29,400,000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0826058"/>
                  </a:ext>
                </a:extLst>
              </a:tr>
              <a:tr h="416673">
                <a:tc>
                  <a:txBody>
                    <a:bodyPr/>
                    <a:lstStyle/>
                    <a:p>
                      <a:r>
                        <a:rPr lang="en-US" sz="1100" dirty="0">
                          <a:solidFill>
                            <a:schemeClr val="bg1"/>
                          </a:solidFill>
                          <a:latin typeface="Proxima Nova Rg" panose="02000506030000020004" pitchFamily="50" charset="0"/>
                        </a:rPr>
                        <a:t>Renovation Budget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$8,489,211</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917864"/>
                  </a:ext>
                </a:extLst>
              </a:tr>
            </a:tbl>
          </a:graphicData>
        </a:graphic>
      </p:graphicFrame>
      <p:sp>
        <p:nvSpPr>
          <p:cNvPr id="16" name="Title">
            <a:extLst>
              <a:ext uri="{FF2B5EF4-FFF2-40B4-BE49-F238E27FC236}">
                <a16:creationId xmlns:a16="http://schemas.microsoft.com/office/drawing/2014/main" id="{CEABB0E2-0238-41A7-8A86-C36BF6839483}"/>
              </a:ext>
            </a:extLst>
          </p:cNvPr>
          <p:cNvSpPr>
            <a:spLocks noGrp="1"/>
          </p:cNvSpPr>
          <p:nvPr>
            <p:ph type="body" sz="quarter" idx="15"/>
          </p:nvPr>
        </p:nvSpPr>
        <p:spPr>
          <a:xfrm>
            <a:off x="445503" y="205200"/>
            <a:ext cx="8101182" cy="414000"/>
          </a:xfrm>
        </p:spPr>
        <p:txBody>
          <a:bodyPr/>
          <a:lstStyle/>
          <a:p>
            <a:r>
              <a:rPr lang="en-AU" dirty="0"/>
              <a:t>Haven </a:t>
            </a:r>
            <a:r>
              <a:rPr lang="en-AU" dirty="0" err="1"/>
              <a:t>hobart</a:t>
            </a:r>
            <a:endParaRPr lang="en-AU" dirty="0"/>
          </a:p>
        </p:txBody>
      </p:sp>
    </p:spTree>
    <p:extLst>
      <p:ext uri="{BB962C8B-B14F-4D97-AF65-F5344CB8AC3E}">
        <p14:creationId xmlns:p14="http://schemas.microsoft.com/office/powerpoint/2010/main" val="192968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7D7FA-BA4F-4AD8-8FD8-D206D168EDD2}"/>
              </a:ext>
            </a:extLst>
          </p:cNvPr>
          <p:cNvPicPr>
            <a:picLocks noChangeAspect="1"/>
          </p:cNvPicPr>
          <p:nvPr/>
        </p:nvPicPr>
        <p:blipFill>
          <a:blip r:embed="rId3"/>
          <a:stretch>
            <a:fillRect/>
          </a:stretch>
        </p:blipFill>
        <p:spPr>
          <a:xfrm>
            <a:off x="5180795" y="3924000"/>
            <a:ext cx="4877605" cy="3297600"/>
          </a:xfrm>
          <a:prstGeom prst="rect">
            <a:avLst/>
          </a:prstGeom>
        </p:spPr>
      </p:pic>
      <p:pic>
        <p:nvPicPr>
          <p:cNvPr id="10" name="Picture 9">
            <a:extLst>
              <a:ext uri="{FF2B5EF4-FFF2-40B4-BE49-F238E27FC236}">
                <a16:creationId xmlns:a16="http://schemas.microsoft.com/office/drawing/2014/main" id="{45449A24-08EB-47A3-9593-B04EAE814032}"/>
              </a:ext>
            </a:extLst>
          </p:cNvPr>
          <p:cNvPicPr>
            <a:picLocks noChangeAspect="1"/>
          </p:cNvPicPr>
          <p:nvPr/>
        </p:nvPicPr>
        <p:blipFill rotWithShape="1">
          <a:blip r:embed="rId4"/>
          <a:srcRect l="9662" b="11553"/>
          <a:stretch/>
        </p:blipFill>
        <p:spPr>
          <a:xfrm>
            <a:off x="5180795" y="719146"/>
            <a:ext cx="4877606" cy="3193122"/>
          </a:xfrm>
          <a:prstGeom prst="rect">
            <a:avLst/>
          </a:prstGeom>
        </p:spPr>
      </p:pic>
      <p:sp>
        <p:nvSpPr>
          <p:cNvPr id="3" name="Rectangle 2">
            <a:extLst>
              <a:ext uri="{FF2B5EF4-FFF2-40B4-BE49-F238E27FC236}">
                <a16:creationId xmlns:a16="http://schemas.microsoft.com/office/drawing/2014/main" id="{A95F969C-2BFE-48C3-B890-DA0360D35FDE}"/>
              </a:ext>
            </a:extLst>
          </p:cNvPr>
          <p:cNvSpPr/>
          <p:nvPr/>
        </p:nvSpPr>
        <p:spPr>
          <a:xfrm>
            <a:off x="0" y="719146"/>
            <a:ext cx="5180795" cy="3193122"/>
          </a:xfrm>
          <a:prstGeom prst="rect">
            <a:avLst/>
          </a:prstGeom>
          <a:gradFill flip="none" rotWithShape="1">
            <a:gsLst>
              <a:gs pos="0">
                <a:srgbClr val="185282"/>
              </a:gs>
              <a:gs pos="86000">
                <a:srgbClr val="0E314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55"/>
          </a:p>
        </p:txBody>
      </p:sp>
      <p:graphicFrame>
        <p:nvGraphicFramePr>
          <p:cNvPr id="14" name="Table 8">
            <a:extLst>
              <a:ext uri="{FF2B5EF4-FFF2-40B4-BE49-F238E27FC236}">
                <a16:creationId xmlns:a16="http://schemas.microsoft.com/office/drawing/2014/main" id="{5D77446B-0288-4157-8BA1-7EFDB079EF5A}"/>
              </a:ext>
            </a:extLst>
          </p:cNvPr>
          <p:cNvGraphicFramePr>
            <a:graphicFrameLocks noGrp="1"/>
          </p:cNvGraphicFramePr>
          <p:nvPr>
            <p:extLst>
              <p:ext uri="{D42A27DB-BD31-4B8C-83A1-F6EECF244321}">
                <p14:modId xmlns:p14="http://schemas.microsoft.com/office/powerpoint/2010/main" val="3124394688"/>
              </p:ext>
            </p:extLst>
          </p:nvPr>
        </p:nvGraphicFramePr>
        <p:xfrm>
          <a:off x="432000" y="1109437"/>
          <a:ext cx="4356000" cy="2500038"/>
        </p:xfrm>
        <a:graphic>
          <a:graphicData uri="http://schemas.openxmlformats.org/drawingml/2006/table">
            <a:tbl>
              <a:tblPr bandRow="1">
                <a:tableStyleId>{5C22544A-7EE6-4342-B048-85BDC9FD1C3A}</a:tableStyleId>
              </a:tblPr>
              <a:tblGrid>
                <a:gridCol w="1656000">
                  <a:extLst>
                    <a:ext uri="{9D8B030D-6E8A-4147-A177-3AD203B41FA5}">
                      <a16:colId xmlns:a16="http://schemas.microsoft.com/office/drawing/2014/main" val="624456686"/>
                    </a:ext>
                  </a:extLst>
                </a:gridCol>
                <a:gridCol w="2700000">
                  <a:extLst>
                    <a:ext uri="{9D8B030D-6E8A-4147-A177-3AD203B41FA5}">
                      <a16:colId xmlns:a16="http://schemas.microsoft.com/office/drawing/2014/main" val="1359560660"/>
                    </a:ext>
                  </a:extLst>
                </a:gridCol>
              </a:tblGrid>
              <a:tr h="416673">
                <a:tc>
                  <a:txBody>
                    <a:bodyPr/>
                    <a:lstStyle/>
                    <a:p>
                      <a:r>
                        <a:rPr lang="en-US" sz="1100" dirty="0">
                          <a:solidFill>
                            <a:schemeClr val="bg1"/>
                          </a:solidFill>
                          <a:latin typeface="Proxima Nova Rg" panose="02000506030000020004" pitchFamily="50" charset="0"/>
                        </a:rPr>
                        <a:t>Address</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100" b="1" dirty="0">
                          <a:solidFill>
                            <a:schemeClr val="bg1"/>
                          </a:solidFill>
                          <a:latin typeface="Proxima Nova Rg" panose="02000506030000020004" pitchFamily="50" charset="0"/>
                        </a:rPr>
                        <a:t>910 Route 73 </a:t>
                      </a:r>
                      <a:r>
                        <a:rPr lang="en-AU" sz="1100" b="1" dirty="0" err="1">
                          <a:solidFill>
                            <a:schemeClr val="bg1"/>
                          </a:solidFill>
                          <a:latin typeface="Proxima Nova Rg" panose="02000506030000020004" pitchFamily="50" charset="0"/>
                        </a:rPr>
                        <a:t>Woolbridge</a:t>
                      </a:r>
                      <a:r>
                        <a:rPr lang="en-AU" sz="1100" b="1" dirty="0">
                          <a:solidFill>
                            <a:schemeClr val="bg1"/>
                          </a:solidFill>
                          <a:latin typeface="Proxima Nova Rg" panose="02000506030000020004" pitchFamily="50" charset="0"/>
                        </a:rPr>
                        <a:t>, IL 60271</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62395"/>
                  </a:ext>
                </a:extLst>
              </a:tr>
              <a:tr h="416673">
                <a:tc>
                  <a:txBody>
                    <a:bodyPr/>
                    <a:lstStyle/>
                    <a:p>
                      <a:r>
                        <a:rPr lang="en-US" sz="1100" dirty="0">
                          <a:solidFill>
                            <a:schemeClr val="bg1"/>
                          </a:solidFill>
                          <a:latin typeface="Proxima Nova Rg" panose="02000506030000020004" pitchFamily="50" charset="0"/>
                        </a:rPr>
                        <a:t>Year Built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1983</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528101"/>
                  </a:ext>
                </a:extLst>
              </a:tr>
              <a:tr h="416673">
                <a:tc>
                  <a:txBody>
                    <a:bodyPr/>
                    <a:lstStyle/>
                    <a:p>
                      <a:r>
                        <a:rPr lang="en-US" sz="1100" dirty="0">
                          <a:solidFill>
                            <a:schemeClr val="bg1"/>
                          </a:solidFill>
                          <a:latin typeface="Proxima Nova Rg" panose="02000506030000020004" pitchFamily="50" charset="0"/>
                        </a:rPr>
                        <a:t>Unit Count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222</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530588"/>
                  </a:ext>
                </a:extLst>
              </a:tr>
              <a:tr h="416673">
                <a:tc>
                  <a:txBody>
                    <a:bodyPr/>
                    <a:lstStyle/>
                    <a:p>
                      <a:r>
                        <a:rPr lang="en-US" sz="1100" dirty="0">
                          <a:solidFill>
                            <a:schemeClr val="bg1"/>
                          </a:solidFill>
                          <a:latin typeface="Proxima Nova Rg" panose="02000506030000020004" pitchFamily="50" charset="0"/>
                        </a:rPr>
                        <a:t>Year Purchased</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November 2019</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966985"/>
                  </a:ext>
                </a:extLst>
              </a:tr>
              <a:tr h="416673">
                <a:tc>
                  <a:txBody>
                    <a:bodyPr/>
                    <a:lstStyle/>
                    <a:p>
                      <a:r>
                        <a:rPr lang="en-US" sz="1100" dirty="0">
                          <a:solidFill>
                            <a:schemeClr val="bg1"/>
                          </a:solidFill>
                          <a:latin typeface="Proxima Nova Rg" panose="02000506030000020004" pitchFamily="50" charset="0"/>
                        </a:rPr>
                        <a:t>Purchase Price</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$12,250,000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0826058"/>
                  </a:ext>
                </a:extLst>
              </a:tr>
              <a:tr h="416673">
                <a:tc>
                  <a:txBody>
                    <a:bodyPr/>
                    <a:lstStyle/>
                    <a:p>
                      <a:r>
                        <a:rPr lang="en-US" sz="1100" dirty="0">
                          <a:solidFill>
                            <a:schemeClr val="bg1"/>
                          </a:solidFill>
                          <a:latin typeface="Proxima Nova Rg" panose="02000506030000020004" pitchFamily="50" charset="0"/>
                        </a:rPr>
                        <a:t>Renovation Budget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$2,300,000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917864"/>
                  </a:ext>
                </a:extLst>
              </a:tr>
            </a:tbl>
          </a:graphicData>
        </a:graphic>
      </p:graphicFrame>
      <p:sp>
        <p:nvSpPr>
          <p:cNvPr id="17" name="object 45">
            <a:extLst>
              <a:ext uri="{FF2B5EF4-FFF2-40B4-BE49-F238E27FC236}">
                <a16:creationId xmlns:a16="http://schemas.microsoft.com/office/drawing/2014/main" id="{03BFA8A0-3AE3-4172-9201-1C59BDD7590F}"/>
              </a:ext>
            </a:extLst>
          </p:cNvPr>
          <p:cNvSpPr txBox="1"/>
          <p:nvPr/>
        </p:nvSpPr>
        <p:spPr>
          <a:xfrm>
            <a:off x="432000" y="4209348"/>
            <a:ext cx="4355417" cy="899926"/>
          </a:xfrm>
          <a:prstGeom prst="rect">
            <a:avLst/>
          </a:prstGeom>
        </p:spPr>
        <p:txBody>
          <a:bodyPr vert="horz" wrap="square" lIns="0" tIns="0" rIns="0" bIns="0" rtlCol="0">
            <a:spAutoFit/>
          </a:bodyPr>
          <a:lstStyle/>
          <a:p>
            <a:pPr marL="9244" marR="3698" algn="just">
              <a:lnSpc>
                <a:spcPct val="130000"/>
              </a:lnSpc>
              <a:spcBef>
                <a:spcPts val="44"/>
              </a:spcBef>
            </a:pPr>
            <a:r>
              <a:rPr lang="en-AU" sz="1150" spc="-4" dirty="0">
                <a:solidFill>
                  <a:srgbClr val="113A5B"/>
                </a:solidFill>
                <a:latin typeface="Proxima Nova Rg" panose="02000506030000020004" pitchFamily="50" charset="0"/>
                <a:cs typeface="Arial"/>
              </a:rPr>
              <a:t>Acquired from a long time family owner who had done a meticulous job maintain the structure of the assets. Tricap implemented an interior renovation and exterior curb appeal program in order to capitalize on rental upside already present in the submarket. </a:t>
            </a:r>
          </a:p>
        </p:txBody>
      </p:sp>
      <p:sp>
        <p:nvSpPr>
          <p:cNvPr id="18" name="Text Placeholder 1">
            <a:extLst>
              <a:ext uri="{FF2B5EF4-FFF2-40B4-BE49-F238E27FC236}">
                <a16:creationId xmlns:a16="http://schemas.microsoft.com/office/drawing/2014/main" id="{D916ADD5-4C61-47FE-A4CD-A94264E8B986}"/>
              </a:ext>
            </a:extLst>
          </p:cNvPr>
          <p:cNvSpPr>
            <a:spLocks noGrp="1"/>
          </p:cNvSpPr>
          <p:nvPr>
            <p:ph type="body" sz="quarter" idx="13"/>
          </p:nvPr>
        </p:nvSpPr>
        <p:spPr>
          <a:xfrm>
            <a:off x="432000" y="6313714"/>
            <a:ext cx="4460726" cy="715012"/>
          </a:xfrm>
        </p:spPr>
        <p:txBody>
          <a:bodyPr/>
          <a:lstStyle/>
          <a:p>
            <a:pPr marL="0" lvl="2">
              <a:lnSpc>
                <a:spcPct val="110000"/>
              </a:lnSpc>
              <a:spcBef>
                <a:spcPts val="0"/>
              </a:spcBef>
              <a:buNone/>
            </a:pPr>
            <a:r>
              <a:rPr lang="en-US" sz="2400" dirty="0"/>
              <a:t>7.5x</a:t>
            </a:r>
            <a:r>
              <a:rPr lang="en-US" sz="1600" b="0" dirty="0"/>
              <a:t> </a:t>
            </a:r>
            <a:r>
              <a:rPr lang="en-US" sz="1200" b="0" dirty="0"/>
              <a:t>increase in other income by implementing a resident utility billing program. Grew from $350 per unit per year to $2,815. </a:t>
            </a:r>
            <a:endParaRPr lang="en-US" sz="1600" b="0" dirty="0"/>
          </a:p>
        </p:txBody>
      </p:sp>
      <p:sp>
        <p:nvSpPr>
          <p:cNvPr id="16" name="Title">
            <a:extLst>
              <a:ext uri="{FF2B5EF4-FFF2-40B4-BE49-F238E27FC236}">
                <a16:creationId xmlns:a16="http://schemas.microsoft.com/office/drawing/2014/main" id="{CEABB0E2-0238-41A7-8A86-C36BF6839483}"/>
              </a:ext>
            </a:extLst>
          </p:cNvPr>
          <p:cNvSpPr>
            <a:spLocks noGrp="1"/>
          </p:cNvSpPr>
          <p:nvPr>
            <p:ph type="body" sz="quarter" idx="15"/>
          </p:nvPr>
        </p:nvSpPr>
        <p:spPr>
          <a:xfrm>
            <a:off x="445503" y="205200"/>
            <a:ext cx="8101182" cy="414000"/>
          </a:xfrm>
        </p:spPr>
        <p:txBody>
          <a:bodyPr/>
          <a:lstStyle/>
          <a:p>
            <a:r>
              <a:rPr lang="en-AU" dirty="0"/>
              <a:t>Haven Woodridge</a:t>
            </a:r>
          </a:p>
        </p:txBody>
      </p:sp>
    </p:spTree>
    <p:extLst>
      <p:ext uri="{BB962C8B-B14F-4D97-AF65-F5344CB8AC3E}">
        <p14:creationId xmlns:p14="http://schemas.microsoft.com/office/powerpoint/2010/main" val="104239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F969C-2BFE-48C3-B890-DA0360D35FDE}"/>
              </a:ext>
            </a:extLst>
          </p:cNvPr>
          <p:cNvSpPr/>
          <p:nvPr/>
        </p:nvSpPr>
        <p:spPr>
          <a:xfrm>
            <a:off x="0" y="719146"/>
            <a:ext cx="5180795" cy="3193122"/>
          </a:xfrm>
          <a:prstGeom prst="rect">
            <a:avLst/>
          </a:prstGeom>
          <a:gradFill flip="none" rotWithShape="1">
            <a:gsLst>
              <a:gs pos="0">
                <a:srgbClr val="185282"/>
              </a:gs>
              <a:gs pos="86000">
                <a:srgbClr val="0E314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55"/>
          </a:p>
        </p:txBody>
      </p:sp>
      <p:graphicFrame>
        <p:nvGraphicFramePr>
          <p:cNvPr id="14" name="Table 8">
            <a:extLst>
              <a:ext uri="{FF2B5EF4-FFF2-40B4-BE49-F238E27FC236}">
                <a16:creationId xmlns:a16="http://schemas.microsoft.com/office/drawing/2014/main" id="{5D77446B-0288-4157-8BA1-7EFDB079EF5A}"/>
              </a:ext>
            </a:extLst>
          </p:cNvPr>
          <p:cNvGraphicFramePr>
            <a:graphicFrameLocks noGrp="1"/>
          </p:cNvGraphicFramePr>
          <p:nvPr>
            <p:extLst>
              <p:ext uri="{D42A27DB-BD31-4B8C-83A1-F6EECF244321}">
                <p14:modId xmlns:p14="http://schemas.microsoft.com/office/powerpoint/2010/main" val="727588376"/>
              </p:ext>
            </p:extLst>
          </p:nvPr>
        </p:nvGraphicFramePr>
        <p:xfrm>
          <a:off x="432000" y="1109437"/>
          <a:ext cx="4447826" cy="2500038"/>
        </p:xfrm>
        <a:graphic>
          <a:graphicData uri="http://schemas.openxmlformats.org/drawingml/2006/table">
            <a:tbl>
              <a:tblPr bandRow="1">
                <a:tableStyleId>{5C22544A-7EE6-4342-B048-85BDC9FD1C3A}</a:tableStyleId>
              </a:tblPr>
              <a:tblGrid>
                <a:gridCol w="1548000">
                  <a:extLst>
                    <a:ext uri="{9D8B030D-6E8A-4147-A177-3AD203B41FA5}">
                      <a16:colId xmlns:a16="http://schemas.microsoft.com/office/drawing/2014/main" val="624456686"/>
                    </a:ext>
                  </a:extLst>
                </a:gridCol>
                <a:gridCol w="2899826">
                  <a:extLst>
                    <a:ext uri="{9D8B030D-6E8A-4147-A177-3AD203B41FA5}">
                      <a16:colId xmlns:a16="http://schemas.microsoft.com/office/drawing/2014/main" val="1359560660"/>
                    </a:ext>
                  </a:extLst>
                </a:gridCol>
              </a:tblGrid>
              <a:tr h="416673">
                <a:tc>
                  <a:txBody>
                    <a:bodyPr/>
                    <a:lstStyle/>
                    <a:p>
                      <a:r>
                        <a:rPr lang="en-US" sz="1100" dirty="0">
                          <a:solidFill>
                            <a:schemeClr val="bg1"/>
                          </a:solidFill>
                          <a:latin typeface="Proxima Nova Rg" panose="02000506030000020004" pitchFamily="50" charset="0"/>
                        </a:rPr>
                        <a:t>Address</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1" dirty="0">
                          <a:solidFill>
                            <a:schemeClr val="bg1"/>
                          </a:solidFill>
                          <a:latin typeface="Proxima Nova Rg" panose="02000506030000020004" pitchFamily="50" charset="0"/>
                        </a:rPr>
                        <a:t>725 Bride Circus </a:t>
                      </a:r>
                      <a:r>
                        <a:rPr lang="fr-FR" sz="1100" b="1" dirty="0" err="1">
                          <a:solidFill>
                            <a:schemeClr val="bg1"/>
                          </a:solidFill>
                          <a:latin typeface="Proxima Nova Rg" panose="02000506030000020004" pitchFamily="50" charset="0"/>
                        </a:rPr>
                        <a:t>Estate</a:t>
                      </a:r>
                      <a:r>
                        <a:rPr lang="fr-FR" sz="1100" b="1" dirty="0">
                          <a:solidFill>
                            <a:schemeClr val="bg1"/>
                          </a:solidFill>
                          <a:latin typeface="Proxima Nova Rg" panose="02000506030000020004" pitchFamily="50" charset="0"/>
                        </a:rPr>
                        <a:t>, IL 60169</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62395"/>
                  </a:ext>
                </a:extLst>
              </a:tr>
              <a:tr h="416673">
                <a:tc>
                  <a:txBody>
                    <a:bodyPr/>
                    <a:lstStyle/>
                    <a:p>
                      <a:r>
                        <a:rPr lang="en-US" sz="1100" dirty="0">
                          <a:solidFill>
                            <a:schemeClr val="bg1"/>
                          </a:solidFill>
                          <a:latin typeface="Proxima Nova Rg" panose="02000506030000020004" pitchFamily="50" charset="0"/>
                        </a:rPr>
                        <a:t>Year Built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1978</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528101"/>
                  </a:ext>
                </a:extLst>
              </a:tr>
              <a:tr h="416673">
                <a:tc>
                  <a:txBody>
                    <a:bodyPr/>
                    <a:lstStyle/>
                    <a:p>
                      <a:r>
                        <a:rPr lang="en-US" sz="1100" dirty="0">
                          <a:solidFill>
                            <a:schemeClr val="bg1"/>
                          </a:solidFill>
                          <a:latin typeface="Proxima Nova Rg" panose="02000506030000020004" pitchFamily="50" charset="0"/>
                        </a:rPr>
                        <a:t>Unit Count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750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530588"/>
                  </a:ext>
                </a:extLst>
              </a:tr>
              <a:tr h="416673">
                <a:tc>
                  <a:txBody>
                    <a:bodyPr/>
                    <a:lstStyle/>
                    <a:p>
                      <a:r>
                        <a:rPr lang="en-US" sz="1100" dirty="0">
                          <a:solidFill>
                            <a:schemeClr val="bg1"/>
                          </a:solidFill>
                          <a:latin typeface="Proxima Nova Rg" panose="02000506030000020004" pitchFamily="50" charset="0"/>
                        </a:rPr>
                        <a:t>Year Purchased</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April 2018</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966985"/>
                  </a:ext>
                </a:extLst>
              </a:tr>
              <a:tr h="416673">
                <a:tc>
                  <a:txBody>
                    <a:bodyPr/>
                    <a:lstStyle/>
                    <a:p>
                      <a:r>
                        <a:rPr lang="en-US" sz="1100" dirty="0">
                          <a:solidFill>
                            <a:schemeClr val="bg1"/>
                          </a:solidFill>
                          <a:latin typeface="Proxima Nova Rg" panose="02000506030000020004" pitchFamily="50" charset="0"/>
                        </a:rPr>
                        <a:t>Purchase Price</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bg1"/>
                          </a:solidFill>
                          <a:latin typeface="Proxima Nova Rg" panose="02000506030000020004" pitchFamily="50" charset="0"/>
                        </a:rPr>
                        <a:t>$18,250,000</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0826058"/>
                  </a:ext>
                </a:extLst>
              </a:tr>
              <a:tr h="416673">
                <a:tc>
                  <a:txBody>
                    <a:bodyPr/>
                    <a:lstStyle/>
                    <a:p>
                      <a:r>
                        <a:rPr lang="en-US" sz="1100" dirty="0">
                          <a:solidFill>
                            <a:schemeClr val="bg1"/>
                          </a:solidFill>
                          <a:latin typeface="Proxima Nova Rg" panose="02000506030000020004" pitchFamily="50" charset="0"/>
                        </a:rPr>
                        <a:t>Renovation Budget</a:t>
                      </a: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a:solidFill>
                            <a:schemeClr val="bg1"/>
                          </a:solidFill>
                          <a:latin typeface="Proxima Nova Rg" panose="02000506030000020004" pitchFamily="50" charset="0"/>
                        </a:rPr>
                        <a:t>$5,832,120</a:t>
                      </a:r>
                      <a:endParaRPr lang="en-US" sz="1100" b="1" dirty="0">
                        <a:solidFill>
                          <a:schemeClr val="bg1"/>
                        </a:solidFill>
                        <a:latin typeface="Proxima Nova Rg" panose="02000506030000020004" pitchFamily="50" charset="0"/>
                      </a:endParaRPr>
                    </a:p>
                  </a:txBody>
                  <a:tcPr marL="66563" marR="66563" marT="33281" marB="33281" anchor="ctr">
                    <a:lnL w="12700" cmpd="sng">
                      <a:noFill/>
                    </a:lnL>
                    <a:lnR w="12700" cmpd="sng">
                      <a:noFill/>
                    </a:lnR>
                    <a:lnT w="3175" cap="flat" cmpd="sng" algn="ctr">
                      <a:solidFill>
                        <a:schemeClr val="bg2">
                          <a:lumMod val="40000"/>
                          <a:lumOff val="60000"/>
                        </a:schemeClr>
                      </a:solidFill>
                      <a:prstDash val="solid"/>
                      <a:round/>
                      <a:headEnd type="none" w="med" len="med"/>
                      <a:tailEnd type="none" w="med" len="med"/>
                    </a:lnT>
                    <a:lnB w="3175"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917864"/>
                  </a:ext>
                </a:extLst>
              </a:tr>
            </a:tbl>
          </a:graphicData>
        </a:graphic>
      </p:graphicFrame>
      <p:sp>
        <p:nvSpPr>
          <p:cNvPr id="17" name="object 45">
            <a:extLst>
              <a:ext uri="{FF2B5EF4-FFF2-40B4-BE49-F238E27FC236}">
                <a16:creationId xmlns:a16="http://schemas.microsoft.com/office/drawing/2014/main" id="{03BFA8A0-3AE3-4172-9201-1C59BDD7590F}"/>
              </a:ext>
            </a:extLst>
          </p:cNvPr>
          <p:cNvSpPr txBox="1"/>
          <p:nvPr/>
        </p:nvSpPr>
        <p:spPr>
          <a:xfrm>
            <a:off x="432000" y="4209348"/>
            <a:ext cx="4355417" cy="899926"/>
          </a:xfrm>
          <a:prstGeom prst="rect">
            <a:avLst/>
          </a:prstGeom>
        </p:spPr>
        <p:txBody>
          <a:bodyPr vert="horz" wrap="square" lIns="0" tIns="0" rIns="0" bIns="0" rtlCol="0">
            <a:spAutoFit/>
          </a:bodyPr>
          <a:lstStyle/>
          <a:p>
            <a:pPr marL="9244" marR="3698" algn="just">
              <a:lnSpc>
                <a:spcPct val="130000"/>
              </a:lnSpc>
              <a:spcBef>
                <a:spcPts val="44"/>
              </a:spcBef>
            </a:pPr>
            <a:r>
              <a:rPr lang="en-AU" sz="1150" spc="-4" dirty="0">
                <a:solidFill>
                  <a:srgbClr val="113A5B"/>
                </a:solidFill>
                <a:latin typeface="Proxima Nova Rg" panose="02000506030000020004" pitchFamily="50" charset="0"/>
                <a:cs typeface="Arial"/>
              </a:rPr>
              <a:t>Acquired a stabilized 750-unit garden-style apartment complex located in an excellent location, just 30 miles Northwest of Chicago. The property is undergoing a significant renovation, including kitchen and bathroom upgrades and common area enhancements. </a:t>
            </a:r>
          </a:p>
        </p:txBody>
      </p:sp>
      <p:sp>
        <p:nvSpPr>
          <p:cNvPr id="18" name="Text Placeholder 1">
            <a:extLst>
              <a:ext uri="{FF2B5EF4-FFF2-40B4-BE49-F238E27FC236}">
                <a16:creationId xmlns:a16="http://schemas.microsoft.com/office/drawing/2014/main" id="{D916ADD5-4C61-47FE-A4CD-A94264E8B986}"/>
              </a:ext>
            </a:extLst>
          </p:cNvPr>
          <p:cNvSpPr>
            <a:spLocks noGrp="1"/>
          </p:cNvSpPr>
          <p:nvPr>
            <p:ph type="body" sz="quarter" idx="13"/>
          </p:nvPr>
        </p:nvSpPr>
        <p:spPr>
          <a:xfrm>
            <a:off x="432000" y="6192000"/>
            <a:ext cx="4612321" cy="899926"/>
          </a:xfrm>
          <a:noFill/>
          <a:ln w="9525">
            <a:noFill/>
            <a:miter lim="800000"/>
            <a:headEnd/>
            <a:tailEnd/>
          </a:ln>
        </p:spPr>
        <p:txBody>
          <a:bodyPr vert="horz" wrap="square" lIns="0" tIns="0" rIns="0" bIns="0" numCol="1" anchor="t" anchorCtr="0" compatLnSpc="1">
            <a:prstTxWarp prst="textNoShape">
              <a:avLst/>
            </a:prstTxWarp>
          </a:bodyPr>
          <a:lstStyle/>
          <a:p>
            <a:pPr marL="0" lvl="2">
              <a:lnSpc>
                <a:spcPct val="110000"/>
              </a:lnSpc>
              <a:buNone/>
            </a:pPr>
            <a:r>
              <a:rPr lang="en-AU" sz="1600" dirty="0"/>
              <a:t>32% </a:t>
            </a:r>
            <a:r>
              <a:rPr lang="en-AU" sz="1400" b="0" dirty="0"/>
              <a:t>projected increase in rent</a:t>
            </a:r>
          </a:p>
          <a:p>
            <a:pPr marL="0" lvl="2">
              <a:lnSpc>
                <a:spcPct val="110000"/>
              </a:lnSpc>
              <a:spcBef>
                <a:spcPts val="600"/>
              </a:spcBef>
              <a:buNone/>
            </a:pPr>
            <a:r>
              <a:rPr lang="en-AU" sz="1600" dirty="0"/>
              <a:t>54% </a:t>
            </a:r>
            <a:r>
              <a:rPr lang="en-AU" sz="1400" b="0" dirty="0"/>
              <a:t>projected NOI growth</a:t>
            </a:r>
            <a:br>
              <a:rPr lang="en-AU" sz="1400" dirty="0"/>
            </a:br>
            <a:r>
              <a:rPr lang="en-AU" b="0" dirty="0"/>
              <a:t>(in-place at time of purchase to stabilization in Year 3)</a:t>
            </a:r>
            <a:endParaRPr lang="en-AU" sz="1400" b="0" dirty="0"/>
          </a:p>
        </p:txBody>
      </p:sp>
      <p:sp>
        <p:nvSpPr>
          <p:cNvPr id="16" name="Title">
            <a:extLst>
              <a:ext uri="{FF2B5EF4-FFF2-40B4-BE49-F238E27FC236}">
                <a16:creationId xmlns:a16="http://schemas.microsoft.com/office/drawing/2014/main" id="{CEABB0E2-0238-41A7-8A86-C36BF6839483}"/>
              </a:ext>
            </a:extLst>
          </p:cNvPr>
          <p:cNvSpPr>
            <a:spLocks noGrp="1"/>
          </p:cNvSpPr>
          <p:nvPr>
            <p:ph type="body" sz="quarter" idx="15"/>
          </p:nvPr>
        </p:nvSpPr>
        <p:spPr>
          <a:xfrm>
            <a:off x="445503" y="205200"/>
            <a:ext cx="8101182" cy="414000"/>
          </a:xfrm>
        </p:spPr>
        <p:txBody>
          <a:bodyPr/>
          <a:lstStyle/>
          <a:p>
            <a:r>
              <a:rPr lang="en-AU" dirty="0"/>
              <a:t>Haven Hoffman estates</a:t>
            </a:r>
          </a:p>
        </p:txBody>
      </p:sp>
      <p:pic>
        <p:nvPicPr>
          <p:cNvPr id="9" name="Picture 8">
            <a:extLst>
              <a:ext uri="{FF2B5EF4-FFF2-40B4-BE49-F238E27FC236}">
                <a16:creationId xmlns:a16="http://schemas.microsoft.com/office/drawing/2014/main" id="{BA397D84-9B9B-4B03-AC38-A9171A7B7545}"/>
              </a:ext>
            </a:extLst>
          </p:cNvPr>
          <p:cNvPicPr>
            <a:picLocks noChangeAspect="1"/>
          </p:cNvPicPr>
          <p:nvPr/>
        </p:nvPicPr>
        <p:blipFill>
          <a:blip r:embed="rId3"/>
          <a:stretch>
            <a:fillRect/>
          </a:stretch>
        </p:blipFill>
        <p:spPr>
          <a:xfrm>
            <a:off x="5180795" y="726728"/>
            <a:ext cx="4877605" cy="3185539"/>
          </a:xfrm>
          <a:prstGeom prst="rect">
            <a:avLst/>
          </a:prstGeom>
        </p:spPr>
      </p:pic>
      <p:pic>
        <p:nvPicPr>
          <p:cNvPr id="12" name="Picture 11">
            <a:extLst>
              <a:ext uri="{FF2B5EF4-FFF2-40B4-BE49-F238E27FC236}">
                <a16:creationId xmlns:a16="http://schemas.microsoft.com/office/drawing/2014/main" id="{1D31CEC4-3BEA-4314-9250-7CA22E421D51}"/>
              </a:ext>
            </a:extLst>
          </p:cNvPr>
          <p:cNvPicPr>
            <a:picLocks noChangeAspect="1"/>
          </p:cNvPicPr>
          <p:nvPr/>
        </p:nvPicPr>
        <p:blipFill>
          <a:blip r:embed="rId4"/>
          <a:stretch>
            <a:fillRect/>
          </a:stretch>
        </p:blipFill>
        <p:spPr>
          <a:xfrm>
            <a:off x="5180794" y="3921036"/>
            <a:ext cx="4877605" cy="3296097"/>
          </a:xfrm>
          <a:prstGeom prst="rect">
            <a:avLst/>
          </a:prstGeom>
        </p:spPr>
      </p:pic>
    </p:spTree>
    <p:extLst>
      <p:ext uri="{BB962C8B-B14F-4D97-AF65-F5344CB8AC3E}">
        <p14:creationId xmlns:p14="http://schemas.microsoft.com/office/powerpoint/2010/main" val="208829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00FD1E-439F-4846-ACD7-E022E63320FB}"/>
              </a:ext>
            </a:extLst>
          </p:cNvPr>
          <p:cNvSpPr/>
          <p:nvPr/>
        </p:nvSpPr>
        <p:spPr>
          <a:xfrm rot="16200000">
            <a:off x="5874251" y="-640695"/>
            <a:ext cx="3543455" cy="4824846"/>
          </a:xfrm>
          <a:prstGeom prst="rect">
            <a:avLst/>
          </a:prstGeom>
          <a:gradFill flip="none" rotWithShape="1">
            <a:gsLst>
              <a:gs pos="69000">
                <a:schemeClr val="bg1"/>
              </a:gs>
              <a:gs pos="100000">
                <a:schemeClr val="bg2">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12" dirty="0"/>
          </a:p>
        </p:txBody>
      </p:sp>
      <p:sp>
        <p:nvSpPr>
          <p:cNvPr id="6" name="Title Background Decoration">
            <a:extLst>
              <a:ext uri="{FF2B5EF4-FFF2-40B4-BE49-F238E27FC236}">
                <a16:creationId xmlns:a16="http://schemas.microsoft.com/office/drawing/2014/main" id="{15C55BBC-0485-459C-8AE5-F6F2467B647E}"/>
              </a:ext>
            </a:extLst>
          </p:cNvPr>
          <p:cNvSpPr/>
          <p:nvPr/>
        </p:nvSpPr>
        <p:spPr>
          <a:xfrm flipH="1">
            <a:off x="5291999" y="2587220"/>
            <a:ext cx="4400777" cy="2700000"/>
          </a:xfrm>
          <a:custGeom>
            <a:avLst/>
            <a:gdLst>
              <a:gd name="connsiteX0" fmla="*/ 8265649 w 8265649"/>
              <a:gd name="connsiteY0" fmla="*/ 0 h 6780912"/>
              <a:gd name="connsiteX1" fmla="*/ 8265649 w 8265649"/>
              <a:gd name="connsiteY1" fmla="*/ 3051875 h 6780912"/>
              <a:gd name="connsiteX2" fmla="*/ 8265648 w 8265649"/>
              <a:gd name="connsiteY2" fmla="*/ 3051875 h 6780912"/>
              <a:gd name="connsiteX3" fmla="*/ 8265648 w 8265649"/>
              <a:gd name="connsiteY3" fmla="*/ 6780912 h 6780912"/>
              <a:gd name="connsiteX4" fmla="*/ 0 w 8265649"/>
              <a:gd name="connsiteY4" fmla="*/ 6780912 h 6780912"/>
              <a:gd name="connsiteX5" fmla="*/ 0 w 8265649"/>
              <a:gd name="connsiteY5" fmla="*/ 1537400 h 6780912"/>
              <a:gd name="connsiteX6" fmla="*/ 62089 w 8265649"/>
              <a:gd name="connsiteY6" fmla="*/ 1537400 h 6780912"/>
              <a:gd name="connsiteX7" fmla="*/ 0 w 8265649"/>
              <a:gd name="connsiteY7" fmla="*/ 1525937 h 6780912"/>
              <a:gd name="connsiteX0" fmla="*/ 8265649 w 8265649"/>
              <a:gd name="connsiteY0" fmla="*/ 0 h 6780912"/>
              <a:gd name="connsiteX1" fmla="*/ 8265649 w 8265649"/>
              <a:gd name="connsiteY1" fmla="*/ 3051875 h 6780912"/>
              <a:gd name="connsiteX2" fmla="*/ 8265648 w 8265649"/>
              <a:gd name="connsiteY2" fmla="*/ 3051875 h 6780912"/>
              <a:gd name="connsiteX3" fmla="*/ 8265648 w 8265649"/>
              <a:gd name="connsiteY3" fmla="*/ 6780912 h 6780912"/>
              <a:gd name="connsiteX4" fmla="*/ 0 w 8265649"/>
              <a:gd name="connsiteY4" fmla="*/ 6780912 h 6780912"/>
              <a:gd name="connsiteX5" fmla="*/ 0 w 8265649"/>
              <a:gd name="connsiteY5" fmla="*/ 1537400 h 6780912"/>
              <a:gd name="connsiteX6" fmla="*/ 0 w 8265649"/>
              <a:gd name="connsiteY6" fmla="*/ 1525937 h 6780912"/>
              <a:gd name="connsiteX7" fmla="*/ 8265649 w 8265649"/>
              <a:gd name="connsiteY7" fmla="*/ 0 h 6780912"/>
              <a:gd name="connsiteX0" fmla="*/ 8273433 w 8273433"/>
              <a:gd name="connsiteY0" fmla="*/ 0 h 6780912"/>
              <a:gd name="connsiteX1" fmla="*/ 8273433 w 8273433"/>
              <a:gd name="connsiteY1" fmla="*/ 3051875 h 6780912"/>
              <a:gd name="connsiteX2" fmla="*/ 8273432 w 8273433"/>
              <a:gd name="connsiteY2" fmla="*/ 3051875 h 6780912"/>
              <a:gd name="connsiteX3" fmla="*/ 8273432 w 8273433"/>
              <a:gd name="connsiteY3" fmla="*/ 6780912 h 6780912"/>
              <a:gd name="connsiteX4" fmla="*/ 7784 w 8273433"/>
              <a:gd name="connsiteY4" fmla="*/ 6780912 h 6780912"/>
              <a:gd name="connsiteX5" fmla="*/ 7784 w 8273433"/>
              <a:gd name="connsiteY5" fmla="*/ 1537400 h 6780912"/>
              <a:gd name="connsiteX6" fmla="*/ 0 w 8273433"/>
              <a:gd name="connsiteY6" fmla="*/ 1326570 h 6780912"/>
              <a:gd name="connsiteX7" fmla="*/ 8273433 w 8273433"/>
              <a:gd name="connsiteY7" fmla="*/ 0 h 6780912"/>
              <a:gd name="connsiteX0" fmla="*/ 8289000 w 8289000"/>
              <a:gd name="connsiteY0" fmla="*/ 0 h 6780912"/>
              <a:gd name="connsiteX1" fmla="*/ 8289000 w 8289000"/>
              <a:gd name="connsiteY1" fmla="*/ 3051875 h 6780912"/>
              <a:gd name="connsiteX2" fmla="*/ 8288999 w 8289000"/>
              <a:gd name="connsiteY2" fmla="*/ 3051875 h 6780912"/>
              <a:gd name="connsiteX3" fmla="*/ 8288999 w 8289000"/>
              <a:gd name="connsiteY3" fmla="*/ 6780912 h 6780912"/>
              <a:gd name="connsiteX4" fmla="*/ 23351 w 8289000"/>
              <a:gd name="connsiteY4" fmla="*/ 6780912 h 6780912"/>
              <a:gd name="connsiteX5" fmla="*/ 23351 w 8289000"/>
              <a:gd name="connsiteY5" fmla="*/ 1537400 h 6780912"/>
              <a:gd name="connsiteX6" fmla="*/ 0 w 8289000"/>
              <a:gd name="connsiteY6" fmla="*/ 1326570 h 6780912"/>
              <a:gd name="connsiteX7" fmla="*/ 8289000 w 8289000"/>
              <a:gd name="connsiteY7" fmla="*/ 0 h 6780912"/>
              <a:gd name="connsiteX0" fmla="*/ 8265650 w 8265650"/>
              <a:gd name="connsiteY0" fmla="*/ 0 h 6780912"/>
              <a:gd name="connsiteX1" fmla="*/ 8265650 w 8265650"/>
              <a:gd name="connsiteY1" fmla="*/ 3051875 h 6780912"/>
              <a:gd name="connsiteX2" fmla="*/ 8265649 w 8265650"/>
              <a:gd name="connsiteY2" fmla="*/ 3051875 h 6780912"/>
              <a:gd name="connsiteX3" fmla="*/ 8265649 w 8265650"/>
              <a:gd name="connsiteY3" fmla="*/ 6780912 h 6780912"/>
              <a:gd name="connsiteX4" fmla="*/ 1 w 8265650"/>
              <a:gd name="connsiteY4" fmla="*/ 6780912 h 6780912"/>
              <a:gd name="connsiteX5" fmla="*/ 1 w 8265650"/>
              <a:gd name="connsiteY5" fmla="*/ 1537400 h 6780912"/>
              <a:gd name="connsiteX6" fmla="*/ 0 w 8265650"/>
              <a:gd name="connsiteY6" fmla="*/ 1319450 h 6780912"/>
              <a:gd name="connsiteX7" fmla="*/ 8265650 w 8265650"/>
              <a:gd name="connsiteY7" fmla="*/ 0 h 6780912"/>
              <a:gd name="connsiteX0" fmla="*/ 8265650 w 8265650"/>
              <a:gd name="connsiteY0" fmla="*/ 0 h 6780912"/>
              <a:gd name="connsiteX1" fmla="*/ 8265650 w 8265650"/>
              <a:gd name="connsiteY1" fmla="*/ 3051875 h 6780912"/>
              <a:gd name="connsiteX2" fmla="*/ 8265649 w 8265650"/>
              <a:gd name="connsiteY2" fmla="*/ 3051875 h 6780912"/>
              <a:gd name="connsiteX3" fmla="*/ 8265649 w 8265650"/>
              <a:gd name="connsiteY3" fmla="*/ 6780912 h 6780912"/>
              <a:gd name="connsiteX4" fmla="*/ 1 w 8265650"/>
              <a:gd name="connsiteY4" fmla="*/ 6780912 h 6780912"/>
              <a:gd name="connsiteX5" fmla="*/ 0 w 8265650"/>
              <a:gd name="connsiteY5" fmla="*/ 1319450 h 6780912"/>
              <a:gd name="connsiteX6" fmla="*/ 8265650 w 8265650"/>
              <a:gd name="connsiteY6" fmla="*/ 0 h 678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5650" h="6780912">
                <a:moveTo>
                  <a:pt x="8265650" y="0"/>
                </a:moveTo>
                <a:lnTo>
                  <a:pt x="8265650" y="3051875"/>
                </a:lnTo>
                <a:lnTo>
                  <a:pt x="8265649" y="3051875"/>
                </a:lnTo>
                <a:lnTo>
                  <a:pt x="8265649" y="6780912"/>
                </a:lnTo>
                <a:lnTo>
                  <a:pt x="1" y="6780912"/>
                </a:lnTo>
                <a:cubicBezTo>
                  <a:pt x="1" y="4960425"/>
                  <a:pt x="0" y="3139937"/>
                  <a:pt x="0" y="1319450"/>
                </a:cubicBezTo>
                <a:lnTo>
                  <a:pt x="8265650" y="0"/>
                </a:lnTo>
                <a:close/>
              </a:path>
            </a:pathLst>
          </a:custGeom>
          <a:gradFill flip="none" rotWithShape="1">
            <a:gsLst>
              <a:gs pos="0">
                <a:srgbClr val="03BCD3">
                  <a:alpha val="80000"/>
                </a:srgbClr>
              </a:gs>
              <a:gs pos="100000">
                <a:srgbClr val="029DB2">
                  <a:alpha val="8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11"/>
          </a:p>
        </p:txBody>
      </p:sp>
      <p:sp>
        <p:nvSpPr>
          <p:cNvPr id="7" name="Title Background">
            <a:extLst>
              <a:ext uri="{FF2B5EF4-FFF2-40B4-BE49-F238E27FC236}">
                <a16:creationId xmlns:a16="http://schemas.microsoft.com/office/drawing/2014/main" id="{7640ECEC-7AF9-4EA1-B493-8F1E5A7030AF}"/>
              </a:ext>
            </a:extLst>
          </p:cNvPr>
          <p:cNvSpPr/>
          <p:nvPr/>
        </p:nvSpPr>
        <p:spPr>
          <a:xfrm>
            <a:off x="5276115" y="2587222"/>
            <a:ext cx="4824847" cy="5186685"/>
          </a:xfrm>
          <a:custGeom>
            <a:avLst/>
            <a:gdLst>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1 w 4347777"/>
              <a:gd name="connsiteY10" fmla="*/ 4729485 h 5186685"/>
              <a:gd name="connsiteX11" fmla="*/ 1 w 4347777"/>
              <a:gd name="connsiteY11" fmla="*/ 3789687 h 5186685"/>
              <a:gd name="connsiteX12" fmla="*/ 2 w 4347777"/>
              <a:gd name="connsiteY12" fmla="*/ 3789687 h 5186685"/>
              <a:gd name="connsiteX13" fmla="*/ 2 w 4347777"/>
              <a:gd name="connsiteY13" fmla="*/ 3725116 h 5186685"/>
              <a:gd name="connsiteX14" fmla="*/ 1 w 4347777"/>
              <a:gd name="connsiteY14" fmla="*/ 523038 h 5186685"/>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1 w 4347777"/>
              <a:gd name="connsiteY10" fmla="*/ 4729485 h 5186685"/>
              <a:gd name="connsiteX11" fmla="*/ 1 w 4347777"/>
              <a:gd name="connsiteY11" fmla="*/ 3789687 h 5186685"/>
              <a:gd name="connsiteX12" fmla="*/ 2 w 4347777"/>
              <a:gd name="connsiteY12" fmla="*/ 3789687 h 5186685"/>
              <a:gd name="connsiteX13" fmla="*/ 2 w 4347777"/>
              <a:gd name="connsiteY13" fmla="*/ 3725116 h 5186685"/>
              <a:gd name="connsiteX14" fmla="*/ 1 w 4347777"/>
              <a:gd name="connsiteY14" fmla="*/ 523038 h 5186685"/>
              <a:gd name="connsiteX15" fmla="*/ 4338230 w 4347777"/>
              <a:gd name="connsiteY15" fmla="*/ 0 h 5186685"/>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1 w 4347777"/>
              <a:gd name="connsiteY10" fmla="*/ 3789687 h 5186685"/>
              <a:gd name="connsiteX11" fmla="*/ 2 w 4347777"/>
              <a:gd name="connsiteY11" fmla="*/ 3789687 h 5186685"/>
              <a:gd name="connsiteX12" fmla="*/ 2 w 4347777"/>
              <a:gd name="connsiteY12" fmla="*/ 3725116 h 5186685"/>
              <a:gd name="connsiteX13" fmla="*/ 1 w 4347777"/>
              <a:gd name="connsiteY13" fmla="*/ 523038 h 5186685"/>
              <a:gd name="connsiteX14" fmla="*/ 4338230 w 4347777"/>
              <a:gd name="connsiteY14" fmla="*/ 0 h 5186685"/>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1 w 4347777"/>
              <a:gd name="connsiteY10" fmla="*/ 3789687 h 5186685"/>
              <a:gd name="connsiteX11" fmla="*/ 2 w 4347777"/>
              <a:gd name="connsiteY11" fmla="*/ 3725116 h 5186685"/>
              <a:gd name="connsiteX12" fmla="*/ 1 w 4347777"/>
              <a:gd name="connsiteY12" fmla="*/ 523038 h 5186685"/>
              <a:gd name="connsiteX13" fmla="*/ 4338230 w 4347777"/>
              <a:gd name="connsiteY13" fmla="*/ 0 h 5186685"/>
              <a:gd name="connsiteX0" fmla="*/ 4338230 w 4347777"/>
              <a:gd name="connsiteY0" fmla="*/ 0 h 5186685"/>
              <a:gd name="connsiteX1" fmla="*/ 4338230 w 4347777"/>
              <a:gd name="connsiteY1" fmla="*/ 1209781 h 5186685"/>
              <a:gd name="connsiteX2" fmla="*/ 4347472 w 4347777"/>
              <a:gd name="connsiteY2" fmla="*/ 3789687 h 5186685"/>
              <a:gd name="connsiteX3" fmla="*/ 4347777 w 4347777"/>
              <a:gd name="connsiteY3" fmla="*/ 3789687 h 5186685"/>
              <a:gd name="connsiteX4" fmla="*/ 4347777 w 4347777"/>
              <a:gd name="connsiteY4" fmla="*/ 3875113 h 5186685"/>
              <a:gd name="connsiteX5" fmla="*/ 4347777 w 4347777"/>
              <a:gd name="connsiteY5" fmla="*/ 4729485 h 5186685"/>
              <a:gd name="connsiteX6" fmla="*/ 4347776 w 4347777"/>
              <a:gd name="connsiteY6" fmla="*/ 4729485 h 5186685"/>
              <a:gd name="connsiteX7" fmla="*/ 4347776 w 4347777"/>
              <a:gd name="connsiteY7" fmla="*/ 5186685 h 5186685"/>
              <a:gd name="connsiteX8" fmla="*/ 0 w 4347777"/>
              <a:gd name="connsiteY8" fmla="*/ 5186685 h 5186685"/>
              <a:gd name="connsiteX9" fmla="*/ 0 w 4347777"/>
              <a:gd name="connsiteY9" fmla="*/ 4729485 h 5186685"/>
              <a:gd name="connsiteX10" fmla="*/ 2 w 4347777"/>
              <a:gd name="connsiteY10" fmla="*/ 3725116 h 5186685"/>
              <a:gd name="connsiteX11" fmla="*/ 1 w 4347777"/>
              <a:gd name="connsiteY11" fmla="*/ 523038 h 5186685"/>
              <a:gd name="connsiteX12" fmla="*/ 4338230 w 4347777"/>
              <a:gd name="connsiteY12" fmla="*/ 0 h 518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777" h="5186685">
                <a:moveTo>
                  <a:pt x="4338230" y="0"/>
                </a:moveTo>
                <a:lnTo>
                  <a:pt x="4338230" y="1209781"/>
                </a:lnTo>
                <a:cubicBezTo>
                  <a:pt x="4341311" y="2069750"/>
                  <a:pt x="4344391" y="2929718"/>
                  <a:pt x="4347472" y="3789687"/>
                </a:cubicBezTo>
                <a:lnTo>
                  <a:pt x="4347777" y="3789687"/>
                </a:lnTo>
                <a:lnTo>
                  <a:pt x="4347777" y="3875113"/>
                </a:lnTo>
                <a:lnTo>
                  <a:pt x="4347777" y="4729485"/>
                </a:lnTo>
                <a:lnTo>
                  <a:pt x="4347776" y="4729485"/>
                </a:lnTo>
                <a:lnTo>
                  <a:pt x="4347776" y="5186685"/>
                </a:lnTo>
                <a:lnTo>
                  <a:pt x="0" y="5186685"/>
                </a:lnTo>
                <a:lnTo>
                  <a:pt x="0" y="4729485"/>
                </a:lnTo>
                <a:cubicBezTo>
                  <a:pt x="0" y="4485890"/>
                  <a:pt x="2" y="4426190"/>
                  <a:pt x="2" y="3725116"/>
                </a:cubicBezTo>
                <a:cubicBezTo>
                  <a:pt x="2" y="2918297"/>
                  <a:pt x="1" y="1199586"/>
                  <a:pt x="1" y="523038"/>
                </a:cubicBezTo>
                <a:lnTo>
                  <a:pt x="4338230" y="0"/>
                </a:lnTo>
                <a:close/>
              </a:path>
            </a:pathLst>
          </a:custGeom>
          <a:gradFill>
            <a:gsLst>
              <a:gs pos="0">
                <a:srgbClr val="00456C"/>
              </a:gs>
              <a:gs pos="100000">
                <a:srgbClr val="002336"/>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711"/>
          </a:p>
        </p:txBody>
      </p:sp>
      <p:sp>
        <p:nvSpPr>
          <p:cNvPr id="9" name="TextBox 8">
            <a:extLst>
              <a:ext uri="{FF2B5EF4-FFF2-40B4-BE49-F238E27FC236}">
                <a16:creationId xmlns:a16="http://schemas.microsoft.com/office/drawing/2014/main" id="{2F47CC92-3A80-4907-B922-72FC313CB79F}"/>
              </a:ext>
            </a:extLst>
          </p:cNvPr>
          <p:cNvSpPr txBox="1"/>
          <p:nvPr/>
        </p:nvSpPr>
        <p:spPr>
          <a:xfrm>
            <a:off x="5954819" y="4156148"/>
            <a:ext cx="3468287" cy="1131072"/>
          </a:xfrm>
          <a:prstGeom prst="rect">
            <a:avLst/>
          </a:prstGeom>
          <a:noFill/>
        </p:spPr>
        <p:txBody>
          <a:bodyPr lIns="0" numCol="1" spcCol="274320">
            <a:noAutofit/>
          </a:bodyPr>
          <a:lstStyle/>
          <a:p>
            <a:pPr defTabSz="408597" fontAlgn="auto">
              <a:lnSpc>
                <a:spcPct val="120000"/>
              </a:lnSpc>
              <a:spcBef>
                <a:spcPts val="0"/>
              </a:spcBef>
              <a:spcAft>
                <a:spcPts val="0"/>
              </a:spcAft>
              <a:defRPr/>
            </a:pPr>
            <a:r>
              <a:rPr lang="en-US" sz="2000" cap="all" dirty="0">
                <a:solidFill>
                  <a:schemeClr val="bg1"/>
                </a:solidFill>
                <a:latin typeface="NeutraText-Book" panose="02000000000000000000" pitchFamily="2" charset="0"/>
                <a:ea typeface="+mn-ea"/>
                <a:cs typeface="Proxima Nova Regular"/>
              </a:rPr>
              <a:t>Tricap Residential Group</a:t>
            </a:r>
          </a:p>
          <a:p>
            <a:pPr defTabSz="408597" fontAlgn="auto">
              <a:lnSpc>
                <a:spcPct val="120000"/>
              </a:lnSpc>
              <a:spcBef>
                <a:spcPts val="0"/>
              </a:spcBef>
              <a:spcAft>
                <a:spcPts val="0"/>
              </a:spcAft>
              <a:defRPr/>
            </a:pPr>
            <a:r>
              <a:rPr lang="en-US" sz="1200" dirty="0">
                <a:solidFill>
                  <a:schemeClr val="bg1"/>
                </a:solidFill>
                <a:latin typeface="Proxima Nova Rg" panose="02000506030000020004" pitchFamily="50" charset="0"/>
                <a:ea typeface="+mn-ea"/>
                <a:cs typeface="Proxima Nova Regular"/>
              </a:rPr>
              <a:t>171 N. Aberdeen, Suite 400</a:t>
            </a:r>
          </a:p>
          <a:p>
            <a:pPr defTabSz="408597" fontAlgn="auto">
              <a:lnSpc>
                <a:spcPct val="120000"/>
              </a:lnSpc>
              <a:spcBef>
                <a:spcPts val="0"/>
              </a:spcBef>
              <a:spcAft>
                <a:spcPts val="0"/>
              </a:spcAft>
              <a:defRPr/>
            </a:pPr>
            <a:r>
              <a:rPr lang="en-US" sz="1200" dirty="0">
                <a:solidFill>
                  <a:schemeClr val="bg1"/>
                </a:solidFill>
                <a:latin typeface="Proxima Nova Rg" panose="02000506030000020004" pitchFamily="50" charset="0"/>
                <a:ea typeface="+mn-ea"/>
                <a:cs typeface="Proxima Nova Regular"/>
              </a:rPr>
              <a:t>Chicago, IL 6060</a:t>
            </a:r>
          </a:p>
          <a:p>
            <a:pPr defTabSz="408597" fontAlgn="auto">
              <a:lnSpc>
                <a:spcPct val="120000"/>
              </a:lnSpc>
              <a:spcBef>
                <a:spcPts val="0"/>
              </a:spcBef>
              <a:spcAft>
                <a:spcPts val="0"/>
              </a:spcAft>
              <a:defRPr/>
            </a:pPr>
            <a:r>
              <a:rPr lang="en-US" sz="1200" dirty="0">
                <a:solidFill>
                  <a:srgbClr val="4CB3BE"/>
                </a:solidFill>
                <a:latin typeface="Proxima Nova Rg" panose="02000506030000020004" pitchFamily="50" charset="0"/>
                <a:cs typeface="Proxima Nova Regular"/>
              </a:rPr>
              <a:t>TricapRes.com</a:t>
            </a:r>
            <a:endParaRPr lang="en-US" sz="1200" dirty="0">
              <a:solidFill>
                <a:schemeClr val="bg1"/>
              </a:solidFill>
              <a:latin typeface="Proxima Nova Rg" panose="02000506030000020004" pitchFamily="50" charset="0"/>
              <a:ea typeface="+mn-ea"/>
              <a:cs typeface="Proxima Nova Regular"/>
            </a:endParaRPr>
          </a:p>
          <a:p>
            <a:pPr defTabSz="408597" fontAlgn="auto">
              <a:spcBef>
                <a:spcPts val="0"/>
              </a:spcBef>
              <a:spcAft>
                <a:spcPts val="0"/>
              </a:spcAft>
              <a:defRPr/>
            </a:pPr>
            <a:endParaRPr lang="en-US" sz="900" dirty="0">
              <a:solidFill>
                <a:schemeClr val="bg1"/>
              </a:solidFill>
              <a:latin typeface="Proxima Nova Regular"/>
              <a:ea typeface="+mn-ea"/>
              <a:cs typeface="Proxima Nova Regular"/>
            </a:endParaRPr>
          </a:p>
        </p:txBody>
      </p:sp>
      <p:pic>
        <p:nvPicPr>
          <p:cNvPr id="10" name="Logo">
            <a:extLst>
              <a:ext uri="{FF2B5EF4-FFF2-40B4-BE49-F238E27FC236}">
                <a16:creationId xmlns:a16="http://schemas.microsoft.com/office/drawing/2014/main" id="{672751D7-CDA7-462C-A178-A61D1D00DDE5}"/>
              </a:ext>
            </a:extLst>
          </p:cNvPr>
          <p:cNvPicPr preferRelativeResize="0">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6652462" y="1840495"/>
            <a:ext cx="1857608" cy="468000"/>
          </a:xfrm>
          <a:prstGeom prst="rect">
            <a:avLst/>
          </a:prstGeom>
          <a:noFill/>
          <a:ln>
            <a:noFill/>
          </a:ln>
        </p:spPr>
      </p:pic>
      <p:pic>
        <p:nvPicPr>
          <p:cNvPr id="14" name="Back Photo">
            <a:extLst>
              <a:ext uri="{FF2B5EF4-FFF2-40B4-BE49-F238E27FC236}">
                <a16:creationId xmlns:a16="http://schemas.microsoft.com/office/drawing/2014/main" id="{44D7E3A5-D147-467E-9219-3EC9E27A8E24}"/>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1507"/>
            <a:ext cx="5298026" cy="7772400"/>
          </a:xfrm>
          <a:prstGeom prst="rect">
            <a:avLst/>
          </a:prstGeom>
          <a:effectLst>
            <a:innerShdw blurRad="88900" dist="12700">
              <a:prstClr val="black">
                <a:alpha val="50000"/>
              </a:prstClr>
            </a:innerShdw>
          </a:effectLst>
        </p:spPr>
      </p:pic>
    </p:spTree>
    <p:extLst>
      <p:ext uri="{BB962C8B-B14F-4D97-AF65-F5344CB8AC3E}">
        <p14:creationId xmlns:p14="http://schemas.microsoft.com/office/powerpoint/2010/main" val="3133531040"/>
      </p:ext>
    </p:extLst>
  </p:cSld>
  <p:clrMapOvr>
    <a:masterClrMapping/>
  </p:clrMapOvr>
</p:sld>
</file>

<file path=ppt/theme/theme1.xml><?xml version="1.0" encoding="utf-8"?>
<a:theme xmlns:a="http://schemas.openxmlformats.org/drawingml/2006/main" name="tricap_PPT-template_3-1ps">
  <a:themeElements>
    <a:clrScheme name="Custom 4">
      <a:dk1>
        <a:srgbClr val="141313"/>
      </a:dk1>
      <a:lt1>
        <a:srgbClr val="FFFFFE"/>
      </a:lt1>
      <a:dk2>
        <a:srgbClr val="003B5C"/>
      </a:dk2>
      <a:lt2>
        <a:srgbClr val="CDCEC9"/>
      </a:lt2>
      <a:accent1>
        <a:srgbClr val="4CB3BE"/>
      </a:accent1>
      <a:accent2>
        <a:srgbClr val="E7E9E4"/>
      </a:accent2>
      <a:accent3>
        <a:srgbClr val="6C706F"/>
      </a:accent3>
      <a:accent4>
        <a:srgbClr val="A2D5D7"/>
      </a:accent4>
      <a:accent5>
        <a:srgbClr val="CDCEC9"/>
      </a:accent5>
      <a:accent6>
        <a:srgbClr val="003B5C"/>
      </a:accent6>
      <a:hlink>
        <a:srgbClr val="141313"/>
      </a:hlink>
      <a:folHlink>
        <a:srgbClr val="1413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tricap_PPT-template_3-1ps</Template>
  <TotalTime>797</TotalTime>
  <Words>337</Words>
  <Application>Microsoft Office PowerPoint</Application>
  <PresentationFormat>Custom</PresentationFormat>
  <Paragraphs>56</Paragraphs>
  <Slides>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Calibri</vt:lpstr>
      <vt:lpstr>NeutraText-Book</vt:lpstr>
      <vt:lpstr>NeutraText-Demi</vt:lpstr>
      <vt:lpstr>Proxima Nova</vt:lpstr>
      <vt:lpstr>Proxima Nova Lt</vt:lpstr>
      <vt:lpstr>Proxima Nova Regular</vt:lpstr>
      <vt:lpstr>Proxima Nova Rg</vt:lpstr>
      <vt:lpstr>tricap_PPT-template_3-1ps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Tricap - Case Studies</dc:title>
  <dc:creator>Bryan Pritchard</dc:creator>
  <cp:lastModifiedBy>Brad Someone or other</cp:lastModifiedBy>
  <cp:revision>66</cp:revision>
  <cp:lastPrinted>2019-12-06T21:35:09Z</cp:lastPrinted>
  <dcterms:created xsi:type="dcterms:W3CDTF">2019-12-06T20:14:04Z</dcterms:created>
  <dcterms:modified xsi:type="dcterms:W3CDTF">2020-01-21T04:34:21Z</dcterms:modified>
</cp:coreProperties>
</file>