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D4"/>
    <a:srgbClr val="2053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7" autoAdjust="0"/>
    <p:restoredTop sz="94660"/>
  </p:normalViewPr>
  <p:slideViewPr>
    <p:cSldViewPr snapToGrid="0">
      <p:cViewPr varScale="1">
        <p:scale>
          <a:sx n="78" d="100"/>
          <a:sy n="78" d="100"/>
        </p:scale>
        <p:origin x="27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atin typeface="Neutra Display"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E5D054-0ECE-4323-9AEE-264371A40733}" type="datetimeFigureOut">
              <a:rPr lang="en-AU" smtClean="0"/>
              <a:t>21/01/2020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F85AF9-5059-402F-9A87-5CD6D6366C84}" type="slidenum">
              <a:rPr lang="en-AU" smtClean="0"/>
              <a:t>‹#›</a:t>
            </a:fld>
            <a:endParaRPr lang="en-AU"/>
          </a:p>
        </p:txBody>
      </p:sp>
    </p:spTree>
    <p:extLst>
      <p:ext uri="{BB962C8B-B14F-4D97-AF65-F5344CB8AC3E}">
        <p14:creationId xmlns:p14="http://schemas.microsoft.com/office/powerpoint/2010/main" val="108333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70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 - Dark Blue">
    <p:spTree>
      <p:nvGrpSpPr>
        <p:cNvPr id="1" name=""/>
        <p:cNvGrpSpPr/>
        <p:nvPr/>
      </p:nvGrpSpPr>
      <p:grpSpPr>
        <a:xfrm>
          <a:off x="0" y="0"/>
          <a:ext cx="0" cy="0"/>
          <a:chOff x="0" y="0"/>
          <a:chExt cx="0" cy="0"/>
        </a:xfrm>
      </p:grpSpPr>
      <p:sp>
        <p:nvSpPr>
          <p:cNvPr id="6" name="Footer Background">
            <a:extLst>
              <a:ext uri="{FF2B5EF4-FFF2-40B4-BE49-F238E27FC236}">
                <a16:creationId xmlns:a16="http://schemas.microsoft.com/office/drawing/2014/main" id="{9B8A3879-34C4-4E89-8C12-01B946600240}"/>
              </a:ext>
            </a:extLst>
          </p:cNvPr>
          <p:cNvSpPr/>
          <p:nvPr userDrawn="1"/>
        </p:nvSpPr>
        <p:spPr>
          <a:xfrm flipV="1">
            <a:off x="0" y="9224957"/>
            <a:ext cx="7772400" cy="833442"/>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sp>
        <p:nvSpPr>
          <p:cNvPr id="2" name="Title 1">
            <a:extLst>
              <a:ext uri="{FF2B5EF4-FFF2-40B4-BE49-F238E27FC236}">
                <a16:creationId xmlns:a16="http://schemas.microsoft.com/office/drawing/2014/main" id="{A6775B9C-D6F8-47B6-B070-AB340723D9C5}"/>
              </a:ext>
            </a:extLst>
          </p:cNvPr>
          <p:cNvSpPr>
            <a:spLocks noGrp="1"/>
          </p:cNvSpPr>
          <p:nvPr>
            <p:ph type="title"/>
          </p:nvPr>
        </p:nvSpPr>
        <p:spPr/>
        <p:txBody>
          <a:bodyPr/>
          <a:lstStyle/>
          <a:p>
            <a:r>
              <a:rPr lang="en-US"/>
              <a:t>Click to edit Master title style</a:t>
            </a:r>
            <a:endParaRPr lang="en-AU" dirty="0"/>
          </a:p>
        </p:txBody>
      </p:sp>
      <p:sp>
        <p:nvSpPr>
          <p:cNvPr id="7" name="Slide Number Placeholder 5">
            <a:extLst>
              <a:ext uri="{FF2B5EF4-FFF2-40B4-BE49-F238E27FC236}">
                <a16:creationId xmlns:a16="http://schemas.microsoft.com/office/drawing/2014/main" id="{2C3A9B9B-13EC-4FD8-81C2-094AE0EAB5C2}"/>
              </a:ext>
            </a:extLst>
          </p:cNvPr>
          <p:cNvSpPr txBox="1">
            <a:spLocks/>
          </p:cNvSpPr>
          <p:nvPr userDrawn="1"/>
        </p:nvSpPr>
        <p:spPr>
          <a:xfrm>
            <a:off x="5414963" y="9774241"/>
            <a:ext cx="1814512" cy="133349"/>
          </a:xfrm>
          <a:prstGeom prst="rect">
            <a:avLst/>
          </a:prstGeom>
        </p:spPr>
        <p:txBody>
          <a:bodyPr vert="horz" lIns="91440" tIns="45720" rIns="91440" bIns="45720" rtlCol="0" anchor="ctr"/>
          <a:lstStyle>
            <a:defPPr>
              <a:defRPr lang="en-US"/>
            </a:defPPr>
            <a:lvl1pPr marL="0" algn="r" defTabSz="457200" rtl="0" eaLnBrk="1" latinLnBrk="0" hangingPunct="1">
              <a:defRPr sz="1020" kern="1200" smtClean="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284BE5C-9BD1-3843-AA10-3416FB373571}" type="slidenum">
              <a:rPr lang="en-US" smtClean="0">
                <a:latin typeface="Proxima Nova Lt" panose="02000506030000020004" pitchFamily="50" charset="0"/>
              </a:rPr>
              <a:pPr>
                <a:defRPr/>
              </a:pPr>
              <a:t>‹#›</a:t>
            </a:fld>
            <a:endParaRPr lang="en-US" dirty="0">
              <a:latin typeface="Proxima Nova Lt" panose="02000506030000020004" pitchFamily="50" charset="0"/>
            </a:endParaRPr>
          </a:p>
        </p:txBody>
      </p:sp>
      <p:sp>
        <p:nvSpPr>
          <p:cNvPr id="8" name="Footer Placeholder 2">
            <a:extLst>
              <a:ext uri="{FF2B5EF4-FFF2-40B4-BE49-F238E27FC236}">
                <a16:creationId xmlns:a16="http://schemas.microsoft.com/office/drawing/2014/main" id="{731F4870-A27A-4FB8-AB0D-2FDCA37B8D5D}"/>
              </a:ext>
            </a:extLst>
          </p:cNvPr>
          <p:cNvSpPr txBox="1">
            <a:spLocks/>
          </p:cNvSpPr>
          <p:nvPr userDrawn="1"/>
        </p:nvSpPr>
        <p:spPr>
          <a:xfrm>
            <a:off x="679449" y="9774241"/>
            <a:ext cx="3063875" cy="121836"/>
          </a:xfrm>
          <a:prstGeom prst="rect">
            <a:avLst/>
          </a:prstGeom>
        </p:spPr>
        <p:txBody>
          <a:bodyPr vert="horz" lIns="0" tIns="45720" rIns="91440" bIns="45720" rtlCol="0" anchor="ctr"/>
          <a:lstStyle>
            <a:defPPr>
              <a:defRPr lang="en-US"/>
            </a:defPPr>
            <a:lvl1pPr marL="0" algn="ctr" defTabSz="457200" rtl="0" eaLnBrk="1" latinLnBrk="0" hangingPunct="1">
              <a:defRPr sz="102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800" dirty="0">
                <a:latin typeface="Proxima Nova Lt" panose="02000506030000020004" pitchFamily="50" charset="0"/>
              </a:rPr>
              <a:t>Tricap Residential Group  |  TricapRes.com</a:t>
            </a:r>
          </a:p>
        </p:txBody>
      </p:sp>
      <p:sp>
        <p:nvSpPr>
          <p:cNvPr id="9" name="Text Placeholder 12">
            <a:extLst>
              <a:ext uri="{FF2B5EF4-FFF2-40B4-BE49-F238E27FC236}">
                <a16:creationId xmlns:a16="http://schemas.microsoft.com/office/drawing/2014/main" id="{E3476EDA-8704-4C74-B429-CACCE3045FCD}"/>
              </a:ext>
            </a:extLst>
          </p:cNvPr>
          <p:cNvSpPr>
            <a:spLocks noGrp="1"/>
          </p:cNvSpPr>
          <p:nvPr>
            <p:ph type="body" sz="quarter" idx="14" hasCustomPrompt="1"/>
          </p:nvPr>
        </p:nvSpPr>
        <p:spPr>
          <a:xfrm>
            <a:off x="679449" y="9513448"/>
            <a:ext cx="3063875" cy="239758"/>
          </a:xfrm>
        </p:spPr>
        <p:txBody>
          <a:bodyPr lIns="0" anchor="ctr" anchorCtr="0"/>
          <a:lstStyle>
            <a:lvl1pPr marL="0" marR="0" indent="0" algn="l" defTabSz="914400" rtl="0" eaLnBrk="1" fontAlgn="base" latinLnBrk="0" hangingPunct="1">
              <a:lnSpc>
                <a:spcPts val="1100"/>
              </a:lnSpc>
              <a:spcBef>
                <a:spcPct val="0"/>
              </a:spcBef>
              <a:spcAft>
                <a:spcPct val="0"/>
              </a:spcAft>
              <a:buClrTx/>
              <a:buSzTx/>
              <a:buFont typeface="Arial" panose="020B0604020202020204" pitchFamily="34" charset="0"/>
              <a:buNone/>
              <a:tabLst/>
              <a:defRPr sz="1000" cap="all" baseline="0">
                <a:solidFill>
                  <a:schemeClr val="bg1"/>
                </a:solidFill>
                <a:latin typeface="NeutraText-Demi" panose="02000000000000000000" pitchFamily="2" charset="0"/>
              </a:defRPr>
            </a:lvl1pPr>
          </a:lstStyle>
          <a:p>
            <a:pPr marL="0" marR="0" lvl="0" indent="0" algn="l" defTabSz="914400" rtl="0" eaLnBrk="1" fontAlgn="base" latinLnBrk="0" hangingPunct="1">
              <a:lnSpc>
                <a:spcPts val="1100"/>
              </a:lnSpc>
              <a:spcBef>
                <a:spcPct val="0"/>
              </a:spcBef>
              <a:spcAft>
                <a:spcPct val="0"/>
              </a:spcAft>
              <a:buClrTx/>
              <a:buSzTx/>
              <a:buFont typeface="Arial" panose="020B0604020202020204" pitchFamily="34" charset="0"/>
              <a:buNone/>
              <a:tabLst/>
              <a:defRPr/>
            </a:pPr>
            <a:r>
              <a:rPr kumimoji="0" lang="en-US" sz="1000" b="0" i="0" u="none" strike="noStrike" kern="1200" cap="all" spc="145" normalizeH="0" baseline="0" noProof="0" dirty="0">
                <a:ln>
                  <a:noFill/>
                </a:ln>
                <a:solidFill>
                  <a:srgbClr val="FFFFFE"/>
                </a:solidFill>
                <a:effectLst/>
                <a:uLnTx/>
                <a:uFillTx/>
                <a:latin typeface="NeutraText-Book"/>
                <a:ea typeface="ヒラギノ角ゴ Pro W3" charset="-128"/>
                <a:cs typeface="+mn-cs"/>
              </a:rPr>
              <a:t>The experience</a:t>
            </a:r>
          </a:p>
        </p:txBody>
      </p:sp>
    </p:spTree>
    <p:extLst>
      <p:ext uri="{BB962C8B-B14F-4D97-AF65-F5344CB8AC3E}">
        <p14:creationId xmlns:p14="http://schemas.microsoft.com/office/powerpoint/2010/main" val="154877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C42-81E2-4567-B209-FF0948CD5A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71B252-D1E6-46C7-A7CC-90703DA990CF}"/>
              </a:ext>
            </a:extLst>
          </p:cNvPr>
          <p:cNvSpPr>
            <a:spLocks noGrp="1"/>
          </p:cNvSpPr>
          <p:nvPr>
            <p:ph type="dt" sz="half" idx="10"/>
          </p:nvPr>
        </p:nvSpPr>
        <p:spPr/>
        <p:txBody>
          <a:bodyPr/>
          <a:lstStyle/>
          <a:p>
            <a:fld id="{47E5D054-0ECE-4323-9AEE-264371A40733}" type="datetimeFigureOut">
              <a:rPr lang="en-AU" smtClean="0"/>
              <a:t>21/01/2020</a:t>
            </a:fld>
            <a:endParaRPr lang="en-AU"/>
          </a:p>
        </p:txBody>
      </p:sp>
      <p:sp>
        <p:nvSpPr>
          <p:cNvPr id="6" name="Footer Background">
            <a:extLst>
              <a:ext uri="{FF2B5EF4-FFF2-40B4-BE49-F238E27FC236}">
                <a16:creationId xmlns:a16="http://schemas.microsoft.com/office/drawing/2014/main" id="{E30C8B41-8E48-47FB-B27F-342C064689D4}"/>
              </a:ext>
            </a:extLst>
          </p:cNvPr>
          <p:cNvSpPr/>
          <p:nvPr userDrawn="1"/>
        </p:nvSpPr>
        <p:spPr>
          <a:xfrm flipV="1">
            <a:off x="0" y="9224957"/>
            <a:ext cx="7772400" cy="833442"/>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bg1"/>
          </a:solidFill>
          <a:ln>
            <a:noFill/>
          </a:ln>
          <a:effectLst>
            <a:outerShdw blurRad="25400" dist="12700" dir="16200000" rotWithShape="0">
              <a:prstClr val="black">
                <a:alpha val="15000"/>
              </a:prst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sp>
        <p:nvSpPr>
          <p:cNvPr id="10" name="Slide Number Placeholder 5">
            <a:extLst>
              <a:ext uri="{FF2B5EF4-FFF2-40B4-BE49-F238E27FC236}">
                <a16:creationId xmlns:a16="http://schemas.microsoft.com/office/drawing/2014/main" id="{A227DD50-0A53-4245-BC1F-4240F53EA24D}"/>
              </a:ext>
            </a:extLst>
          </p:cNvPr>
          <p:cNvSpPr txBox="1">
            <a:spLocks/>
          </p:cNvSpPr>
          <p:nvPr userDrawn="1"/>
        </p:nvSpPr>
        <p:spPr>
          <a:xfrm>
            <a:off x="5414963" y="9774241"/>
            <a:ext cx="1814512" cy="133349"/>
          </a:xfrm>
          <a:prstGeom prst="rect">
            <a:avLst/>
          </a:prstGeom>
        </p:spPr>
        <p:txBody>
          <a:bodyPr vert="horz" lIns="91440" tIns="45720" rIns="91440" bIns="45720" rtlCol="0" anchor="ctr"/>
          <a:lstStyle>
            <a:defPPr>
              <a:defRPr lang="en-US"/>
            </a:defPPr>
            <a:lvl1pPr marL="0" algn="r" defTabSz="457200" rtl="0" eaLnBrk="1" latinLnBrk="0" hangingPunct="1">
              <a:defRPr sz="1020" kern="1200" smtClean="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284BE5C-9BD1-3843-AA10-3416FB373571}" type="slidenum">
              <a:rPr lang="en-US" smtClean="0">
                <a:solidFill>
                  <a:srgbClr val="20536F"/>
                </a:solidFill>
                <a:latin typeface="Proxima Nova Lt" panose="02000506030000020004" pitchFamily="50" charset="0"/>
              </a:rPr>
              <a:pPr>
                <a:defRPr/>
              </a:pPr>
              <a:t>‹#›</a:t>
            </a:fld>
            <a:endParaRPr lang="en-US" dirty="0">
              <a:solidFill>
                <a:srgbClr val="20536F"/>
              </a:solidFill>
              <a:latin typeface="Proxima Nova Lt" panose="02000506030000020004" pitchFamily="50" charset="0"/>
            </a:endParaRPr>
          </a:p>
        </p:txBody>
      </p:sp>
      <p:sp>
        <p:nvSpPr>
          <p:cNvPr id="11" name="Footer Placeholder 2">
            <a:extLst>
              <a:ext uri="{FF2B5EF4-FFF2-40B4-BE49-F238E27FC236}">
                <a16:creationId xmlns:a16="http://schemas.microsoft.com/office/drawing/2014/main" id="{1A5055A5-EAC5-4BF1-9EFB-34EC153C7C10}"/>
              </a:ext>
            </a:extLst>
          </p:cNvPr>
          <p:cNvSpPr txBox="1">
            <a:spLocks/>
          </p:cNvSpPr>
          <p:nvPr userDrawn="1"/>
        </p:nvSpPr>
        <p:spPr>
          <a:xfrm>
            <a:off x="679449" y="9774000"/>
            <a:ext cx="3063875" cy="121836"/>
          </a:xfrm>
          <a:prstGeom prst="rect">
            <a:avLst/>
          </a:prstGeom>
        </p:spPr>
        <p:txBody>
          <a:bodyPr vert="horz" lIns="0" tIns="45720" rIns="91440" bIns="45720" rtlCol="0" anchor="ctr"/>
          <a:lstStyle>
            <a:defPPr>
              <a:defRPr lang="en-US"/>
            </a:defPPr>
            <a:lvl1pPr marL="0" algn="ctr" defTabSz="457200" rtl="0" eaLnBrk="1" latinLnBrk="0" hangingPunct="1">
              <a:defRPr sz="102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800" dirty="0">
                <a:solidFill>
                  <a:srgbClr val="20536F"/>
                </a:solidFill>
                <a:latin typeface="Proxima Nova Lt" panose="02000506030000020004" pitchFamily="50" charset="0"/>
              </a:rPr>
              <a:t>Tricap Residential Group  |  TricapRes.com</a:t>
            </a:r>
          </a:p>
        </p:txBody>
      </p:sp>
      <p:sp>
        <p:nvSpPr>
          <p:cNvPr id="12" name="Text Placeholder 12">
            <a:extLst>
              <a:ext uri="{FF2B5EF4-FFF2-40B4-BE49-F238E27FC236}">
                <a16:creationId xmlns:a16="http://schemas.microsoft.com/office/drawing/2014/main" id="{6B86C80E-EA96-467B-8323-D77D35854A31}"/>
              </a:ext>
            </a:extLst>
          </p:cNvPr>
          <p:cNvSpPr>
            <a:spLocks noGrp="1"/>
          </p:cNvSpPr>
          <p:nvPr>
            <p:ph type="body" sz="quarter" idx="14" hasCustomPrompt="1"/>
          </p:nvPr>
        </p:nvSpPr>
        <p:spPr>
          <a:xfrm>
            <a:off x="679449" y="9558000"/>
            <a:ext cx="3063875" cy="239758"/>
          </a:xfrm>
        </p:spPr>
        <p:txBody>
          <a:bodyPr lIns="0" anchor="ctr" anchorCtr="0"/>
          <a:lstStyle>
            <a:lvl1pPr marL="0" indent="0">
              <a:lnSpc>
                <a:spcPts val="1100"/>
              </a:lnSpc>
              <a:buNone/>
              <a:defRPr sz="1000" cap="all" spc="120" baseline="0">
                <a:solidFill>
                  <a:srgbClr val="20536F"/>
                </a:solidFill>
                <a:latin typeface="NeutraText-Book" panose="02000000000000000000" pitchFamily="2" charset="0"/>
              </a:defRPr>
            </a:lvl1pPr>
          </a:lstStyle>
          <a:p>
            <a:pPr lvl="0"/>
            <a:r>
              <a:rPr lang="en-US" dirty="0"/>
              <a:t>THE EXPERIENCE</a:t>
            </a:r>
          </a:p>
        </p:txBody>
      </p:sp>
    </p:spTree>
    <p:extLst>
      <p:ext uri="{BB962C8B-B14F-4D97-AF65-F5344CB8AC3E}">
        <p14:creationId xmlns:p14="http://schemas.microsoft.com/office/powerpoint/2010/main" val="1428895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7E5D054-0ECE-4323-9AEE-264371A40733}" type="datetimeFigureOut">
              <a:rPr lang="en-AU" smtClean="0"/>
              <a:t>21/01/2020</a:t>
            </a:fld>
            <a:endParaRPr lang="en-AU"/>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7F85AF9-5059-402F-9A87-5CD6D6366C84}" type="slidenum">
              <a:rPr lang="en-AU" smtClean="0"/>
              <a:t>‹#›</a:t>
            </a:fld>
            <a:endParaRPr lang="en-AU"/>
          </a:p>
        </p:txBody>
      </p:sp>
    </p:spTree>
    <p:extLst>
      <p:ext uri="{BB962C8B-B14F-4D97-AF65-F5344CB8AC3E}">
        <p14:creationId xmlns:p14="http://schemas.microsoft.com/office/powerpoint/2010/main" val="1536324259"/>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9" r:id="rId4"/>
  </p:sldLayoutIdLst>
  <p:txStyles>
    <p:titleStyle>
      <a:lvl1pPr algn="l" defTabSz="777240" rtl="0" eaLnBrk="1" latinLnBrk="0" hangingPunct="1">
        <a:lnSpc>
          <a:spcPct val="90000"/>
        </a:lnSpc>
        <a:spcBef>
          <a:spcPct val="0"/>
        </a:spcBef>
        <a:buNone/>
        <a:defRPr sz="3740" kern="1200" cap="all" baseline="0">
          <a:solidFill>
            <a:srgbClr val="20536F"/>
          </a:solidFill>
          <a:latin typeface="Neutra Display" panose="02000000000000000000" pitchFamily="50"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A0FD40-FF9B-4D6C-B690-2F175AF4C212}"/>
              </a:ext>
            </a:extLst>
          </p:cNvPr>
          <p:cNvSpPr/>
          <p:nvPr/>
        </p:nvSpPr>
        <p:spPr>
          <a:xfrm>
            <a:off x="-12700" y="5334000"/>
            <a:ext cx="3731088" cy="4724400"/>
          </a:xfrm>
          <a:prstGeom prst="rect">
            <a:avLst/>
          </a:prstGeom>
          <a:gradFill flip="none" rotWithShape="1">
            <a:gsLst>
              <a:gs pos="0">
                <a:schemeClr val="bg1"/>
              </a:gs>
              <a:gs pos="100000">
                <a:schemeClr val="bg2">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7">
            <a:extLst>
              <a:ext uri="{FF2B5EF4-FFF2-40B4-BE49-F238E27FC236}">
                <a16:creationId xmlns:a16="http://schemas.microsoft.com/office/drawing/2014/main" id="{1A4FE745-B310-4E2C-B2E4-B80EAADB1676}"/>
              </a:ext>
            </a:extLst>
          </p:cNvPr>
          <p:cNvSpPr txBox="1">
            <a:spLocks/>
          </p:cNvSpPr>
          <p:nvPr/>
        </p:nvSpPr>
        <p:spPr>
          <a:xfrm>
            <a:off x="4094162" y="6898128"/>
            <a:ext cx="3297237" cy="2725195"/>
          </a:xfrm>
          <a:prstGeom prst="rect">
            <a:avLst/>
          </a:prstGeom>
        </p:spPr>
        <p:txBody>
          <a:bodyPr vert="horz" lIns="91440" tIns="45720" rIns="91440" bIns="45720" rtlCol="0" anchor="t" anchorCtr="0"/>
          <a:lstStyle>
            <a:defPPr>
              <a:defRPr lang="en-US"/>
            </a:defPPr>
            <a:lvl1pPr marL="0" algn="l" defTabSz="457200" rtl="0" eaLnBrk="1" latinLnBrk="0" hangingPunct="1">
              <a:defRPr sz="10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fontAlgn="base">
              <a:lnSpc>
                <a:spcPts val="2400"/>
              </a:lnSpc>
              <a:spcBef>
                <a:spcPct val="0"/>
              </a:spcBef>
              <a:spcAft>
                <a:spcPts val="1800"/>
              </a:spcAft>
            </a:pPr>
            <a:r>
              <a:rPr lang="en-US" sz="2400" cap="all" spc="90" dirty="0">
                <a:solidFill>
                  <a:srgbClr val="00243A"/>
                </a:solidFill>
                <a:latin typeface="NeutraText-Book"/>
                <a:ea typeface="ヒラギノ角ゴ Pro W3" charset="-128"/>
              </a:rPr>
              <a:t>our experience</a:t>
            </a:r>
          </a:p>
          <a:p>
            <a:pPr marL="0" lvl="1" defTabSz="914400" fontAlgn="base">
              <a:lnSpc>
                <a:spcPct val="150000"/>
              </a:lnSpc>
              <a:spcAft>
                <a:spcPct val="0"/>
              </a:spcAft>
            </a:pPr>
            <a:r>
              <a:rPr lang="en-US" sz="1400" dirty="0">
                <a:solidFill>
                  <a:srgbClr val="00C0D4"/>
                </a:solidFill>
                <a:latin typeface="Proxima Nova Lt" panose="02000506030000020004" pitchFamily="50" charset="0"/>
                <a:ea typeface="ヒラギノ角ゴ Pro W3" charset="-128"/>
              </a:rPr>
              <a:t>Why Tricap </a:t>
            </a:r>
          </a:p>
          <a:p>
            <a:pPr marL="0" lvl="1" defTabSz="914400" fontAlgn="base">
              <a:lnSpc>
                <a:spcPct val="150000"/>
              </a:lnSpc>
              <a:spcAft>
                <a:spcPct val="0"/>
              </a:spcAft>
            </a:pPr>
            <a:r>
              <a:rPr lang="en-US" sz="1400" dirty="0">
                <a:solidFill>
                  <a:srgbClr val="00C0D4"/>
                </a:solidFill>
                <a:latin typeface="Proxima Nova Lt" panose="02000506030000020004" pitchFamily="50" charset="0"/>
                <a:ea typeface="ヒラギノ角ゴ Pro W3" charset="-128"/>
              </a:rPr>
              <a:t>Leadership</a:t>
            </a:r>
          </a:p>
          <a:p>
            <a:pPr marL="0" lvl="1" defTabSz="914400" fontAlgn="base">
              <a:lnSpc>
                <a:spcPct val="150000"/>
              </a:lnSpc>
              <a:spcAft>
                <a:spcPct val="0"/>
              </a:spcAft>
            </a:pPr>
            <a:r>
              <a:rPr lang="en-US" sz="1400" dirty="0">
                <a:solidFill>
                  <a:srgbClr val="00C0D4"/>
                </a:solidFill>
                <a:latin typeface="Proxima Nova Lt" panose="02000506030000020004" pitchFamily="50" charset="0"/>
                <a:ea typeface="ヒラギノ角ゴ Pro W3" charset="-128"/>
              </a:rPr>
              <a:t>Investment Strategy</a:t>
            </a:r>
          </a:p>
          <a:p>
            <a:pPr marL="0" lvl="1" defTabSz="914400" fontAlgn="base">
              <a:lnSpc>
                <a:spcPct val="150000"/>
              </a:lnSpc>
              <a:spcAft>
                <a:spcPct val="0"/>
              </a:spcAft>
            </a:pPr>
            <a:r>
              <a:rPr lang="en-US" sz="1400" dirty="0">
                <a:solidFill>
                  <a:srgbClr val="00C0D4"/>
                </a:solidFill>
                <a:latin typeface="Proxima Nova Lt" panose="02000506030000020004" pitchFamily="50" charset="0"/>
                <a:ea typeface="ヒラギノ角ゴ Pro W3" charset="-128"/>
              </a:rPr>
              <a:t>Investment Track Record</a:t>
            </a:r>
          </a:p>
          <a:p>
            <a:pPr marL="0" lvl="1" defTabSz="914400" fontAlgn="base">
              <a:lnSpc>
                <a:spcPct val="150000"/>
              </a:lnSpc>
              <a:spcAft>
                <a:spcPct val="0"/>
              </a:spcAft>
            </a:pPr>
            <a:r>
              <a:rPr lang="en-US" sz="1400" dirty="0">
                <a:solidFill>
                  <a:srgbClr val="00C0D4"/>
                </a:solidFill>
                <a:latin typeface="Proxima Nova Lt" panose="02000506030000020004" pitchFamily="50" charset="0"/>
                <a:ea typeface="ヒラギノ角ゴ Pro W3" charset="-128"/>
              </a:rPr>
              <a:t>Owned &amp; Managed Properties</a:t>
            </a:r>
          </a:p>
        </p:txBody>
      </p:sp>
      <p:pic>
        <p:nvPicPr>
          <p:cNvPr id="6" name="Shape 53">
            <a:extLst>
              <a:ext uri="{FF2B5EF4-FFF2-40B4-BE49-F238E27FC236}">
                <a16:creationId xmlns:a16="http://schemas.microsoft.com/office/drawing/2014/main" id="{8DA1178B-963D-41EC-AE28-4B7F177F687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3015" y="6898128"/>
            <a:ext cx="2397270" cy="597587"/>
          </a:xfrm>
          <a:prstGeom prst="rect">
            <a:avLst/>
          </a:prstGeom>
          <a:noFill/>
          <a:ln>
            <a:noFill/>
          </a:ln>
        </p:spPr>
      </p:pic>
      <p:sp>
        <p:nvSpPr>
          <p:cNvPr id="7" name="Rectangle 1">
            <a:extLst>
              <a:ext uri="{FF2B5EF4-FFF2-40B4-BE49-F238E27FC236}">
                <a16:creationId xmlns:a16="http://schemas.microsoft.com/office/drawing/2014/main" id="{0C25B65B-85AB-4E6F-9D85-1F5E21FF956D}"/>
              </a:ext>
            </a:extLst>
          </p:cNvPr>
          <p:cNvSpPr/>
          <p:nvPr/>
        </p:nvSpPr>
        <p:spPr>
          <a:xfrm>
            <a:off x="-5412" y="-18000"/>
            <a:ext cx="7774871" cy="6616700"/>
          </a:xfrm>
          <a:custGeom>
            <a:avLst/>
            <a:gdLst>
              <a:gd name="connsiteX0" fmla="*/ 0 w 7132153"/>
              <a:gd name="connsiteY0" fmla="*/ 0 h 5767280"/>
              <a:gd name="connsiteX1" fmla="*/ 7132153 w 7132153"/>
              <a:gd name="connsiteY1" fmla="*/ 0 h 5767280"/>
              <a:gd name="connsiteX2" fmla="*/ 7132153 w 7132153"/>
              <a:gd name="connsiteY2" fmla="*/ 5767280 h 5767280"/>
              <a:gd name="connsiteX3" fmla="*/ 0 w 7132153"/>
              <a:gd name="connsiteY3" fmla="*/ 5767280 h 5767280"/>
              <a:gd name="connsiteX4" fmla="*/ 0 w 7132153"/>
              <a:gd name="connsiteY4" fmla="*/ 0 h 5767280"/>
              <a:gd name="connsiteX0" fmla="*/ 0 w 7132153"/>
              <a:gd name="connsiteY0" fmla="*/ 0 h 5767280"/>
              <a:gd name="connsiteX1" fmla="*/ 7132153 w 7132153"/>
              <a:gd name="connsiteY1" fmla="*/ 0 h 5767280"/>
              <a:gd name="connsiteX2" fmla="*/ 7132153 w 7132153"/>
              <a:gd name="connsiteY2" fmla="*/ 3689763 h 5767280"/>
              <a:gd name="connsiteX3" fmla="*/ 0 w 7132153"/>
              <a:gd name="connsiteY3" fmla="*/ 5767280 h 5767280"/>
              <a:gd name="connsiteX4" fmla="*/ 0 w 7132153"/>
              <a:gd name="connsiteY4" fmla="*/ 0 h 5767280"/>
              <a:gd name="connsiteX0" fmla="*/ 0 w 7139469"/>
              <a:gd name="connsiteY0" fmla="*/ 0 h 5767280"/>
              <a:gd name="connsiteX1" fmla="*/ 7132153 w 7139469"/>
              <a:gd name="connsiteY1" fmla="*/ 0 h 5767280"/>
              <a:gd name="connsiteX2" fmla="*/ 7139469 w 7139469"/>
              <a:gd name="connsiteY2" fmla="*/ 3155753 h 5767280"/>
              <a:gd name="connsiteX3" fmla="*/ 0 w 7139469"/>
              <a:gd name="connsiteY3" fmla="*/ 5767280 h 5767280"/>
              <a:gd name="connsiteX4" fmla="*/ 0 w 7139469"/>
              <a:gd name="connsiteY4" fmla="*/ 0 h 5767280"/>
              <a:gd name="connsiteX0" fmla="*/ 0 w 7132477"/>
              <a:gd name="connsiteY0" fmla="*/ 0 h 5767280"/>
              <a:gd name="connsiteX1" fmla="*/ 7132153 w 7132477"/>
              <a:gd name="connsiteY1" fmla="*/ 0 h 5767280"/>
              <a:gd name="connsiteX2" fmla="*/ 7124839 w 7132477"/>
              <a:gd name="connsiteY2" fmla="*/ 3484937 h 5767280"/>
              <a:gd name="connsiteX3" fmla="*/ 0 w 7132477"/>
              <a:gd name="connsiteY3" fmla="*/ 5767280 h 5767280"/>
              <a:gd name="connsiteX4" fmla="*/ 0 w 7132477"/>
              <a:gd name="connsiteY4" fmla="*/ 0 h 5767280"/>
              <a:gd name="connsiteX0" fmla="*/ 0 w 7134364"/>
              <a:gd name="connsiteY0" fmla="*/ 0 h 5767280"/>
              <a:gd name="connsiteX1" fmla="*/ 7132153 w 7134364"/>
              <a:gd name="connsiteY1" fmla="*/ 0 h 5767280"/>
              <a:gd name="connsiteX2" fmla="*/ 7134364 w 7134364"/>
              <a:gd name="connsiteY2" fmla="*/ 3494462 h 5767280"/>
              <a:gd name="connsiteX3" fmla="*/ 0 w 7134364"/>
              <a:gd name="connsiteY3" fmla="*/ 5767280 h 5767280"/>
              <a:gd name="connsiteX4" fmla="*/ 0 w 7134364"/>
              <a:gd name="connsiteY4" fmla="*/ 0 h 576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4364" h="5767280">
                <a:moveTo>
                  <a:pt x="0" y="0"/>
                </a:moveTo>
                <a:lnTo>
                  <a:pt x="7132153" y="0"/>
                </a:lnTo>
                <a:cubicBezTo>
                  <a:pt x="7134592" y="1051918"/>
                  <a:pt x="7131925" y="2442544"/>
                  <a:pt x="7134364" y="3494462"/>
                </a:cubicBezTo>
                <a:lnTo>
                  <a:pt x="0" y="5767280"/>
                </a:lnTo>
                <a:lnTo>
                  <a:pt x="0" y="0"/>
                </a:lnTo>
                <a:close/>
              </a:path>
            </a:pathLst>
          </a:cu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7911F19D-09D4-46BE-9C58-B80AB5733EE5}"/>
              </a:ext>
            </a:extLst>
          </p:cNvPr>
          <p:cNvSpPr/>
          <p:nvPr/>
        </p:nvSpPr>
        <p:spPr>
          <a:xfrm rot="16200000" flipH="1">
            <a:off x="4367445" y="3326044"/>
            <a:ext cx="2755899" cy="4054012"/>
          </a:xfrm>
          <a:prstGeom prst="triangle">
            <a:avLst/>
          </a:prstGeom>
          <a:gradFill flip="none" rotWithShape="1">
            <a:gsLst>
              <a:gs pos="0">
                <a:srgbClr val="00456C"/>
              </a:gs>
              <a:gs pos="97000">
                <a:schemeClr val="accent6">
                  <a:lumMod val="7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a:extLst>
              <a:ext uri="{FF2B5EF4-FFF2-40B4-BE49-F238E27FC236}">
                <a16:creationId xmlns:a16="http://schemas.microsoft.com/office/drawing/2014/main" id="{03DD3D7A-53F3-49F0-8CB6-7A2D705DE4BE}"/>
              </a:ext>
            </a:extLst>
          </p:cNvPr>
          <p:cNvSpPr/>
          <p:nvPr/>
        </p:nvSpPr>
        <p:spPr>
          <a:xfrm rot="5400000">
            <a:off x="624307" y="3502961"/>
            <a:ext cx="2476498" cy="3719231"/>
          </a:xfrm>
          <a:prstGeom prst="triangle">
            <a:avLst/>
          </a:prstGeom>
          <a:gradFill flip="none" rotWithShape="1">
            <a:gsLst>
              <a:gs pos="0">
                <a:srgbClr val="03BCD3">
                  <a:alpha val="80000"/>
                </a:srgbClr>
              </a:gs>
              <a:gs pos="100000">
                <a:srgbClr val="029DB2">
                  <a:alpha val="8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1218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BF157F-B110-4D09-830F-417A4E776FAC}"/>
              </a:ext>
            </a:extLst>
          </p:cNvPr>
          <p:cNvSpPr>
            <a:spLocks noGrp="1"/>
          </p:cNvSpPr>
          <p:nvPr>
            <p:ph type="body" sz="quarter" idx="14"/>
          </p:nvPr>
        </p:nvSpPr>
        <p:spPr>
          <a:xfrm>
            <a:off x="679449" y="9558000"/>
            <a:ext cx="3063875" cy="239758"/>
          </a:xfrm>
        </p:spPr>
        <p:txBody>
          <a:bodyPr/>
          <a:lstStyle/>
          <a:p>
            <a:pPr lvl="0" defTabSz="914400" fontAlgn="base">
              <a:spcBef>
                <a:spcPct val="0"/>
              </a:spcBef>
              <a:spcAft>
                <a:spcPct val="0"/>
              </a:spcAft>
            </a:pPr>
            <a:r>
              <a:rPr lang="en-US" spc="145" dirty="0">
                <a:solidFill>
                  <a:srgbClr val="FFFFFE"/>
                </a:solidFill>
                <a:latin typeface="NeutraText-Book"/>
                <a:ea typeface="ヒラギノ角ゴ Pro W3" charset="-128"/>
              </a:rPr>
              <a:t>The experience</a:t>
            </a:r>
          </a:p>
        </p:txBody>
      </p:sp>
      <p:pic>
        <p:nvPicPr>
          <p:cNvPr id="4" name="Photo">
            <a:extLst>
              <a:ext uri="{FF2B5EF4-FFF2-40B4-BE49-F238E27FC236}">
                <a16:creationId xmlns:a16="http://schemas.microsoft.com/office/drawing/2014/main" id="{DCE08A72-26AB-4357-8E68-6A25DE9BCA8B}"/>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720000"/>
            <a:ext cx="7772400" cy="4054751"/>
          </a:xfrm>
          <a:prstGeom prst="rect">
            <a:avLst/>
          </a:prstGeom>
          <a:effectLst>
            <a:softEdge rad="0"/>
          </a:effectLst>
        </p:spPr>
      </p:pic>
      <p:sp>
        <p:nvSpPr>
          <p:cNvPr id="5" name="Text Placeholder 4">
            <a:extLst>
              <a:ext uri="{FF2B5EF4-FFF2-40B4-BE49-F238E27FC236}">
                <a16:creationId xmlns:a16="http://schemas.microsoft.com/office/drawing/2014/main" id="{AF0657F3-CC15-49D6-AC51-78EF3F791540}"/>
              </a:ext>
            </a:extLst>
          </p:cNvPr>
          <p:cNvSpPr txBox="1">
            <a:spLocks/>
          </p:cNvSpPr>
          <p:nvPr/>
        </p:nvSpPr>
        <p:spPr bwMode="auto">
          <a:xfrm>
            <a:off x="1647825" y="7618317"/>
            <a:ext cx="5568950" cy="13803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200"/>
              </a:lnSpc>
              <a:spcBef>
                <a:spcPct val="20000"/>
              </a:spcBef>
              <a:spcAft>
                <a:spcPct val="0"/>
              </a:spcAft>
              <a:defRPr sz="1000" kern="1200" cap="none" spc="0" baseline="0">
                <a:solidFill>
                  <a:srgbClr val="00243A"/>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lnSpc>
                <a:spcPct val="100000"/>
              </a:lnSpc>
            </a:pPr>
            <a:r>
              <a:rPr lang="en-US" sz="1800" dirty="0">
                <a:latin typeface="NeutraText-Book" panose="02000000000000000000" pitchFamily="2" charset="0"/>
              </a:rPr>
              <a:t>WHAT SETS US APART</a:t>
            </a:r>
          </a:p>
          <a:p>
            <a:pPr lvl="1" defTabSz="914400">
              <a:lnSpc>
                <a:spcPct val="120000"/>
              </a:lnSpc>
            </a:pPr>
            <a:r>
              <a:rPr lang="en-US" sz="1400" dirty="0"/>
              <a:t>Our company at its core is a real estate execution firm.  We are finding opportunities, we are creating a vision for where we want to take that opportunity, and we are driving the execution of the deal.</a:t>
            </a:r>
          </a:p>
        </p:txBody>
      </p:sp>
      <p:sp>
        <p:nvSpPr>
          <p:cNvPr id="6" name="Text Placeholder 5">
            <a:extLst>
              <a:ext uri="{FF2B5EF4-FFF2-40B4-BE49-F238E27FC236}">
                <a16:creationId xmlns:a16="http://schemas.microsoft.com/office/drawing/2014/main" id="{6C04B865-57B1-4B39-86C7-4C6C152E66E3}"/>
              </a:ext>
            </a:extLst>
          </p:cNvPr>
          <p:cNvSpPr txBox="1">
            <a:spLocks/>
          </p:cNvSpPr>
          <p:nvPr/>
        </p:nvSpPr>
        <p:spPr bwMode="auto">
          <a:xfrm>
            <a:off x="1647825" y="5838373"/>
            <a:ext cx="5568950" cy="87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200"/>
              </a:lnSpc>
              <a:spcBef>
                <a:spcPct val="20000"/>
              </a:spcBef>
              <a:spcAft>
                <a:spcPct val="0"/>
              </a:spcAft>
              <a:defRPr sz="1000" kern="1200" cap="none" spc="0" baseline="0">
                <a:solidFill>
                  <a:srgbClr val="00243A"/>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lnSpc>
                <a:spcPct val="100000"/>
              </a:lnSpc>
            </a:pPr>
            <a:r>
              <a:rPr lang="en-US" sz="1800" dirty="0">
                <a:latin typeface="NeutraText-Book" panose="02000000000000000000" pitchFamily="2" charset="0"/>
              </a:rPr>
              <a:t>WHO WE ARE</a:t>
            </a:r>
          </a:p>
          <a:p>
            <a:pPr lvl="1" defTabSz="914400">
              <a:lnSpc>
                <a:spcPct val="120000"/>
              </a:lnSpc>
            </a:pPr>
            <a:r>
              <a:rPr lang="en-US" sz="1400" dirty="0"/>
              <a:t>We are a team of men and women with a relentless dedication to exceptional service and incredible value for our residents.</a:t>
            </a:r>
          </a:p>
        </p:txBody>
      </p:sp>
      <p:cxnSp>
        <p:nvCxnSpPr>
          <p:cNvPr id="7" name="Straight Connector 6">
            <a:extLst>
              <a:ext uri="{FF2B5EF4-FFF2-40B4-BE49-F238E27FC236}">
                <a16:creationId xmlns:a16="http://schemas.microsoft.com/office/drawing/2014/main" id="{B4A4158C-4A2B-4405-BA54-05237FABA339}"/>
              </a:ext>
            </a:extLst>
          </p:cNvPr>
          <p:cNvCxnSpPr/>
          <p:nvPr/>
        </p:nvCxnSpPr>
        <p:spPr>
          <a:xfrm>
            <a:off x="1622425" y="7360693"/>
            <a:ext cx="2703513" cy="1587"/>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29C41A0-6FFA-4739-AB49-CE1FAAE1F8CD}"/>
              </a:ext>
            </a:extLst>
          </p:cNvPr>
          <p:cNvCxnSpPr/>
          <p:nvPr/>
        </p:nvCxnSpPr>
        <p:spPr>
          <a:xfrm>
            <a:off x="4564063" y="7360693"/>
            <a:ext cx="2665412" cy="1587"/>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ECD1B91-36E6-4EA6-B2DC-21FD2852DC53}"/>
              </a:ext>
            </a:extLst>
          </p:cNvPr>
          <p:cNvCxnSpPr/>
          <p:nvPr/>
        </p:nvCxnSpPr>
        <p:spPr>
          <a:xfrm>
            <a:off x="1647825" y="5557082"/>
            <a:ext cx="2703513" cy="1587"/>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30DD921-8043-4396-8941-AA51EFC8222F}"/>
              </a:ext>
            </a:extLst>
          </p:cNvPr>
          <p:cNvCxnSpPr/>
          <p:nvPr/>
        </p:nvCxnSpPr>
        <p:spPr>
          <a:xfrm>
            <a:off x="4589463" y="5557082"/>
            <a:ext cx="2665412" cy="1587"/>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itle">
            <a:extLst>
              <a:ext uri="{FF2B5EF4-FFF2-40B4-BE49-F238E27FC236}">
                <a16:creationId xmlns:a16="http://schemas.microsoft.com/office/drawing/2014/main" id="{33DAE875-BF05-4BF9-8110-6468D529B1CB}"/>
              </a:ext>
            </a:extLst>
          </p:cNvPr>
          <p:cNvSpPr txBox="1">
            <a:spLocks/>
          </p:cNvSpPr>
          <p:nvPr/>
        </p:nvSpPr>
        <p:spPr bwMode="auto">
          <a:xfrm>
            <a:off x="1254125" y="3139969"/>
            <a:ext cx="5568950" cy="1128514"/>
          </a:xfrm>
          <a:prstGeom prst="rect">
            <a:avLst/>
          </a:prstGeom>
          <a:noFill/>
          <a:ln w="9525">
            <a:noFill/>
            <a:miter lim="800000"/>
            <a:headEnd/>
            <a:tailEnd/>
          </a:ln>
          <a:effectLst>
            <a:glow rad="101600">
              <a:schemeClr val="accent3">
                <a:satMod val="175000"/>
                <a:alpha val="40000"/>
              </a:schemeClr>
            </a:glow>
          </a:effectLst>
        </p:spPr>
        <p:txBody>
          <a:bodyPr vert="horz" wrap="square" lIns="0" tIns="0" rIns="0" bIns="0" numCol="1" anchor="ctr" anchorCtr="0" compatLnSpc="1">
            <a:prstTxWarp prst="textNoShape">
              <a:avLst/>
            </a:prstTxWarp>
            <a:spAutoFit/>
          </a:bodyPr>
          <a:lstStyle>
            <a:lvl1pPr marL="0" indent="0" algn="l" rtl="0" fontAlgn="base">
              <a:lnSpc>
                <a:spcPts val="3400"/>
              </a:lnSpc>
              <a:spcBef>
                <a:spcPct val="0"/>
              </a:spcBef>
              <a:spcAft>
                <a:spcPct val="0"/>
              </a:spcAft>
              <a:defRPr sz="2000" kern="1200" cap="all" spc="100" baseline="0">
                <a:solidFill>
                  <a:srgbClr val="4CB3BE"/>
                </a:solidFill>
                <a:latin typeface="NeutraText-Book"/>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914400">
              <a:lnSpc>
                <a:spcPts val="4400"/>
              </a:lnSpc>
            </a:pPr>
            <a:r>
              <a:rPr lang="en-US" sz="4400" dirty="0">
                <a:solidFill>
                  <a:schemeClr val="bg1"/>
                </a:solidFill>
                <a:effectLst>
                  <a:outerShdw blurRad="50800" dist="38100" dir="2700000" algn="tl" rotWithShape="0">
                    <a:prstClr val="black">
                      <a:alpha val="40000"/>
                    </a:prstClr>
                  </a:outerShdw>
                </a:effectLst>
                <a:latin typeface="NeutraText-Book" panose="02000000000000000000" pitchFamily="2" charset="0"/>
              </a:rPr>
              <a:t>HELPING</a:t>
            </a:r>
            <a:r>
              <a:rPr lang="en-US" sz="4400" dirty="0">
                <a:solidFill>
                  <a:srgbClr val="123150"/>
                </a:solidFill>
                <a:effectLst>
                  <a:outerShdw blurRad="50800" dist="38100" dir="2700000" algn="tl" rotWithShape="0">
                    <a:prstClr val="black">
                      <a:alpha val="40000"/>
                    </a:prstClr>
                  </a:outerShdw>
                </a:effectLst>
                <a:latin typeface="NeutraText-Book" panose="02000000000000000000" pitchFamily="2" charset="0"/>
              </a:rPr>
              <a:t> </a:t>
            </a:r>
            <a:r>
              <a:rPr lang="en-US" sz="4400" dirty="0">
                <a:solidFill>
                  <a:schemeClr val="accent1">
                    <a:lumMod val="60000"/>
                    <a:lumOff val="40000"/>
                  </a:schemeClr>
                </a:solidFill>
                <a:effectLst>
                  <a:outerShdw blurRad="50800" dist="38100" dir="2700000" algn="tl" rotWithShape="0">
                    <a:prstClr val="black">
                      <a:alpha val="40000"/>
                    </a:prstClr>
                  </a:outerShdw>
                </a:effectLst>
                <a:latin typeface="NeutraText-Book" panose="02000000000000000000" pitchFamily="2" charset="0"/>
              </a:rPr>
              <a:t>PEOPLE</a:t>
            </a:r>
            <a:r>
              <a:rPr lang="en-US" sz="4400" dirty="0">
                <a:solidFill>
                  <a:srgbClr val="123150"/>
                </a:solidFill>
                <a:effectLst>
                  <a:outerShdw blurRad="50800" dist="38100" dir="2700000" algn="tl" rotWithShape="0">
                    <a:prstClr val="black">
                      <a:alpha val="40000"/>
                    </a:prstClr>
                  </a:outerShdw>
                </a:effectLst>
                <a:latin typeface="NeutraText-Book" panose="02000000000000000000" pitchFamily="2" charset="0"/>
              </a:rPr>
              <a:t> </a:t>
            </a:r>
            <a:r>
              <a:rPr lang="en-US" sz="4400" dirty="0">
                <a:solidFill>
                  <a:schemeClr val="bg1"/>
                </a:solidFill>
                <a:effectLst>
                  <a:outerShdw blurRad="50800" dist="38100" dir="2700000" algn="tl" rotWithShape="0">
                    <a:prstClr val="black">
                      <a:alpha val="40000"/>
                    </a:prstClr>
                  </a:outerShdw>
                </a:effectLst>
                <a:latin typeface="NeutraText-Book" panose="02000000000000000000" pitchFamily="2" charset="0"/>
              </a:rPr>
              <a:t>LIVE BETTER </a:t>
            </a:r>
            <a:r>
              <a:rPr lang="en-US" sz="4400" dirty="0">
                <a:solidFill>
                  <a:schemeClr val="accent1">
                    <a:lumMod val="60000"/>
                    <a:lumOff val="40000"/>
                  </a:schemeClr>
                </a:solidFill>
                <a:effectLst>
                  <a:outerShdw blurRad="50800" dist="38100" dir="2700000" algn="tl" rotWithShape="0">
                    <a:prstClr val="black">
                      <a:alpha val="40000"/>
                    </a:prstClr>
                  </a:outerShdw>
                </a:effectLst>
                <a:latin typeface="NeutraText-Book" panose="02000000000000000000" pitchFamily="2" charset="0"/>
              </a:rPr>
              <a:t>LIVES</a:t>
            </a:r>
          </a:p>
        </p:txBody>
      </p:sp>
      <p:pic>
        <p:nvPicPr>
          <p:cNvPr id="13" name="Shape 53">
            <a:extLst>
              <a:ext uri="{FF2B5EF4-FFF2-40B4-BE49-F238E27FC236}">
                <a16:creationId xmlns:a16="http://schemas.microsoft.com/office/drawing/2014/main" id="{41E68DD7-39FF-43BD-BB31-E8E300A2DB6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4000" y="252000"/>
            <a:ext cx="1107210" cy="281854"/>
          </a:xfrm>
          <a:prstGeom prst="rect">
            <a:avLst/>
          </a:prstGeom>
          <a:noFill/>
          <a:ln>
            <a:noFill/>
          </a:ln>
        </p:spPr>
      </p:pic>
    </p:spTree>
    <p:extLst>
      <p:ext uri="{BB962C8B-B14F-4D97-AF65-F5344CB8AC3E}">
        <p14:creationId xmlns:p14="http://schemas.microsoft.com/office/powerpoint/2010/main" val="375327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F7A5C5A4-AADA-40D8-B00D-A13B9131928C}"/>
              </a:ext>
            </a:extLst>
          </p:cNvPr>
          <p:cNvSpPr txBox="1">
            <a:spLocks/>
          </p:cNvSpPr>
          <p:nvPr/>
        </p:nvSpPr>
        <p:spPr bwMode="auto">
          <a:xfrm>
            <a:off x="679449" y="8757980"/>
            <a:ext cx="6550026" cy="3540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800" b="0" i="0" kern="1200" cap="none" spc="50" baseline="0">
                <a:solidFill>
                  <a:srgbClr val="4CB3BE"/>
                </a:solidFill>
                <a:latin typeface="Proxima Nova Lt"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kern="1200" cap="none" spc="134" baseline="0">
                <a:solidFill>
                  <a:schemeClr val="tx1"/>
                </a:solidFill>
                <a:latin typeface="Proxima Nova"/>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r" defTabSz="914400"/>
            <a:r>
              <a:rPr lang="en-US" sz="1100" spc="10" dirty="0">
                <a:latin typeface="Georgia" panose="02040502050405020303" pitchFamily="18" charset="0"/>
                <a:cs typeface="MetaSerifPro-LightItalic" panose="02010504050101020102" pitchFamily="50" charset="0"/>
              </a:rPr>
              <a:t>“</a:t>
            </a:r>
            <a:r>
              <a:rPr lang="en-US" sz="1100" i="1" spc="10" dirty="0">
                <a:latin typeface="Georgia" panose="02040502050405020303" pitchFamily="18" charset="0"/>
                <a:cs typeface="MetaSerifPro-LightItalic" panose="02010504050101020102" pitchFamily="50" charset="0"/>
              </a:rPr>
              <a:t>The secret of success is to understand the point of view of others.”</a:t>
            </a:r>
            <a:br>
              <a:rPr lang="en-US" sz="1100" i="1" spc="10" dirty="0">
                <a:latin typeface="Georgia" panose="02040502050405020303" pitchFamily="18" charset="0"/>
                <a:cs typeface="MetaSerifPro-LightItalic" panose="02010504050101020102" pitchFamily="50" charset="0"/>
              </a:rPr>
            </a:br>
            <a:r>
              <a:rPr lang="en-US" sz="1100" i="1" spc="10" dirty="0">
                <a:latin typeface="Georgia" panose="02040502050405020303" pitchFamily="18" charset="0"/>
                <a:cs typeface="MetaSerifPro-LightItalic" panose="02010504050101020102" pitchFamily="50" charset="0"/>
              </a:rPr>
              <a:t> </a:t>
            </a:r>
            <a:r>
              <a:rPr lang="en-US" sz="1100" spc="10" dirty="0">
                <a:latin typeface="Georgia" panose="02040502050405020303" pitchFamily="18" charset="0"/>
                <a:cs typeface="MetaSerifPro-LightItalic" panose="02010504050101020102" pitchFamily="50" charset="0"/>
              </a:rPr>
              <a:t>— Henry Ford</a:t>
            </a:r>
          </a:p>
          <a:p>
            <a:pPr algn="r" defTabSz="914400"/>
            <a:endParaRPr lang="en-US" sz="1100" spc="0" dirty="0">
              <a:latin typeface="Georgia" panose="02040502050405020303" pitchFamily="18" charset="0"/>
            </a:endParaRPr>
          </a:p>
        </p:txBody>
      </p:sp>
      <p:sp>
        <p:nvSpPr>
          <p:cNvPr id="5" name="Text Placeholder 11">
            <a:extLst>
              <a:ext uri="{FF2B5EF4-FFF2-40B4-BE49-F238E27FC236}">
                <a16:creationId xmlns:a16="http://schemas.microsoft.com/office/drawing/2014/main" id="{E058AA1C-551A-42E7-BED9-DE47036CD33A}"/>
              </a:ext>
            </a:extLst>
          </p:cNvPr>
          <p:cNvSpPr txBox="1">
            <a:spLocks/>
          </p:cNvSpPr>
          <p:nvPr/>
        </p:nvSpPr>
        <p:spPr bwMode="auto">
          <a:xfrm>
            <a:off x="679449" y="5109130"/>
            <a:ext cx="6606937" cy="3407555"/>
          </a:xfrm>
          <a:prstGeom prst="rect">
            <a:avLst/>
          </a:prstGeom>
          <a:noFill/>
          <a:ln w="9525">
            <a:noFill/>
            <a:miter lim="800000"/>
            <a:headEnd/>
            <a:tailEnd/>
          </a:ln>
        </p:spPr>
        <p:txBody>
          <a:bodyPr vert="horz" wrap="none" lIns="0" tIns="0" rIns="0" bIns="0" numCol="2" spcCol="216000" anchor="t" anchorCtr="0" compatLnSpc="1">
            <a:prstTxWarp prst="textNoShape">
              <a:avLst/>
            </a:prstTxWarp>
            <a:noAutofit/>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b="0" kern="1200" cap="none" spc="0" baseline="0">
                <a:solidFill>
                  <a:schemeClr val="tx1"/>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lvl="1" defTabSz="914400">
              <a:lnSpc>
                <a:spcPct val="120000"/>
              </a:lnSpc>
              <a:spcBef>
                <a:spcPts val="216"/>
              </a:spcBef>
            </a:pPr>
            <a:r>
              <a:rPr lang="en-US" sz="1150" dirty="0"/>
              <a:t>As Founder and CEO of Tricap, Bryan Pritchard enjoys taking on difficult projects that challenge his teammates and encourage growth. Under Bryan’s direction, Tricap owns and operates thousands of apartments in communities throughout the Midwest and has completed redevelopment projects ranging from neighborhood walk-ups to major high-rise renovations.</a:t>
            </a:r>
          </a:p>
          <a:p>
            <a:pPr lvl="1" defTabSz="914400">
              <a:lnSpc>
                <a:spcPct val="120000"/>
              </a:lnSpc>
              <a:spcBef>
                <a:spcPts val="650"/>
              </a:spcBef>
            </a:pPr>
            <a:r>
              <a:rPr lang="en-US" sz="1150" dirty="0"/>
              <a:t>A graduate of the University of Michigan with a B.S. in Mechanical Engineering, Bryan founded Tricap in 2007 as a redeveloper of multi-family properties. The company achieved quick success by repositioning properties through a combination of renovation, enhanced property management and lease-up.  Over the years, Bryan built Tricap into a multifaceted organization that develops, manages and leases thousands of apartments.  Specializing in “value add”  renovations, Tricap also has extensive experience and expertise in new construction.</a:t>
            </a:r>
          </a:p>
          <a:p>
            <a:pPr lvl="1" defTabSz="914400">
              <a:lnSpc>
                <a:spcPct val="120000"/>
              </a:lnSpc>
              <a:spcBef>
                <a:spcPts val="650"/>
              </a:spcBef>
            </a:pPr>
            <a:r>
              <a:rPr lang="en-US" sz="1150" dirty="0"/>
              <a:t>Bringing an “owner’s perspective” to Tricap and personifying the company’s approach to the real estate business, Bryan values innovation and cohesiveness as a way to bring success to each of his company’s projects. Tricap only operates properties the company owns, utilizing the best available digital tools to assist both the Tricap management team and apartment residents.</a:t>
            </a:r>
          </a:p>
          <a:p>
            <a:pPr lvl="1" defTabSz="914400"/>
            <a:endParaRPr lang="en-US" sz="1150" dirty="0">
              <a:latin typeface="Proxima Nova"/>
            </a:endParaRPr>
          </a:p>
        </p:txBody>
      </p:sp>
      <p:sp>
        <p:nvSpPr>
          <p:cNvPr id="6" name="Title">
            <a:extLst>
              <a:ext uri="{FF2B5EF4-FFF2-40B4-BE49-F238E27FC236}">
                <a16:creationId xmlns:a16="http://schemas.microsoft.com/office/drawing/2014/main" id="{AEA25B7D-30C9-45C3-95E1-BFFBC932ADCE}"/>
              </a:ext>
            </a:extLst>
          </p:cNvPr>
          <p:cNvSpPr txBox="1">
            <a:spLocks/>
          </p:cNvSpPr>
          <p:nvPr/>
        </p:nvSpPr>
        <p:spPr>
          <a:xfrm>
            <a:off x="679449" y="3341215"/>
            <a:ext cx="6666310" cy="1020722"/>
          </a:xfrm>
          <a:prstGeom prst="rect">
            <a:avLst/>
          </a:prstGeom>
        </p:spPr>
        <p:txBody>
          <a:bodyPr lIns="0" tIns="0" rIns="0" bIns="0"/>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1" indent="0" algn="ctr">
              <a:lnSpc>
                <a:spcPct val="110000"/>
              </a:lnSpc>
              <a:spcBef>
                <a:spcPts val="0"/>
              </a:spcBef>
              <a:buNone/>
            </a:pPr>
            <a:r>
              <a:rPr lang="en-US" sz="1800" dirty="0">
                <a:solidFill>
                  <a:srgbClr val="023C5C"/>
                </a:solidFill>
                <a:latin typeface="NeutraText-Book" panose="02000000000000000000" pitchFamily="2" charset="0"/>
              </a:rPr>
              <a:t>OUR </a:t>
            </a:r>
            <a:r>
              <a:rPr lang="en-US" sz="1800" dirty="0">
                <a:solidFill>
                  <a:srgbClr val="029DB2"/>
                </a:solidFill>
                <a:latin typeface="NeutraText-Book" panose="02000000000000000000" pitchFamily="2" charset="0"/>
              </a:rPr>
              <a:t>TALENTED TEAM</a:t>
            </a:r>
            <a:r>
              <a:rPr lang="en-US" sz="1800" dirty="0">
                <a:solidFill>
                  <a:srgbClr val="023C5C"/>
                </a:solidFill>
                <a:latin typeface="NeutraText-Book" panose="02000000000000000000" pitchFamily="2" charset="0"/>
              </a:rPr>
              <a:t> OF REAL ESTATE PROFESSIONALS HAVE </a:t>
            </a:r>
            <a:r>
              <a:rPr lang="en-US" sz="1800" dirty="0">
                <a:solidFill>
                  <a:srgbClr val="029DB2"/>
                </a:solidFill>
                <a:latin typeface="NeutraText-Book" panose="02000000000000000000" pitchFamily="2" charset="0"/>
              </a:rPr>
              <a:t>AN UNCANNY</a:t>
            </a:r>
            <a:r>
              <a:rPr lang="en-US" sz="1800" dirty="0">
                <a:solidFill>
                  <a:srgbClr val="023C5C"/>
                </a:solidFill>
                <a:latin typeface="NeutraText-Book" panose="02000000000000000000" pitchFamily="2" charset="0"/>
              </a:rPr>
              <a:t> ABILITY TO ANTICIPATE AND IDENTIFY OPPORTUNITIES IN DIVERSE MARKETS.</a:t>
            </a:r>
          </a:p>
        </p:txBody>
      </p:sp>
      <p:sp>
        <p:nvSpPr>
          <p:cNvPr id="7" name="Text Placeholder 11">
            <a:extLst>
              <a:ext uri="{FF2B5EF4-FFF2-40B4-BE49-F238E27FC236}">
                <a16:creationId xmlns:a16="http://schemas.microsoft.com/office/drawing/2014/main" id="{F11D71B5-5655-4730-BC40-79F6BD1F00CB}"/>
              </a:ext>
            </a:extLst>
          </p:cNvPr>
          <p:cNvSpPr txBox="1">
            <a:spLocks/>
          </p:cNvSpPr>
          <p:nvPr/>
        </p:nvSpPr>
        <p:spPr bwMode="auto">
          <a:xfrm>
            <a:off x="665162" y="4560700"/>
            <a:ext cx="3511422" cy="388569"/>
          </a:xfrm>
          <a:prstGeom prst="rect">
            <a:avLst/>
          </a:prstGeom>
          <a:noFill/>
          <a:ln w="9525">
            <a:noFill/>
            <a:miter lim="800000"/>
            <a:headEnd/>
            <a:tailEnd/>
          </a:ln>
        </p:spPr>
        <p:txBody>
          <a:bodyPr vert="horz" wrap="square" lIns="0" tIns="0" rIns="0" bIns="0" numCol="1" spcCol="180000"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b="0" kern="1200" cap="none" spc="0" baseline="0">
                <a:solidFill>
                  <a:schemeClr val="tx1"/>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lnSpc>
                <a:spcPct val="110000"/>
              </a:lnSpc>
            </a:pPr>
            <a:r>
              <a:rPr lang="en-US" sz="1300" dirty="0"/>
              <a:t>Bryan Pritchard</a:t>
            </a:r>
            <a:br>
              <a:rPr lang="en-US" sz="1300" dirty="0"/>
            </a:br>
            <a:r>
              <a:rPr lang="en-US" sz="1300" b="0" dirty="0"/>
              <a:t>Founder / President</a:t>
            </a:r>
            <a:endParaRPr lang="en-US" sz="1300" dirty="0"/>
          </a:p>
        </p:txBody>
      </p:sp>
      <p:pic>
        <p:nvPicPr>
          <p:cNvPr id="8" name="Picture 7">
            <a:extLst>
              <a:ext uri="{FF2B5EF4-FFF2-40B4-BE49-F238E27FC236}">
                <a16:creationId xmlns:a16="http://schemas.microsoft.com/office/drawing/2014/main" id="{7ADE3E6E-1C61-428C-B289-C1C087CFA00D}"/>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0" y="736526"/>
            <a:ext cx="7772400" cy="2176272"/>
          </a:xfrm>
          <a:prstGeom prst="rect">
            <a:avLst/>
          </a:prstGeom>
        </p:spPr>
      </p:pic>
      <p:sp>
        <p:nvSpPr>
          <p:cNvPr id="9" name="Title">
            <a:extLst>
              <a:ext uri="{FF2B5EF4-FFF2-40B4-BE49-F238E27FC236}">
                <a16:creationId xmlns:a16="http://schemas.microsoft.com/office/drawing/2014/main" id="{61424C90-5FE1-4381-8258-18A017EB0BF5}"/>
              </a:ext>
            </a:extLst>
          </p:cNvPr>
          <p:cNvSpPr txBox="1">
            <a:spLocks/>
          </p:cNvSpPr>
          <p:nvPr/>
        </p:nvSpPr>
        <p:spPr>
          <a:xfrm>
            <a:off x="1101725" y="1923613"/>
            <a:ext cx="5568950" cy="535682"/>
          </a:xfrm>
          <a:prstGeom prst="rect">
            <a:avLst/>
          </a:prstGeom>
          <a:effectLst>
            <a:glow rad="101600">
              <a:schemeClr val="accent3">
                <a:satMod val="175000"/>
                <a:alpha val="40000"/>
              </a:schemeClr>
            </a:glow>
          </a:effectLst>
        </p:spPr>
        <p:txBody>
          <a:bodyPr anchor="ct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914400">
              <a:lnSpc>
                <a:spcPts val="4600"/>
              </a:lnSpc>
            </a:pPr>
            <a:r>
              <a:rPr lang="en-US" sz="4400" dirty="0">
                <a:solidFill>
                  <a:schemeClr val="bg1"/>
                </a:solidFill>
                <a:latin typeface="NeutraText-Book" panose="02000000000000000000" pitchFamily="2" charset="0"/>
              </a:rPr>
              <a:t>LEADERSHIP</a:t>
            </a:r>
            <a:endParaRPr lang="en-US" sz="4400" dirty="0">
              <a:solidFill>
                <a:schemeClr val="accent1">
                  <a:lumMod val="60000"/>
                  <a:lumOff val="40000"/>
                </a:schemeClr>
              </a:solidFill>
              <a:latin typeface="NeutraText-Book" panose="02000000000000000000" pitchFamily="2" charset="0"/>
            </a:endParaRPr>
          </a:p>
        </p:txBody>
      </p:sp>
      <p:sp>
        <p:nvSpPr>
          <p:cNvPr id="10" name="Text Placeholder 2">
            <a:extLst>
              <a:ext uri="{FF2B5EF4-FFF2-40B4-BE49-F238E27FC236}">
                <a16:creationId xmlns:a16="http://schemas.microsoft.com/office/drawing/2014/main" id="{30CEAACC-3200-411B-97F5-D22FAE76A47C}"/>
              </a:ext>
            </a:extLst>
          </p:cNvPr>
          <p:cNvSpPr>
            <a:spLocks noGrp="1"/>
          </p:cNvSpPr>
          <p:nvPr>
            <p:ph type="body" sz="quarter" idx="14"/>
          </p:nvPr>
        </p:nvSpPr>
        <p:spPr>
          <a:xfrm>
            <a:off x="679449" y="9558000"/>
            <a:ext cx="3063875" cy="239758"/>
          </a:xfrm>
        </p:spPr>
        <p:txBody>
          <a:bodyPr/>
          <a:lstStyle/>
          <a:p>
            <a:pPr lvl="0" defTabSz="914400" fontAlgn="base">
              <a:spcBef>
                <a:spcPct val="0"/>
              </a:spcBef>
              <a:spcAft>
                <a:spcPct val="0"/>
              </a:spcAft>
            </a:pPr>
            <a:r>
              <a:rPr lang="en-US" spc="145" dirty="0">
                <a:solidFill>
                  <a:srgbClr val="FFFFFE"/>
                </a:solidFill>
                <a:latin typeface="NeutraText-Book"/>
                <a:ea typeface="ヒラギノ角ゴ Pro W3" charset="-128"/>
              </a:rPr>
              <a:t>The experience</a:t>
            </a:r>
          </a:p>
        </p:txBody>
      </p:sp>
      <p:pic>
        <p:nvPicPr>
          <p:cNvPr id="11" name="Shape 53">
            <a:extLst>
              <a:ext uri="{FF2B5EF4-FFF2-40B4-BE49-F238E27FC236}">
                <a16:creationId xmlns:a16="http://schemas.microsoft.com/office/drawing/2014/main" id="{BD085572-B737-4C08-BBCD-D3B999F4132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4000" y="252000"/>
            <a:ext cx="1107210" cy="281854"/>
          </a:xfrm>
          <a:prstGeom prst="rect">
            <a:avLst/>
          </a:prstGeom>
          <a:noFill/>
          <a:ln>
            <a:noFill/>
          </a:ln>
        </p:spPr>
      </p:pic>
    </p:spTree>
    <p:extLst>
      <p:ext uri="{BB962C8B-B14F-4D97-AF65-F5344CB8AC3E}">
        <p14:creationId xmlns:p14="http://schemas.microsoft.com/office/powerpoint/2010/main" val="186817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35;p36">
            <a:extLst>
              <a:ext uri="{FF2B5EF4-FFF2-40B4-BE49-F238E27FC236}">
                <a16:creationId xmlns:a16="http://schemas.microsoft.com/office/drawing/2014/main" id="{BDE724E9-A25D-47EE-B492-0224D78322FF}"/>
              </a:ext>
            </a:extLst>
          </p:cNvPr>
          <p:cNvSpPr txBox="1">
            <a:spLocks/>
          </p:cNvSpPr>
          <p:nvPr/>
        </p:nvSpPr>
        <p:spPr>
          <a:xfrm>
            <a:off x="95250" y="360000"/>
            <a:ext cx="7600949" cy="754053"/>
          </a:xfrm>
          <a:prstGeom prst="rect">
            <a:avLst/>
          </a:prstGeom>
          <a:noFill/>
          <a:ln>
            <a:noFill/>
          </a:ln>
        </p:spPr>
        <p:txBody>
          <a:bodyPr spcFirstLastPara="1" wrap="square" lIns="0" tIns="0" rIns="0" bIns="0" anchor="t" anchorCtr="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AU" sz="1200" cap="all" spc="150" dirty="0">
                <a:solidFill>
                  <a:srgbClr val="03BCD3"/>
                </a:solidFill>
                <a:latin typeface="Proxima Nova Rg" panose="02000506030000020004" pitchFamily="50" charset="0"/>
              </a:rPr>
              <a:t>Senior leadership team</a:t>
            </a:r>
          </a:p>
          <a:p>
            <a:pPr marL="0" lvl="3" indent="0" algn="ctr">
              <a:lnSpc>
                <a:spcPct val="100000"/>
              </a:lnSpc>
              <a:spcBef>
                <a:spcPts val="6"/>
              </a:spcBef>
              <a:buFont typeface="Arial" panose="020B0604020202020204" pitchFamily="34" charset="0"/>
              <a:buNone/>
            </a:pPr>
            <a:r>
              <a:rPr lang="en-AU" sz="1600" spc="130" dirty="0">
                <a:solidFill>
                  <a:srgbClr val="023C5C"/>
                </a:solidFill>
                <a:latin typeface="NeutraText-Book" panose="02000000000000000000" pitchFamily="2" charset="0"/>
              </a:rPr>
              <a:t>INTEGRITY, TRUST, AND HARD WORK PUSH OUR </a:t>
            </a:r>
            <a:r>
              <a:rPr lang="en-AU" sz="1600" spc="130" dirty="0">
                <a:solidFill>
                  <a:srgbClr val="03BCD3"/>
                </a:solidFill>
                <a:latin typeface="NeutraText-Book" panose="02000000000000000000" pitchFamily="2" charset="0"/>
              </a:rPr>
              <a:t>DEDICATED TEAM </a:t>
            </a:r>
            <a:r>
              <a:rPr lang="en-AU" sz="1600" spc="130" dirty="0">
                <a:solidFill>
                  <a:srgbClr val="023C5C"/>
                </a:solidFill>
                <a:latin typeface="NeutraText-Book" panose="02000000000000000000" pitchFamily="2" charset="0"/>
              </a:rPr>
              <a:t>AHEAD, OUR </a:t>
            </a:r>
            <a:r>
              <a:rPr lang="en-AU" sz="1600" spc="130" dirty="0">
                <a:solidFill>
                  <a:srgbClr val="03BCD3"/>
                </a:solidFill>
                <a:latin typeface="NeutraText-Book" panose="02000000000000000000" pitchFamily="2" charset="0"/>
              </a:rPr>
              <a:t>GOALS AND COMMITMENT</a:t>
            </a:r>
            <a:r>
              <a:rPr lang="en-AU" sz="1600" spc="130" dirty="0">
                <a:solidFill>
                  <a:srgbClr val="023C5C"/>
                </a:solidFill>
                <a:latin typeface="NeutraText-Book" panose="02000000000000000000" pitchFamily="2" charset="0"/>
              </a:rPr>
              <a:t> HOLD US TOGETHER.</a:t>
            </a:r>
          </a:p>
        </p:txBody>
      </p:sp>
      <p:sp>
        <p:nvSpPr>
          <p:cNvPr id="3" name="Text Placeholder 2">
            <a:extLst>
              <a:ext uri="{FF2B5EF4-FFF2-40B4-BE49-F238E27FC236}">
                <a16:creationId xmlns:a16="http://schemas.microsoft.com/office/drawing/2014/main" id="{838DF132-94D7-4083-8C58-A814A5EA7859}"/>
              </a:ext>
            </a:extLst>
          </p:cNvPr>
          <p:cNvSpPr>
            <a:spLocks noGrp="1"/>
          </p:cNvSpPr>
          <p:nvPr>
            <p:ph type="body" sz="quarter" idx="14"/>
          </p:nvPr>
        </p:nvSpPr>
        <p:spPr>
          <a:xfrm>
            <a:off x="679449" y="9558000"/>
            <a:ext cx="3063875" cy="239758"/>
          </a:xfrm>
        </p:spPr>
        <p:txBody>
          <a:bodyPr/>
          <a:lstStyle/>
          <a:p>
            <a:r>
              <a:rPr lang="en-US" spc="145" dirty="0">
                <a:solidFill>
                  <a:srgbClr val="FFFFFE"/>
                </a:solidFill>
                <a:latin typeface="NeutraText-Book"/>
                <a:ea typeface="ヒラギノ角ゴ Pro W3" charset="-128"/>
              </a:rPr>
              <a:t>The experience</a:t>
            </a:r>
          </a:p>
        </p:txBody>
      </p:sp>
      <p:sp>
        <p:nvSpPr>
          <p:cNvPr id="5" name="Google Shape;736;p36">
            <a:extLst>
              <a:ext uri="{FF2B5EF4-FFF2-40B4-BE49-F238E27FC236}">
                <a16:creationId xmlns:a16="http://schemas.microsoft.com/office/drawing/2014/main" id="{7E211EE5-EDE1-458D-A790-2675DC686154}"/>
              </a:ext>
            </a:extLst>
          </p:cNvPr>
          <p:cNvSpPr txBox="1">
            <a:spLocks/>
          </p:cNvSpPr>
          <p:nvPr/>
        </p:nvSpPr>
        <p:spPr>
          <a:xfrm>
            <a:off x="2237874" y="1780712"/>
            <a:ext cx="5017168" cy="1196355"/>
          </a:xfrm>
          <a:prstGeom prst="rect">
            <a:avLst/>
          </a:prstGeom>
          <a:noFill/>
          <a:ln>
            <a:noFill/>
          </a:ln>
        </p:spPr>
        <p:txBody>
          <a:bodyPr spcFirstLastPara="1" wrap="square" lIns="0" tIns="0" rIns="0" bIns="0" anchor="t" anchorCtr="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AU" sz="1400" b="1" dirty="0">
                <a:solidFill>
                  <a:srgbClr val="00C0D4"/>
                </a:solidFill>
                <a:latin typeface="Proxima Nova Rg" panose="02000506030000020004" pitchFamily="50" charset="0"/>
              </a:rPr>
              <a:t>Cassandra Durham</a:t>
            </a:r>
            <a:br>
              <a:rPr lang="en-AU" sz="1200" dirty="0">
                <a:solidFill>
                  <a:srgbClr val="56C7DA"/>
                </a:solidFill>
                <a:latin typeface="Proxima Nova Rg" panose="02000506030000020004" pitchFamily="50" charset="0"/>
              </a:rPr>
            </a:br>
            <a:r>
              <a:rPr lang="en-AU" sz="1200" b="1" cap="all" dirty="0">
                <a:solidFill>
                  <a:srgbClr val="023C5C"/>
                </a:solidFill>
                <a:latin typeface="Proxima Nova Rg" panose="02000506030000020004" pitchFamily="50" charset="0"/>
                <a:ea typeface="ＭＳ Ｐゴシック" pitchFamily="-112" charset="-128"/>
              </a:rPr>
              <a:t>INTEGRATOR</a:t>
            </a:r>
          </a:p>
          <a:p>
            <a:pPr marL="0" indent="0">
              <a:lnSpc>
                <a:spcPct val="120000"/>
              </a:lnSpc>
              <a:spcBef>
                <a:spcPts val="0"/>
              </a:spcBef>
              <a:buFont typeface="Arial" panose="020B0604020202020204" pitchFamily="34" charset="0"/>
              <a:buNone/>
            </a:pPr>
            <a:r>
              <a:rPr lang="en-AU" sz="1100" dirty="0">
                <a:solidFill>
                  <a:srgbClr val="00395D"/>
                </a:solidFill>
                <a:latin typeface="Proxima Nova Rg" panose="02000506030000020004" pitchFamily="50" charset="0"/>
              </a:rPr>
              <a:t>Cassandra oversees the people, systems, and process for </a:t>
            </a:r>
            <a:r>
              <a:rPr lang="en-AU" sz="1100" dirty="0" err="1">
                <a:solidFill>
                  <a:srgbClr val="00395D"/>
                </a:solidFill>
                <a:latin typeface="Proxima Nova Rg" panose="02000506030000020004" pitchFamily="50" charset="0"/>
              </a:rPr>
              <a:t>Tricap</a:t>
            </a:r>
            <a:r>
              <a:rPr lang="en-AU" sz="1100" dirty="0">
                <a:solidFill>
                  <a:srgbClr val="00395D"/>
                </a:solidFill>
                <a:latin typeface="Proxima Nova Rg" panose="02000506030000020004" pitchFamily="50" charset="0"/>
              </a:rPr>
              <a:t>.  Her keen sense of people allows her to keep a pulse on the heartbeat of the company. Cassie’s prior experience is in managing ultra-high net worth Family Office services with a focus on Real Estate and Property Management. </a:t>
            </a:r>
            <a:endParaRPr lang="en-AU" sz="1100" dirty="0">
              <a:latin typeface="Proxima Nova Rg" panose="02000506030000020004" pitchFamily="50" charset="0"/>
            </a:endParaRPr>
          </a:p>
        </p:txBody>
      </p:sp>
      <p:sp>
        <p:nvSpPr>
          <p:cNvPr id="6" name="Google Shape;738;p36">
            <a:extLst>
              <a:ext uri="{FF2B5EF4-FFF2-40B4-BE49-F238E27FC236}">
                <a16:creationId xmlns:a16="http://schemas.microsoft.com/office/drawing/2014/main" id="{416F121B-633D-411C-A494-887CB64118D5}"/>
              </a:ext>
            </a:extLst>
          </p:cNvPr>
          <p:cNvSpPr txBox="1">
            <a:spLocks/>
          </p:cNvSpPr>
          <p:nvPr/>
        </p:nvSpPr>
        <p:spPr>
          <a:xfrm>
            <a:off x="2237874" y="3693442"/>
            <a:ext cx="5017168" cy="1315310"/>
          </a:xfrm>
          <a:prstGeom prst="rect">
            <a:avLst/>
          </a:prstGeom>
          <a:noFill/>
          <a:ln>
            <a:noFill/>
          </a:ln>
        </p:spPr>
        <p:txBody>
          <a:bodyPr spcFirstLastPara="1" wrap="square" lIns="0" tIns="0" rIns="0" bIns="0" anchor="t" anchorCtr="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AU" sz="1400" b="1" dirty="0">
                <a:solidFill>
                  <a:srgbClr val="00C0D4"/>
                </a:solidFill>
                <a:latin typeface="Proxima Nova Rg" panose="02000506030000020004" pitchFamily="50" charset="0"/>
              </a:rPr>
              <a:t>Joe Palomino</a:t>
            </a:r>
            <a:br>
              <a:rPr lang="en-AU" sz="1200" dirty="0">
                <a:solidFill>
                  <a:srgbClr val="56C7DA"/>
                </a:solidFill>
                <a:latin typeface="Proxima Nova Rg" panose="02000506030000020004" pitchFamily="50" charset="0"/>
              </a:rPr>
            </a:br>
            <a:r>
              <a:rPr lang="en-AU" sz="1200" b="1" cap="all" dirty="0">
                <a:solidFill>
                  <a:srgbClr val="023C5C"/>
                </a:solidFill>
                <a:latin typeface="Proxima Nova Rg" panose="02000506030000020004" pitchFamily="50" charset="0"/>
                <a:ea typeface="ＭＳ Ｐゴシック" pitchFamily="-112" charset="-128"/>
              </a:rPr>
              <a:t>Director of Acquisition and Development</a:t>
            </a:r>
          </a:p>
          <a:p>
            <a:pPr marL="0" indent="0">
              <a:lnSpc>
                <a:spcPct val="120000"/>
              </a:lnSpc>
              <a:spcBef>
                <a:spcPts val="0"/>
              </a:spcBef>
              <a:buFont typeface="Arial" panose="020B0604020202020204" pitchFamily="34" charset="0"/>
              <a:buNone/>
            </a:pPr>
            <a:r>
              <a:rPr lang="en-AU" sz="1100" dirty="0">
                <a:solidFill>
                  <a:srgbClr val="00395D"/>
                </a:solidFill>
                <a:latin typeface="Proxima Nova Rg" panose="02000506030000020004" pitchFamily="50" charset="0"/>
              </a:rPr>
              <a:t>Joe oversees all aspects of the acquisition pipeline and value add strategies for each property in the </a:t>
            </a:r>
            <a:r>
              <a:rPr lang="en-AU" sz="1100" dirty="0" err="1">
                <a:solidFill>
                  <a:srgbClr val="00395D"/>
                </a:solidFill>
                <a:latin typeface="Proxima Nova Rg" panose="02000506030000020004" pitchFamily="50" charset="0"/>
              </a:rPr>
              <a:t>Tricap</a:t>
            </a:r>
            <a:r>
              <a:rPr lang="en-AU" sz="1100" dirty="0">
                <a:solidFill>
                  <a:srgbClr val="00395D"/>
                </a:solidFill>
                <a:latin typeface="Proxima Nova Rg" panose="02000506030000020004" pitchFamily="50" charset="0"/>
              </a:rPr>
              <a:t> portfolio.  Joe’s organized and process-oriented approach allows him to vet new opportunities and effectively execute the business plan for each property acquisition. </a:t>
            </a:r>
          </a:p>
        </p:txBody>
      </p:sp>
      <p:sp>
        <p:nvSpPr>
          <p:cNvPr id="7" name="Google Shape;741;p36">
            <a:extLst>
              <a:ext uri="{FF2B5EF4-FFF2-40B4-BE49-F238E27FC236}">
                <a16:creationId xmlns:a16="http://schemas.microsoft.com/office/drawing/2014/main" id="{F2F36307-95B7-4B1C-A296-A63FF27D748C}"/>
              </a:ext>
            </a:extLst>
          </p:cNvPr>
          <p:cNvSpPr txBox="1"/>
          <p:nvPr/>
        </p:nvSpPr>
        <p:spPr>
          <a:xfrm>
            <a:off x="2237874" y="5625359"/>
            <a:ext cx="5017168" cy="1293920"/>
          </a:xfrm>
          <a:prstGeom prst="rect">
            <a:avLst/>
          </a:prstGeom>
          <a:noFill/>
          <a:ln>
            <a:noFill/>
          </a:ln>
        </p:spPr>
        <p:txBody>
          <a:bodyPr spcFirstLastPara="1" wrap="square" lIns="0" tIns="0" rIns="0" bIns="0" anchor="t" anchorCtr="0">
            <a:noAutofit/>
          </a:bodyPr>
          <a:lstStyle/>
          <a:p>
            <a:pPr marR="0">
              <a:spcBef>
                <a:spcPts val="0"/>
              </a:spcBef>
              <a:spcAft>
                <a:spcPts val="0"/>
              </a:spcAft>
              <a:buSzPts val="1400"/>
            </a:pPr>
            <a:r>
              <a:rPr lang="en-US" sz="1400" b="1" spc="145" dirty="0">
                <a:solidFill>
                  <a:srgbClr val="56C7DA"/>
                </a:solidFill>
                <a:latin typeface="Proxima Nova Rg" panose="02000506030000020004" pitchFamily="50" charset="0"/>
                <a:sym typeface="Proxima Nova"/>
              </a:rPr>
              <a:t>Suzanne Hopson</a:t>
            </a:r>
            <a:br>
              <a:rPr lang="en-US" sz="1200" b="1" cap="none" dirty="0">
                <a:solidFill>
                  <a:srgbClr val="56C7DA"/>
                </a:solidFill>
                <a:latin typeface="Proxima Nova Rg" panose="02000506030000020004" pitchFamily="50" charset="0"/>
                <a:ea typeface="Proxima Nova"/>
                <a:cs typeface="Proxima Nova"/>
                <a:sym typeface="Proxima Nova"/>
              </a:rPr>
            </a:br>
            <a:r>
              <a:rPr lang="en-US" sz="1200" b="1" cap="all" spc="145" dirty="0">
                <a:solidFill>
                  <a:srgbClr val="023C5C"/>
                </a:solidFill>
                <a:latin typeface="Proxima Nova Rg" panose="02000506030000020004" pitchFamily="50" charset="0"/>
                <a:sym typeface="Proxima Nova"/>
              </a:rPr>
              <a:t>Director of Property Management</a:t>
            </a:r>
            <a:endParaRPr sz="1200" b="1" cap="all" spc="145" dirty="0">
              <a:solidFill>
                <a:srgbClr val="023C5C"/>
              </a:solidFill>
              <a:latin typeface="Proxima Nova Rg" panose="02000506030000020004" pitchFamily="50" charset="0"/>
              <a:sym typeface="Proxima Nova"/>
            </a:endParaRPr>
          </a:p>
          <a:p>
            <a:pPr marR="0" lvl="0">
              <a:lnSpc>
                <a:spcPct val="120000"/>
              </a:lnSpc>
              <a:spcBef>
                <a:spcPts val="0"/>
              </a:spcBef>
              <a:spcAft>
                <a:spcPts val="0"/>
              </a:spcAft>
              <a:buSzPts val="1400"/>
            </a:pPr>
            <a:r>
              <a:rPr lang="en-US" sz="1100" dirty="0">
                <a:solidFill>
                  <a:srgbClr val="00395D"/>
                </a:solidFill>
                <a:latin typeface="Proxima Nova Rg" panose="02000506030000020004" pitchFamily="50" charset="0"/>
                <a:sym typeface="Proxima Nova"/>
              </a:rPr>
              <a:t>A property management veteran, Suzanne began her career in 1989, as an on-site professional leasing specialist. She has held several positions throughout her career including Senior Regional Manager, Business Developer, Lease-Up Director, and Director of Marketing and Training. </a:t>
            </a:r>
          </a:p>
          <a:p>
            <a:pPr marL="0" marR="0" lvl="0" indent="0" algn="l" rtl="0">
              <a:lnSpc>
                <a:spcPct val="120000"/>
              </a:lnSpc>
              <a:spcBef>
                <a:spcPts val="0"/>
              </a:spcBef>
              <a:spcAft>
                <a:spcPts val="0"/>
              </a:spcAft>
              <a:buNone/>
            </a:pPr>
            <a:endParaRPr lang="en-US" sz="1000" dirty="0">
              <a:solidFill>
                <a:srgbClr val="00395D"/>
              </a:solidFill>
              <a:latin typeface="Proxima Nova Rg" panose="02000506030000020004" pitchFamily="50" charset="0"/>
              <a:ea typeface="Proxima Nova"/>
              <a:cs typeface="Proxima Nova"/>
              <a:sym typeface="Proxima Nova"/>
            </a:endParaRPr>
          </a:p>
        </p:txBody>
      </p:sp>
      <p:sp>
        <p:nvSpPr>
          <p:cNvPr id="8" name="Google Shape;742;p36">
            <a:extLst>
              <a:ext uri="{FF2B5EF4-FFF2-40B4-BE49-F238E27FC236}">
                <a16:creationId xmlns:a16="http://schemas.microsoft.com/office/drawing/2014/main" id="{DAFF5563-4874-456F-B609-31BC1B11762C}"/>
              </a:ext>
            </a:extLst>
          </p:cNvPr>
          <p:cNvSpPr txBox="1"/>
          <p:nvPr/>
        </p:nvSpPr>
        <p:spPr>
          <a:xfrm>
            <a:off x="2237874" y="7454384"/>
            <a:ext cx="5113421" cy="1541620"/>
          </a:xfrm>
          <a:prstGeom prst="rect">
            <a:avLst/>
          </a:prstGeom>
          <a:noFill/>
          <a:ln>
            <a:noFill/>
          </a:ln>
        </p:spPr>
        <p:txBody>
          <a:bodyPr spcFirstLastPara="1" wrap="square" lIns="0" tIns="0" rIns="0" bIns="0" anchor="t" anchorCtr="0">
            <a:noAutofit/>
          </a:bodyPr>
          <a:lstStyle/>
          <a:p>
            <a:pPr marL="0" lvl="0" indent="0">
              <a:spcBef>
                <a:spcPts val="0"/>
              </a:spcBef>
              <a:spcAft>
                <a:spcPts val="0"/>
              </a:spcAft>
              <a:buSzPts val="1400"/>
              <a:buNone/>
            </a:pPr>
            <a:r>
              <a:rPr lang="en-US" sz="1400" b="1" spc="145" dirty="0">
                <a:solidFill>
                  <a:srgbClr val="56C7DA"/>
                </a:solidFill>
                <a:latin typeface="Proxima Nova Rg" panose="02000506030000020004" pitchFamily="50" charset="0"/>
                <a:sym typeface="Proxima Nova"/>
              </a:rPr>
              <a:t>Max </a:t>
            </a:r>
            <a:r>
              <a:rPr lang="en-US" sz="1400" b="1" spc="145" dirty="0" err="1">
                <a:solidFill>
                  <a:srgbClr val="56C7DA"/>
                </a:solidFill>
                <a:latin typeface="Proxima Nova Rg" panose="02000506030000020004" pitchFamily="50" charset="0"/>
                <a:sym typeface="Proxima Nova"/>
              </a:rPr>
              <a:t>Keate</a:t>
            </a:r>
            <a:br>
              <a:rPr lang="en-US" sz="1200" b="1" dirty="0">
                <a:solidFill>
                  <a:srgbClr val="56C7DA"/>
                </a:solidFill>
                <a:latin typeface="Proxima Nova Rg" panose="02000506030000020004" pitchFamily="50" charset="0"/>
                <a:ea typeface="Proxima Nova"/>
                <a:cs typeface="Proxima Nova"/>
                <a:sym typeface="Proxima Nova"/>
              </a:rPr>
            </a:br>
            <a:r>
              <a:rPr lang="en-US" sz="1200" b="1" cap="all" spc="145" dirty="0">
                <a:solidFill>
                  <a:srgbClr val="023C5C"/>
                </a:solidFill>
                <a:latin typeface="Proxima Nova Rg" panose="02000506030000020004" pitchFamily="50" charset="0"/>
                <a:sym typeface="Proxima Nova"/>
              </a:rPr>
              <a:t>Director of Finance</a:t>
            </a:r>
            <a:endParaRPr sz="1200" b="1" cap="all" spc="145" dirty="0">
              <a:solidFill>
                <a:srgbClr val="023C5C"/>
              </a:solidFill>
              <a:latin typeface="Proxima Nova Rg" panose="02000506030000020004" pitchFamily="50" charset="0"/>
              <a:sym typeface="Proxima Nova"/>
            </a:endParaRPr>
          </a:p>
          <a:p>
            <a:r>
              <a:rPr lang="en-US" sz="1100" dirty="0">
                <a:solidFill>
                  <a:srgbClr val="00395D"/>
                </a:solidFill>
                <a:latin typeface="Proxima Nova Rg" panose="02000506030000020004" pitchFamily="50" charset="0"/>
              </a:rPr>
              <a:t>As the Director of Finance, Max oversees all aspects of accounting, investment reporting, and cash management.  Prior to joining Tricap, Max was a Finance Manager at Heitman in the North American Private Equity Group.  His main duties included investor reporting and preparing valuations of real estate and debt. Max received his bachelors degree from Indiana University (Bloomington) with majors in Finance and Accounting.  He is a CFA </a:t>
            </a:r>
            <a:r>
              <a:rPr lang="en-US" sz="1100" dirty="0" err="1">
                <a:solidFill>
                  <a:srgbClr val="00395D"/>
                </a:solidFill>
                <a:latin typeface="Proxima Nova Rg" panose="02000506030000020004" pitchFamily="50" charset="0"/>
              </a:rPr>
              <a:t>charterholder</a:t>
            </a:r>
            <a:r>
              <a:rPr lang="en-US" sz="1100" dirty="0">
                <a:solidFill>
                  <a:srgbClr val="00395D"/>
                </a:solidFill>
                <a:latin typeface="Proxima Nova Rg" panose="02000506030000020004" pitchFamily="50" charset="0"/>
              </a:rPr>
              <a:t> as well as a CPA.</a:t>
            </a:r>
            <a:br>
              <a:rPr lang="en-US" sz="1000" dirty="0">
                <a:solidFill>
                  <a:srgbClr val="00395D"/>
                </a:solidFill>
                <a:latin typeface="Proxima Nova Rg" panose="02000506030000020004" pitchFamily="50" charset="0"/>
              </a:rPr>
            </a:br>
            <a:endParaRPr lang="en-US" sz="1000" dirty="0">
              <a:solidFill>
                <a:srgbClr val="00395D"/>
              </a:solidFill>
              <a:latin typeface="Proxima Nova Rg" panose="02000506030000020004" pitchFamily="50" charset="0"/>
            </a:endParaRPr>
          </a:p>
        </p:txBody>
      </p:sp>
      <p:pic>
        <p:nvPicPr>
          <p:cNvPr id="9" name="Google Shape;743;p36">
            <a:extLst>
              <a:ext uri="{FF2B5EF4-FFF2-40B4-BE49-F238E27FC236}">
                <a16:creationId xmlns:a16="http://schemas.microsoft.com/office/drawing/2014/main" id="{FF46B03C-B86D-48BD-9618-DD42130B9B72}"/>
              </a:ext>
            </a:extLst>
          </p:cNvPr>
          <p:cNvPicPr preferRelativeResize="0"/>
          <p:nvPr/>
        </p:nvPicPr>
        <p:blipFill rotWithShape="1">
          <a:blip r:embed="rId2" cstate="screen">
            <a:extLst>
              <a:ext uri="{28A0092B-C50C-407E-A947-70E740481C1C}">
                <a14:useLocalDpi xmlns:a14="http://schemas.microsoft.com/office/drawing/2010/main"/>
              </a:ext>
            </a:extLst>
          </a:blip>
          <a:stretch/>
        </p:blipFill>
        <p:spPr>
          <a:xfrm>
            <a:off x="654906" y="1725106"/>
            <a:ext cx="1329826" cy="1287320"/>
          </a:xfrm>
          <a:prstGeom prst="rect">
            <a:avLst/>
          </a:prstGeom>
        </p:spPr>
      </p:pic>
      <p:pic>
        <p:nvPicPr>
          <p:cNvPr id="10" name="Google Shape;745;p36">
            <a:extLst>
              <a:ext uri="{FF2B5EF4-FFF2-40B4-BE49-F238E27FC236}">
                <a16:creationId xmlns:a16="http://schemas.microsoft.com/office/drawing/2014/main" id="{9F912F55-B200-443A-A536-812A6F1AED6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4906" y="3636968"/>
            <a:ext cx="1329826" cy="1293920"/>
          </a:xfrm>
          <a:prstGeom prst="rect">
            <a:avLst/>
          </a:prstGeom>
          <a:noFill/>
          <a:ln>
            <a:noFill/>
          </a:ln>
        </p:spPr>
      </p:pic>
      <p:pic>
        <p:nvPicPr>
          <p:cNvPr id="11" name="Google Shape;746;p36">
            <a:extLst>
              <a:ext uri="{FF2B5EF4-FFF2-40B4-BE49-F238E27FC236}">
                <a16:creationId xmlns:a16="http://schemas.microsoft.com/office/drawing/2014/main" id="{54E2966C-FCC0-44AA-92B9-16DAB9455B8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4906" y="5555430"/>
            <a:ext cx="1329825" cy="1293920"/>
          </a:xfrm>
          <a:prstGeom prst="rect">
            <a:avLst/>
          </a:prstGeom>
          <a:noFill/>
          <a:ln>
            <a:noFill/>
          </a:ln>
        </p:spPr>
      </p:pic>
      <p:pic>
        <p:nvPicPr>
          <p:cNvPr id="12" name="Picture 11">
            <a:extLst>
              <a:ext uri="{FF2B5EF4-FFF2-40B4-BE49-F238E27FC236}">
                <a16:creationId xmlns:a16="http://schemas.microsoft.com/office/drawing/2014/main" id="{23E6D754-3512-4224-A5FB-0C63319EB4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4906" y="7473891"/>
            <a:ext cx="1329825" cy="1304115"/>
          </a:xfrm>
          <a:prstGeom prst="rect">
            <a:avLst/>
          </a:prstGeom>
        </p:spPr>
      </p:pic>
      <p:cxnSp>
        <p:nvCxnSpPr>
          <p:cNvPr id="13" name="Straight Connector 12">
            <a:extLst>
              <a:ext uri="{FF2B5EF4-FFF2-40B4-BE49-F238E27FC236}">
                <a16:creationId xmlns:a16="http://schemas.microsoft.com/office/drawing/2014/main" id="{BBFD1E96-C219-4B3D-8B38-2F27266DEFCB}"/>
              </a:ext>
            </a:extLst>
          </p:cNvPr>
          <p:cNvCxnSpPr/>
          <p:nvPr/>
        </p:nvCxnSpPr>
        <p:spPr>
          <a:xfrm>
            <a:off x="0" y="1277346"/>
            <a:ext cx="7772400"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046BB4-946C-4186-85B2-DF342D00B776}"/>
              </a:ext>
            </a:extLst>
          </p:cNvPr>
          <p:cNvCxnSpPr/>
          <p:nvPr/>
        </p:nvCxnSpPr>
        <p:spPr>
          <a:xfrm>
            <a:off x="609603" y="3394476"/>
            <a:ext cx="6480000"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7BA415-6F9B-4B34-8518-90EB9DBBFB23}"/>
              </a:ext>
            </a:extLst>
          </p:cNvPr>
          <p:cNvCxnSpPr/>
          <p:nvPr/>
        </p:nvCxnSpPr>
        <p:spPr>
          <a:xfrm>
            <a:off x="638433" y="5313897"/>
            <a:ext cx="6480000"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AEE995-C618-4919-855E-C7291941B513}"/>
              </a:ext>
            </a:extLst>
          </p:cNvPr>
          <p:cNvCxnSpPr/>
          <p:nvPr/>
        </p:nvCxnSpPr>
        <p:spPr>
          <a:xfrm>
            <a:off x="654906" y="7171533"/>
            <a:ext cx="6480000"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61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A408AB65-6567-45F1-8D0E-423297B83088}"/>
              </a:ext>
            </a:extLst>
          </p:cNvPr>
          <p:cNvSpPr/>
          <p:nvPr/>
        </p:nvSpPr>
        <p:spPr>
          <a:xfrm>
            <a:off x="0" y="7020072"/>
            <a:ext cx="7772400" cy="2634353"/>
          </a:xfrm>
          <a:prstGeom prst="rect">
            <a:avLst/>
          </a:prstGeom>
          <a:gradFill flip="none" rotWithShape="1">
            <a:gsLst>
              <a:gs pos="0">
                <a:srgbClr val="00C0D4"/>
              </a:gs>
              <a:gs pos="100000">
                <a:srgbClr val="0093A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sp>
        <p:nvSpPr>
          <p:cNvPr id="5" name="Text Placeholder 4">
            <a:extLst>
              <a:ext uri="{FF2B5EF4-FFF2-40B4-BE49-F238E27FC236}">
                <a16:creationId xmlns:a16="http://schemas.microsoft.com/office/drawing/2014/main" id="{B03A65E8-F43C-4A14-BA5C-B0F7244CEB6E}"/>
              </a:ext>
            </a:extLst>
          </p:cNvPr>
          <p:cNvSpPr>
            <a:spLocks noGrp="1"/>
          </p:cNvSpPr>
          <p:nvPr>
            <p:ph type="body" sz="quarter" idx="14"/>
          </p:nvPr>
        </p:nvSpPr>
        <p:spPr/>
        <p:txBody>
          <a:bodyPr/>
          <a:lstStyle/>
          <a:p>
            <a:r>
              <a:rPr lang="en-AU" spc="150" dirty="0"/>
              <a:t>The experience</a:t>
            </a:r>
          </a:p>
        </p:txBody>
      </p:sp>
      <p:sp>
        <p:nvSpPr>
          <p:cNvPr id="6" name="Rectangle 5">
            <a:extLst>
              <a:ext uri="{FF2B5EF4-FFF2-40B4-BE49-F238E27FC236}">
                <a16:creationId xmlns:a16="http://schemas.microsoft.com/office/drawing/2014/main" id="{5AC11B1E-9B91-427E-AD3D-E2BF9AF65C4C}"/>
              </a:ext>
            </a:extLst>
          </p:cNvPr>
          <p:cNvSpPr/>
          <p:nvPr/>
        </p:nvSpPr>
        <p:spPr>
          <a:xfrm>
            <a:off x="0" y="3548168"/>
            <a:ext cx="7772400" cy="1566000"/>
          </a:xfrm>
          <a:prstGeom prst="rect">
            <a:avLst/>
          </a:prstGeom>
          <a:gradFill>
            <a:gsLst>
              <a:gs pos="0">
                <a:srgbClr val="F7F8F6"/>
              </a:gs>
              <a:gs pos="100000">
                <a:srgbClr val="DCDFD7"/>
              </a:gs>
            </a:gsLst>
            <a:path path="circle">
              <a:fillToRect t="100000" r="100000"/>
            </a:path>
          </a:gradFill>
          <a:ln>
            <a:solidFill>
              <a:srgbClr val="DCDFD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latin typeface="Proxima Nova Rg" panose="02000506030000020004" pitchFamily="50" charset="0"/>
            </a:endParaRPr>
          </a:p>
        </p:txBody>
      </p:sp>
      <p:sp>
        <p:nvSpPr>
          <p:cNvPr id="7" name="Rectangle 6">
            <a:extLst>
              <a:ext uri="{FF2B5EF4-FFF2-40B4-BE49-F238E27FC236}">
                <a16:creationId xmlns:a16="http://schemas.microsoft.com/office/drawing/2014/main" id="{2D5C2FE7-C5A3-433B-A49A-82B05EEB8737}"/>
              </a:ext>
            </a:extLst>
          </p:cNvPr>
          <p:cNvSpPr/>
          <p:nvPr/>
        </p:nvSpPr>
        <p:spPr>
          <a:xfrm>
            <a:off x="-1" y="5163829"/>
            <a:ext cx="7776000" cy="1818000"/>
          </a:xfrm>
          <a:prstGeom prst="rect">
            <a:avLst/>
          </a:prstGeom>
          <a:gradFill>
            <a:gsLst>
              <a:gs pos="100000">
                <a:srgbClr val="00253A"/>
              </a:gs>
              <a:gs pos="0">
                <a:srgbClr val="004870"/>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latin typeface="Proxima Nova Rg" panose="02000506030000020004" pitchFamily="50" charset="0"/>
            </a:endParaRPr>
          </a:p>
        </p:txBody>
      </p:sp>
      <p:sp>
        <p:nvSpPr>
          <p:cNvPr id="8" name="Rectangle 7">
            <a:extLst>
              <a:ext uri="{FF2B5EF4-FFF2-40B4-BE49-F238E27FC236}">
                <a16:creationId xmlns:a16="http://schemas.microsoft.com/office/drawing/2014/main" id="{8CA44E4E-6FD5-4687-A5D9-10259917E015}"/>
              </a:ext>
            </a:extLst>
          </p:cNvPr>
          <p:cNvSpPr/>
          <p:nvPr/>
        </p:nvSpPr>
        <p:spPr>
          <a:xfrm>
            <a:off x="2874587" y="1340609"/>
            <a:ext cx="4907753" cy="665674"/>
          </a:xfrm>
          <a:prstGeom prst="rect">
            <a:avLst/>
          </a:prstGeom>
          <a:solidFill>
            <a:srgbClr val="E7E9E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latin typeface="Proxima Nova Rg" panose="02000506030000020004" pitchFamily="50" charset="0"/>
            </a:endParaRPr>
          </a:p>
        </p:txBody>
      </p:sp>
      <p:sp>
        <p:nvSpPr>
          <p:cNvPr id="9" name="Rectangle 8">
            <a:extLst>
              <a:ext uri="{FF2B5EF4-FFF2-40B4-BE49-F238E27FC236}">
                <a16:creationId xmlns:a16="http://schemas.microsoft.com/office/drawing/2014/main" id="{13EB9AC6-8590-4AC9-AEC7-DB8385B6A1C1}"/>
              </a:ext>
            </a:extLst>
          </p:cNvPr>
          <p:cNvSpPr/>
          <p:nvPr/>
        </p:nvSpPr>
        <p:spPr>
          <a:xfrm>
            <a:off x="-4762" y="1340609"/>
            <a:ext cx="2840400" cy="2165655"/>
          </a:xfrm>
          <a:prstGeom prst="rect">
            <a:avLst/>
          </a:prstGeom>
          <a:gradFill flip="none" rotWithShape="1">
            <a:gsLst>
              <a:gs pos="0">
                <a:srgbClr val="F3F4F1"/>
              </a:gs>
              <a:gs pos="100000">
                <a:srgbClr val="DCDFD7"/>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pPr>
            <a:endParaRPr lang="en-US" dirty="0">
              <a:solidFill>
                <a:schemeClr val="accent4"/>
              </a:solidFill>
              <a:latin typeface="Proxima Nova Rg" panose="02000506030000020004" pitchFamily="50" charset="0"/>
            </a:endParaRPr>
          </a:p>
        </p:txBody>
      </p:sp>
      <p:sp>
        <p:nvSpPr>
          <p:cNvPr id="10" name="Rectangle 9">
            <a:extLst>
              <a:ext uri="{FF2B5EF4-FFF2-40B4-BE49-F238E27FC236}">
                <a16:creationId xmlns:a16="http://schemas.microsoft.com/office/drawing/2014/main" id="{8932B681-B165-4197-A287-91927770C67F}"/>
              </a:ext>
            </a:extLst>
          </p:cNvPr>
          <p:cNvSpPr/>
          <p:nvPr/>
        </p:nvSpPr>
        <p:spPr>
          <a:xfrm>
            <a:off x="2864647" y="2674694"/>
            <a:ext cx="4907753" cy="82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latin typeface="Proxima Nova Rg" panose="02000506030000020004" pitchFamily="50" charset="0"/>
            </a:endParaRPr>
          </a:p>
        </p:txBody>
      </p:sp>
      <p:sp>
        <p:nvSpPr>
          <p:cNvPr id="11" name="Rectangle 10">
            <a:extLst>
              <a:ext uri="{FF2B5EF4-FFF2-40B4-BE49-F238E27FC236}">
                <a16:creationId xmlns:a16="http://schemas.microsoft.com/office/drawing/2014/main" id="{87B7753F-93E7-4183-9406-1FC2D6F643C3}"/>
              </a:ext>
            </a:extLst>
          </p:cNvPr>
          <p:cNvSpPr/>
          <p:nvPr/>
        </p:nvSpPr>
        <p:spPr>
          <a:xfrm>
            <a:off x="2864647" y="2007170"/>
            <a:ext cx="4907753" cy="667524"/>
          </a:xfrm>
          <a:prstGeom prst="rect">
            <a:avLst/>
          </a:prstGeom>
          <a:solidFill>
            <a:srgbClr val="7B95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latin typeface="Proxima Nova Rg" panose="02000506030000020004" pitchFamily="50" charset="0"/>
            </a:endParaRPr>
          </a:p>
        </p:txBody>
      </p:sp>
      <p:cxnSp>
        <p:nvCxnSpPr>
          <p:cNvPr id="12" name="Straight Connector 11">
            <a:extLst>
              <a:ext uri="{FF2B5EF4-FFF2-40B4-BE49-F238E27FC236}">
                <a16:creationId xmlns:a16="http://schemas.microsoft.com/office/drawing/2014/main" id="{8FADCC03-0FAC-4167-A4EA-8CE977B864E3}"/>
              </a:ext>
            </a:extLst>
          </p:cNvPr>
          <p:cNvCxnSpPr>
            <a:cxnSpLocks/>
          </p:cNvCxnSpPr>
          <p:nvPr/>
        </p:nvCxnSpPr>
        <p:spPr>
          <a:xfrm flipV="1">
            <a:off x="5272342" y="1340609"/>
            <a:ext cx="0" cy="2129472"/>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5432300-E61F-4099-98A5-A4701F159B19}"/>
              </a:ext>
            </a:extLst>
          </p:cNvPr>
          <p:cNvCxnSpPr>
            <a:cxnSpLocks/>
          </p:cNvCxnSpPr>
          <p:nvPr/>
        </p:nvCxnSpPr>
        <p:spPr>
          <a:xfrm flipV="1">
            <a:off x="7049326" y="1340609"/>
            <a:ext cx="0" cy="2129471"/>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610F7C6-FAC8-4D89-8B69-E1AFBA352B15}"/>
              </a:ext>
            </a:extLst>
          </p:cNvPr>
          <p:cNvCxnSpPr>
            <a:cxnSpLocks/>
          </p:cNvCxnSpPr>
          <p:nvPr/>
        </p:nvCxnSpPr>
        <p:spPr>
          <a:xfrm flipV="1">
            <a:off x="2864647" y="1340609"/>
            <a:ext cx="0" cy="21657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Elbow Connector 58">
            <a:extLst>
              <a:ext uri="{FF2B5EF4-FFF2-40B4-BE49-F238E27FC236}">
                <a16:creationId xmlns:a16="http://schemas.microsoft.com/office/drawing/2014/main" id="{EFA95F8C-B025-468F-A487-92C261C2CB3F}"/>
              </a:ext>
            </a:extLst>
          </p:cNvPr>
          <p:cNvCxnSpPr>
            <a:cxnSpLocks/>
          </p:cNvCxnSpPr>
          <p:nvPr/>
        </p:nvCxnSpPr>
        <p:spPr>
          <a:xfrm flipV="1">
            <a:off x="2075828" y="1842232"/>
            <a:ext cx="900000" cy="972000"/>
          </a:xfrm>
          <a:prstGeom prst="bentConnector3">
            <a:avLst>
              <a:gd name="adj1" fmla="val 62563"/>
            </a:avLst>
          </a:prstGeom>
          <a:ln w="3175" cap="sq">
            <a:solidFill>
              <a:schemeClr val="accent3"/>
            </a:solidFill>
            <a:round/>
            <a:tailEnd type="arrow" w="lg" len="sm"/>
          </a:ln>
          <a:effectLst/>
        </p:spPr>
        <p:style>
          <a:lnRef idx="2">
            <a:schemeClr val="accent1"/>
          </a:lnRef>
          <a:fillRef idx="0">
            <a:schemeClr val="accent1"/>
          </a:fillRef>
          <a:effectRef idx="1">
            <a:schemeClr val="accent1"/>
          </a:effectRef>
          <a:fontRef idx="minor">
            <a:schemeClr val="tx1"/>
          </a:fontRef>
        </p:style>
      </p:cxnSp>
      <p:sp>
        <p:nvSpPr>
          <p:cNvPr id="16" name="Trapezoid 15">
            <a:extLst>
              <a:ext uri="{FF2B5EF4-FFF2-40B4-BE49-F238E27FC236}">
                <a16:creationId xmlns:a16="http://schemas.microsoft.com/office/drawing/2014/main" id="{E4B34950-0FBD-4E64-8D1A-8C36DAB4599F}"/>
              </a:ext>
            </a:extLst>
          </p:cNvPr>
          <p:cNvSpPr/>
          <p:nvPr/>
        </p:nvSpPr>
        <p:spPr>
          <a:xfrm rot="10800000">
            <a:off x="978076" y="2993672"/>
            <a:ext cx="1031727" cy="385815"/>
          </a:xfrm>
          <a:prstGeom prst="trapezoid">
            <a:avLst>
              <a:gd name="adj" fmla="val 35182"/>
            </a:avLst>
          </a:prstGeom>
          <a:solidFill>
            <a:schemeClr val="bg1"/>
          </a:solidFill>
          <a:ln>
            <a:noFill/>
          </a:ln>
          <a:effectLst>
            <a:outerShdw blurRad="25400" dist="25400" dir="2700000" algn="tl" rotWithShape="0">
              <a:prstClr val="black">
                <a:alpha val="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roxima Nova Rg" panose="02000506030000020004" pitchFamily="50" charset="0"/>
            </a:endParaRPr>
          </a:p>
        </p:txBody>
      </p:sp>
      <p:sp>
        <p:nvSpPr>
          <p:cNvPr id="17" name="Trapezoid 16">
            <a:extLst>
              <a:ext uri="{FF2B5EF4-FFF2-40B4-BE49-F238E27FC236}">
                <a16:creationId xmlns:a16="http://schemas.microsoft.com/office/drawing/2014/main" id="{96520E52-1985-4B1E-80C7-39C23836A517}"/>
              </a:ext>
            </a:extLst>
          </p:cNvPr>
          <p:cNvSpPr/>
          <p:nvPr/>
        </p:nvSpPr>
        <p:spPr>
          <a:xfrm rot="10800000">
            <a:off x="786715" y="2447982"/>
            <a:ext cx="1414449" cy="510381"/>
          </a:xfrm>
          <a:prstGeom prst="trapezoid">
            <a:avLst>
              <a:gd name="adj" fmla="val 35182"/>
            </a:avLst>
          </a:prstGeom>
          <a:solidFill>
            <a:schemeClr val="bg1"/>
          </a:solidFill>
          <a:ln>
            <a:noFill/>
          </a:ln>
          <a:effectLst>
            <a:outerShdw blurRad="25400" dist="25400" dir="2700000" algn="tl" rotWithShape="0">
              <a:prstClr val="black">
                <a:alpha val="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roxima Nova Rg" panose="02000506030000020004" pitchFamily="50" charset="0"/>
            </a:endParaRPr>
          </a:p>
        </p:txBody>
      </p:sp>
      <p:sp>
        <p:nvSpPr>
          <p:cNvPr id="18" name="Trapezoid 17">
            <a:extLst>
              <a:ext uri="{FF2B5EF4-FFF2-40B4-BE49-F238E27FC236}">
                <a16:creationId xmlns:a16="http://schemas.microsoft.com/office/drawing/2014/main" id="{1CDB3AED-568F-4D21-8897-F05E7E831E89}"/>
              </a:ext>
            </a:extLst>
          </p:cNvPr>
          <p:cNvSpPr/>
          <p:nvPr/>
        </p:nvSpPr>
        <p:spPr>
          <a:xfrm rot="10800000">
            <a:off x="600879" y="1946719"/>
            <a:ext cx="1786121" cy="466185"/>
          </a:xfrm>
          <a:prstGeom prst="trapezoid">
            <a:avLst>
              <a:gd name="adj" fmla="val 35182"/>
            </a:avLst>
          </a:prstGeom>
          <a:solidFill>
            <a:schemeClr val="bg1"/>
          </a:solidFill>
          <a:ln>
            <a:noFill/>
          </a:ln>
          <a:effectLst>
            <a:outerShdw blurRad="25400" dist="25400" dir="2700000" algn="tl" rotWithShape="0">
              <a:prstClr val="black">
                <a:alpha val="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roxima Nova Rg" panose="02000506030000020004" pitchFamily="50" charset="0"/>
            </a:endParaRPr>
          </a:p>
        </p:txBody>
      </p:sp>
      <p:sp>
        <p:nvSpPr>
          <p:cNvPr id="19" name="Footer Background">
            <a:extLst>
              <a:ext uri="{FF2B5EF4-FFF2-40B4-BE49-F238E27FC236}">
                <a16:creationId xmlns:a16="http://schemas.microsoft.com/office/drawing/2014/main" id="{6B93CA36-8561-4039-9372-042FA47E5238}"/>
              </a:ext>
            </a:extLst>
          </p:cNvPr>
          <p:cNvSpPr/>
          <p:nvPr/>
        </p:nvSpPr>
        <p:spPr>
          <a:xfrm flipV="1">
            <a:off x="0" y="9224957"/>
            <a:ext cx="7772400" cy="833442"/>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bg1"/>
          </a:solidFill>
          <a:ln>
            <a:noFill/>
          </a:ln>
          <a:effectLst>
            <a:outerShdw blurRad="25400" dist="12700" dir="16200000" rotWithShape="0">
              <a:prstClr val="black">
                <a:alpha val="15000"/>
              </a:prst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sp>
        <p:nvSpPr>
          <p:cNvPr id="20" name="Text Placeholder 12">
            <a:extLst>
              <a:ext uri="{FF2B5EF4-FFF2-40B4-BE49-F238E27FC236}">
                <a16:creationId xmlns:a16="http://schemas.microsoft.com/office/drawing/2014/main" id="{B4983345-759D-4D52-AF57-46DB58BA960C}"/>
              </a:ext>
            </a:extLst>
          </p:cNvPr>
          <p:cNvSpPr txBox="1">
            <a:spLocks/>
          </p:cNvSpPr>
          <p:nvPr/>
        </p:nvSpPr>
        <p:spPr>
          <a:xfrm>
            <a:off x="271939" y="323525"/>
            <a:ext cx="7228522" cy="1002062"/>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lnSpc>
                <a:spcPct val="100000"/>
              </a:lnSpc>
              <a:spcBef>
                <a:spcPts val="0"/>
              </a:spcBef>
              <a:spcAft>
                <a:spcPts val="300"/>
              </a:spcAft>
              <a:buNone/>
            </a:pPr>
            <a:r>
              <a:rPr lang="en-US" sz="1200" cap="all" spc="150" dirty="0">
                <a:solidFill>
                  <a:srgbClr val="03BCD3"/>
                </a:solidFill>
                <a:latin typeface="Proxima Nova Rg" panose="02000506030000020004" pitchFamily="50" charset="0"/>
              </a:rPr>
              <a:t>Tricap Proven Investment Process</a:t>
            </a:r>
          </a:p>
          <a:p>
            <a:pPr marL="0" lvl="3" indent="0" algn="ctr">
              <a:lnSpc>
                <a:spcPct val="100000"/>
              </a:lnSpc>
              <a:buNone/>
            </a:pPr>
            <a:r>
              <a:rPr lang="en-US" sz="1400" spc="134" dirty="0">
                <a:solidFill>
                  <a:srgbClr val="03BCD3"/>
                </a:solidFill>
                <a:latin typeface="NeutraText-Book" panose="02000000000000000000" pitchFamily="2" charset="0"/>
              </a:rPr>
              <a:t>YEARS OF EXPERIENCE </a:t>
            </a:r>
            <a:r>
              <a:rPr lang="en-US" sz="1400" spc="134" dirty="0">
                <a:solidFill>
                  <a:srgbClr val="023C5C"/>
                </a:solidFill>
                <a:latin typeface="NeutraText-Book" panose="02000000000000000000" pitchFamily="2" charset="0"/>
              </a:rPr>
              <a:t>HAVE SCULPTED AN INVESTMENT PROCESS THAT IS SIMPLE, </a:t>
            </a:r>
            <a:r>
              <a:rPr lang="en-US" sz="1400" spc="134" dirty="0">
                <a:solidFill>
                  <a:srgbClr val="03BCD3"/>
                </a:solidFill>
                <a:latin typeface="NeutraText-Book" panose="02000000000000000000" pitchFamily="2" charset="0"/>
              </a:rPr>
              <a:t>YET EFFECTIVE</a:t>
            </a:r>
            <a:r>
              <a:rPr lang="en-US" sz="1400" spc="134" dirty="0">
                <a:solidFill>
                  <a:srgbClr val="023C5C"/>
                </a:solidFill>
                <a:latin typeface="NeutraText-Book" panose="02000000000000000000" pitchFamily="2" charset="0"/>
              </a:rPr>
              <a:t>, FOR OUR INVESTORS AND INVESTMENTS.</a:t>
            </a:r>
          </a:p>
        </p:txBody>
      </p:sp>
      <p:sp>
        <p:nvSpPr>
          <p:cNvPr id="23" name="Text Placeholder 15">
            <a:extLst>
              <a:ext uri="{FF2B5EF4-FFF2-40B4-BE49-F238E27FC236}">
                <a16:creationId xmlns:a16="http://schemas.microsoft.com/office/drawing/2014/main" id="{A8E0C266-B2D3-4779-83AC-6584F78A85C7}"/>
              </a:ext>
            </a:extLst>
          </p:cNvPr>
          <p:cNvSpPr txBox="1">
            <a:spLocks/>
          </p:cNvSpPr>
          <p:nvPr/>
        </p:nvSpPr>
        <p:spPr>
          <a:xfrm>
            <a:off x="3852200" y="1497708"/>
            <a:ext cx="1420142" cy="396000"/>
          </a:xfrm>
          <a:prstGeom prst="rect">
            <a:avLst/>
          </a:prstGeom>
          <a:solidFill>
            <a:schemeClr val="accent3"/>
          </a:solidFill>
          <a:ln w="9525">
            <a:noFill/>
            <a:miter lim="800000"/>
            <a:headEnd/>
            <a:tailEnd/>
          </a:ln>
        </p:spPr>
        <p:txBody>
          <a:bodyPr vert="horz" wrap="square" lIns="0" tIns="0" rIns="0" bIns="0" numCol="1" anchor="ctr" anchorCtr="1" compatLnSpc="1">
            <a:prstTxWarp prst="textNoShape">
              <a:avLst/>
            </a:prstTxWarp>
          </a:bodyPr>
          <a:lstStyle>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indent="0" algn="ctr" fontAlgn="base">
              <a:lnSpc>
                <a:spcPts val="600"/>
              </a:lnSpc>
              <a:spcBef>
                <a:spcPts val="0"/>
              </a:spcBef>
              <a:spcAft>
                <a:spcPct val="0"/>
              </a:spcAft>
              <a:buFont typeface="Lucida Grande"/>
              <a:buNone/>
              <a:defRPr sz="500" kern="500" cap="all" spc="50" baseline="0">
                <a:solidFill>
                  <a:schemeClr val="bg1"/>
                </a:solidFill>
                <a:ea typeface="ヒラギノ角ゴ Pro W3" charset="-128"/>
                <a:cs typeface="Proxima Nova Semibold"/>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Transaction</a:t>
            </a:r>
            <a:br>
              <a:rPr lang="en-US" dirty="0"/>
            </a:br>
            <a:r>
              <a:rPr lang="en-US" dirty="0"/>
              <a:t> process 3–6 MO</a:t>
            </a:r>
          </a:p>
        </p:txBody>
      </p:sp>
      <p:sp>
        <p:nvSpPr>
          <p:cNvPr id="24" name="Text Placeholder 16">
            <a:extLst>
              <a:ext uri="{FF2B5EF4-FFF2-40B4-BE49-F238E27FC236}">
                <a16:creationId xmlns:a16="http://schemas.microsoft.com/office/drawing/2014/main" id="{9FDF25EF-D2A4-4218-991E-F77262A49FD5}"/>
              </a:ext>
            </a:extLst>
          </p:cNvPr>
          <p:cNvSpPr txBox="1">
            <a:spLocks/>
          </p:cNvSpPr>
          <p:nvPr/>
        </p:nvSpPr>
        <p:spPr>
          <a:xfrm>
            <a:off x="5313936" y="2154447"/>
            <a:ext cx="747838" cy="360000"/>
          </a:xfrm>
          <a:prstGeom prst="rect">
            <a:avLst/>
          </a:prstGeom>
          <a:solidFill>
            <a:schemeClr val="accent6"/>
          </a:solidFill>
          <a:ln w="9525">
            <a:noFill/>
            <a:miter lim="800000"/>
            <a:headEnd/>
            <a:tailEnd/>
          </a:ln>
        </p:spPr>
        <p:txBody>
          <a:bodyPr vert="horz" wrap="square" lIns="0" tIns="0" rIns="0" bIns="0" numCol="1" anchor="ctr" anchorCtr="1" compatLnSpc="1">
            <a:prstTxWarp prst="textNoShape">
              <a:avLst/>
            </a:prstTxWarp>
          </a:bodyPr>
          <a:lstStyle>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lang="en-US" sz="800" kern="500" cap="all" spc="50" baseline="0" dirty="0" smtClean="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Renovate</a:t>
            </a:r>
          </a:p>
          <a:p>
            <a:pPr lvl="1"/>
            <a:r>
              <a:rPr lang="en-US" dirty="0"/>
              <a:t>6–18 </a:t>
            </a:r>
            <a:r>
              <a:rPr lang="en-US" dirty="0" err="1"/>
              <a:t>mo</a:t>
            </a:r>
            <a:endParaRPr lang="en-US" dirty="0"/>
          </a:p>
        </p:txBody>
      </p:sp>
      <p:sp>
        <p:nvSpPr>
          <p:cNvPr id="25" name="Text Placeholder 17">
            <a:extLst>
              <a:ext uri="{FF2B5EF4-FFF2-40B4-BE49-F238E27FC236}">
                <a16:creationId xmlns:a16="http://schemas.microsoft.com/office/drawing/2014/main" id="{95B7A5DA-0DCA-47CD-AA71-526B01D5A414}"/>
              </a:ext>
            </a:extLst>
          </p:cNvPr>
          <p:cNvSpPr txBox="1">
            <a:spLocks/>
          </p:cNvSpPr>
          <p:nvPr/>
        </p:nvSpPr>
        <p:spPr>
          <a:xfrm>
            <a:off x="6082094" y="2154447"/>
            <a:ext cx="967232" cy="360000"/>
          </a:xfrm>
          <a:prstGeom prst="rect">
            <a:avLst/>
          </a:prstGeom>
          <a:solidFill>
            <a:schemeClr val="accent6"/>
          </a:solidFill>
          <a:ln w="9525">
            <a:noFill/>
            <a:miter lim="800000"/>
            <a:headEnd/>
            <a:tailEnd/>
          </a:ln>
        </p:spPr>
        <p:txBody>
          <a:bodyPr vert="horz" wrap="square" lIns="0" tIns="0" rIns="0" bIns="0" numCol="1" anchor="ctr" anchorCtr="1" compatLnSpc="1">
            <a:prstTxWarp prst="textNoShape">
              <a:avLst/>
            </a:prstTxWarp>
          </a:bodyPr>
          <a:lstStyle>
            <a:defPPr>
              <a:defRPr lang="en-US"/>
            </a:defPPr>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sz="800" kern="500" cap="all" spc="50" baseline="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sz="500" kern="900" cap="all" spc="10" baseline="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Stabilize</a:t>
            </a:r>
          </a:p>
          <a:p>
            <a:pPr lvl="1"/>
            <a:r>
              <a:rPr lang="en-US" dirty="0"/>
              <a:t>2–10 </a:t>
            </a:r>
            <a:r>
              <a:rPr lang="en-US" dirty="0" err="1"/>
              <a:t>yrs</a:t>
            </a:r>
            <a:endParaRPr lang="en-US" dirty="0"/>
          </a:p>
        </p:txBody>
      </p:sp>
      <p:sp>
        <p:nvSpPr>
          <p:cNvPr id="26" name="Text Placeholder 18">
            <a:extLst>
              <a:ext uri="{FF2B5EF4-FFF2-40B4-BE49-F238E27FC236}">
                <a16:creationId xmlns:a16="http://schemas.microsoft.com/office/drawing/2014/main" id="{D8BA4444-0340-4D1E-94E3-BED9952CDF76}"/>
              </a:ext>
            </a:extLst>
          </p:cNvPr>
          <p:cNvSpPr txBox="1">
            <a:spLocks/>
          </p:cNvSpPr>
          <p:nvPr/>
        </p:nvSpPr>
        <p:spPr>
          <a:xfrm>
            <a:off x="5385118" y="2908694"/>
            <a:ext cx="1664208" cy="360000"/>
          </a:xfrm>
          <a:prstGeom prst="rect">
            <a:avLst/>
          </a:prstGeom>
          <a:solidFill>
            <a:srgbClr val="00B1C4"/>
          </a:solidFill>
          <a:ln w="9525">
            <a:noFill/>
            <a:miter lim="800000"/>
            <a:headEnd/>
            <a:tailEnd/>
          </a:ln>
        </p:spPr>
        <p:txBody>
          <a:bodyPr vert="horz" wrap="square" lIns="0" tIns="0" rIns="0" bIns="0" numCol="1" anchor="ctr" anchorCtr="1" compatLnSpc="1">
            <a:prstTxWarp prst="textNoShape">
              <a:avLst/>
            </a:prstTxWarp>
          </a:bodyPr>
          <a:lstStyle>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lang="en-US" sz="800" kern="500" cap="all" spc="50" baseline="0" dirty="0" smtClean="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Roi </a:t>
            </a:r>
          </a:p>
          <a:p>
            <a:pPr lvl="1"/>
            <a:r>
              <a:rPr lang="en-US" dirty="0"/>
              <a:t>quarterly (until exit)</a:t>
            </a:r>
          </a:p>
        </p:txBody>
      </p:sp>
      <p:sp>
        <p:nvSpPr>
          <p:cNvPr id="27" name="Text Placeholder 19">
            <a:extLst>
              <a:ext uri="{FF2B5EF4-FFF2-40B4-BE49-F238E27FC236}">
                <a16:creationId xmlns:a16="http://schemas.microsoft.com/office/drawing/2014/main" id="{C723BDC5-F503-46C7-9F01-C9A291A1F99B}"/>
              </a:ext>
            </a:extLst>
          </p:cNvPr>
          <p:cNvSpPr txBox="1">
            <a:spLocks/>
          </p:cNvSpPr>
          <p:nvPr/>
        </p:nvSpPr>
        <p:spPr>
          <a:xfrm>
            <a:off x="3633900" y="2908694"/>
            <a:ext cx="772660" cy="360000"/>
          </a:xfrm>
          <a:prstGeom prst="rect">
            <a:avLst/>
          </a:prstGeom>
          <a:solidFill>
            <a:srgbClr val="00B1C4"/>
          </a:solidFill>
          <a:ln w="9525">
            <a:noFill/>
            <a:miter lim="800000"/>
            <a:headEnd/>
            <a:tailEnd/>
          </a:ln>
        </p:spPr>
        <p:txBody>
          <a:bodyPr vert="horz" wrap="square" lIns="0" tIns="0" rIns="0" bIns="0" numCol="1" anchor="ctr" anchorCtr="1" compatLnSpc="1">
            <a:prstTxWarp prst="textNoShape">
              <a:avLst/>
            </a:prstTxWarp>
          </a:bodyPr>
          <a:lstStyle>
            <a:defPPr>
              <a:defRPr lang="en-US"/>
            </a:defPPr>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sz="800" kern="500" cap="all" spc="50" baseline="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sz="500" kern="900" cap="all" spc="10" baseline="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a:t>review</a:t>
            </a:r>
            <a:endParaRPr lang="en-US" dirty="0"/>
          </a:p>
        </p:txBody>
      </p:sp>
      <p:sp>
        <p:nvSpPr>
          <p:cNvPr id="28" name="Text Placeholder 20">
            <a:extLst>
              <a:ext uri="{FF2B5EF4-FFF2-40B4-BE49-F238E27FC236}">
                <a16:creationId xmlns:a16="http://schemas.microsoft.com/office/drawing/2014/main" id="{3EE50827-CFC8-46F3-AD18-D8D2A1AA1CD8}"/>
              </a:ext>
            </a:extLst>
          </p:cNvPr>
          <p:cNvSpPr txBox="1">
            <a:spLocks/>
          </p:cNvSpPr>
          <p:nvPr/>
        </p:nvSpPr>
        <p:spPr>
          <a:xfrm>
            <a:off x="4464497" y="2908694"/>
            <a:ext cx="807845" cy="360000"/>
          </a:xfrm>
          <a:prstGeom prst="rect">
            <a:avLst/>
          </a:prstGeom>
          <a:solidFill>
            <a:srgbClr val="00B1C4"/>
          </a:solidFill>
          <a:ln w="9525">
            <a:noFill/>
            <a:miter lim="800000"/>
            <a:headEnd/>
            <a:tailEnd/>
          </a:ln>
        </p:spPr>
        <p:txBody>
          <a:bodyPr vert="horz" wrap="square" lIns="0" tIns="0" rIns="0" bIns="0" numCol="1" anchor="ctr" anchorCtr="1" compatLnSpc="1">
            <a:prstTxWarp prst="textNoShape">
              <a:avLst/>
            </a:prstTxWarp>
          </a:bodyPr>
          <a:lstStyle>
            <a:defPPr>
              <a:defRPr lang="en-US"/>
            </a:defPPr>
            <a:lvl1pPr indent="0" algn="ctr" fontAlgn="base">
              <a:lnSpc>
                <a:spcPct val="100000"/>
              </a:lnSpc>
              <a:spcBef>
                <a:spcPct val="0"/>
              </a:spcBef>
              <a:spcAft>
                <a:spcPts val="0"/>
              </a:spcAft>
              <a:defRPr sz="900" kern="6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algn="ctr" fontAlgn="base">
              <a:lnSpc>
                <a:spcPct val="100000"/>
              </a:lnSpc>
              <a:spcBef>
                <a:spcPts val="0"/>
              </a:spcBef>
              <a:spcAft>
                <a:spcPct val="0"/>
              </a:spcAft>
              <a:buFont typeface="Lucida Grande"/>
              <a:buNone/>
              <a:defRPr sz="800" kern="500" cap="all" spc="50" baseline="0">
                <a:solidFill>
                  <a:schemeClr val="bg1"/>
                </a:solidFill>
                <a:latin typeface="Proxima Nova Rg" panose="02000506030000020004" pitchFamily="50" charset="0"/>
                <a:ea typeface="ヒラギノ角ゴ Pro W3" charset="-128"/>
                <a:cs typeface="Proxima Nova Semibold"/>
              </a:defRPr>
            </a:lvl2pPr>
            <a:lvl3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sz="500" b="1" kern="900" cap="all" spc="10" baseline="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sz="500" kern="900" cap="all" spc="10" baseline="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sign &amp;</a:t>
            </a:r>
            <a:br>
              <a:rPr lang="en-US" dirty="0"/>
            </a:br>
            <a:r>
              <a:rPr lang="en-US" dirty="0"/>
              <a:t>fund </a:t>
            </a:r>
          </a:p>
        </p:txBody>
      </p:sp>
      <p:sp>
        <p:nvSpPr>
          <p:cNvPr id="29" name="Text Placeholder 21">
            <a:extLst>
              <a:ext uri="{FF2B5EF4-FFF2-40B4-BE49-F238E27FC236}">
                <a16:creationId xmlns:a16="http://schemas.microsoft.com/office/drawing/2014/main" id="{A805339F-07F4-43F1-AE5E-490CF81E474C}"/>
              </a:ext>
            </a:extLst>
          </p:cNvPr>
          <p:cNvSpPr txBox="1">
            <a:spLocks/>
          </p:cNvSpPr>
          <p:nvPr/>
        </p:nvSpPr>
        <p:spPr>
          <a:xfrm>
            <a:off x="2995485" y="1581408"/>
            <a:ext cx="884055" cy="22860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0" indent="0" defTabSz="914400" fontAlgn="base">
              <a:lnSpc>
                <a:spcPts val="840"/>
              </a:lnSpc>
              <a:spcBef>
                <a:spcPct val="0"/>
              </a:spcBef>
              <a:buNone/>
            </a:pPr>
            <a:r>
              <a:rPr lang="en-US" sz="700" kern="600" cap="all" spc="40" dirty="0">
                <a:solidFill>
                  <a:srgbClr val="797A7E"/>
                </a:solidFill>
                <a:latin typeface="Proxima Nova Rg" panose="02000506030000020004" pitchFamily="50" charset="0"/>
                <a:ea typeface="ヒラギノ角ゴ Pro W3" charset="-128"/>
              </a:rPr>
              <a:t>Transaction </a:t>
            </a:r>
            <a:br>
              <a:rPr lang="en-US" sz="700" kern="600" cap="all" spc="40" dirty="0">
                <a:solidFill>
                  <a:srgbClr val="797A7E"/>
                </a:solidFill>
                <a:latin typeface="Proxima Nova Rg" panose="02000506030000020004" pitchFamily="50" charset="0"/>
                <a:ea typeface="ヒラギノ角ゴ Pro W3" charset="-128"/>
              </a:rPr>
            </a:br>
            <a:r>
              <a:rPr lang="en-US" sz="700" kern="600" cap="all" spc="40" dirty="0">
                <a:solidFill>
                  <a:srgbClr val="797A7E"/>
                </a:solidFill>
                <a:latin typeface="Proxima Nova Rg" panose="02000506030000020004" pitchFamily="50" charset="0"/>
                <a:ea typeface="ヒラギノ角ゴ Pro W3" charset="-128"/>
              </a:rPr>
              <a:t>Process</a:t>
            </a:r>
          </a:p>
        </p:txBody>
      </p:sp>
      <p:sp>
        <p:nvSpPr>
          <p:cNvPr id="30" name="Text Placeholder 22">
            <a:extLst>
              <a:ext uri="{FF2B5EF4-FFF2-40B4-BE49-F238E27FC236}">
                <a16:creationId xmlns:a16="http://schemas.microsoft.com/office/drawing/2014/main" id="{C2ABB577-1D4A-47BF-937C-1B9346A390C0}"/>
              </a:ext>
            </a:extLst>
          </p:cNvPr>
          <p:cNvSpPr txBox="1">
            <a:spLocks/>
          </p:cNvSpPr>
          <p:nvPr/>
        </p:nvSpPr>
        <p:spPr>
          <a:xfrm>
            <a:off x="2995486" y="2220147"/>
            <a:ext cx="747838"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indent="0" fontAlgn="base">
              <a:lnSpc>
                <a:spcPts val="840"/>
              </a:lnSpc>
              <a:spcBef>
                <a:spcPct val="0"/>
              </a:spcBef>
              <a:spcAft>
                <a:spcPts val="0"/>
              </a:spcAft>
              <a:defRPr sz="800" kern="600" cap="all" spc="40" baseline="0">
                <a:solidFill>
                  <a:schemeClr val="accent6"/>
                </a:solidFill>
                <a:latin typeface="Proxima Nova Rg" panose="02000506030000020004" pitchFamily="50" charset="0"/>
                <a:ea typeface="ヒラギノ角ゴ Pro W3" charset="-128"/>
                <a:cs typeface="ヒラギノ角ゴ Pro W3" charset="-128"/>
              </a:defRPr>
            </a:lvl1pPr>
            <a:lvl2pPr marL="0" indent="0" algn="ctr" fontAlgn="base">
              <a:lnSpc>
                <a:spcPts val="600"/>
              </a:lnSpc>
              <a:spcBef>
                <a:spcPts val="0"/>
              </a:spcBef>
              <a:spcAft>
                <a:spcPct val="0"/>
              </a:spcAft>
              <a:buFont typeface="Lucida Grande"/>
              <a:buNone/>
              <a:defRPr sz="500" kern="900" cap="all" spc="10" baseline="0">
                <a:solidFill>
                  <a:schemeClr val="bg1"/>
                </a:solidFill>
                <a:latin typeface="Proxima Nova"/>
                <a:ea typeface="ヒラギノ角ゴ Pro W3" charset="-128"/>
                <a:cs typeface="ヒラギノ角ゴ Pro W3" charset="-128"/>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value-add</a:t>
            </a:r>
            <a:br>
              <a:rPr lang="en-US" dirty="0"/>
            </a:br>
            <a:r>
              <a:rPr lang="en-US"/>
              <a:t> process</a:t>
            </a:r>
            <a:endParaRPr lang="en-US" dirty="0"/>
          </a:p>
        </p:txBody>
      </p:sp>
      <p:sp>
        <p:nvSpPr>
          <p:cNvPr id="31" name="Text Placeholder 23">
            <a:extLst>
              <a:ext uri="{FF2B5EF4-FFF2-40B4-BE49-F238E27FC236}">
                <a16:creationId xmlns:a16="http://schemas.microsoft.com/office/drawing/2014/main" id="{2841FE56-D17F-468C-B27C-E0F3B6ABCAB2}"/>
              </a:ext>
            </a:extLst>
          </p:cNvPr>
          <p:cNvSpPr txBox="1">
            <a:spLocks/>
          </p:cNvSpPr>
          <p:nvPr/>
        </p:nvSpPr>
        <p:spPr>
          <a:xfrm>
            <a:off x="2995486" y="2974394"/>
            <a:ext cx="638414"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indent="0" fontAlgn="base">
              <a:lnSpc>
                <a:spcPts val="840"/>
              </a:lnSpc>
              <a:spcBef>
                <a:spcPct val="0"/>
              </a:spcBef>
              <a:spcAft>
                <a:spcPts val="0"/>
              </a:spcAft>
              <a:defRPr sz="800" kern="600" cap="all" spc="40" baseline="0">
                <a:solidFill>
                  <a:srgbClr val="029DB2"/>
                </a:solidFill>
                <a:latin typeface="Proxima Nova Rg" panose="02000506030000020004" pitchFamily="50" charset="0"/>
                <a:ea typeface="ヒラギノ角ゴ Pro W3" charset="-128"/>
                <a:cs typeface="ヒラギノ角ゴ Pro W3" charset="-128"/>
              </a:defRPr>
            </a:lvl1pPr>
            <a:lvl2pPr marL="0" indent="0" algn="ctr" fontAlgn="base">
              <a:lnSpc>
                <a:spcPts val="600"/>
              </a:lnSpc>
              <a:spcBef>
                <a:spcPts val="0"/>
              </a:spcBef>
              <a:spcAft>
                <a:spcPct val="0"/>
              </a:spcAft>
              <a:buFont typeface="Lucida Grande"/>
              <a:buNone/>
              <a:defRPr sz="500" kern="900" cap="all" spc="10" baseline="0">
                <a:solidFill>
                  <a:schemeClr val="bg1"/>
                </a:solidFill>
                <a:latin typeface="Proxima Nova"/>
                <a:ea typeface="ヒラギノ角ゴ Pro W3" charset="-128"/>
                <a:cs typeface="ヒラギノ角ゴ Pro W3" charset="-128"/>
              </a:defRPr>
            </a:lvl2pPr>
            <a:lvl3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3pPr>
            <a:lvl4pPr marL="0" indent="0" algn="ctr" fontAlgn="base">
              <a:lnSpc>
                <a:spcPts val="600"/>
              </a:lnSpc>
              <a:spcBef>
                <a:spcPts val="0"/>
              </a:spcBef>
              <a:spcAft>
                <a:spcPct val="0"/>
              </a:spcAft>
              <a:defRPr lang="en-US" sz="500" b="1" kern="900" cap="all" spc="10" baseline="0" dirty="0" smtClean="0">
                <a:solidFill>
                  <a:schemeClr val="bg1"/>
                </a:solidFill>
                <a:latin typeface="Proxima Nova"/>
                <a:ea typeface="ヒラギノ角ゴ Pro W3" charset="-128"/>
                <a:cs typeface="ヒラギノ角ゴ Pro W3" charset="-128"/>
              </a:defRPr>
            </a:lvl4pPr>
            <a:lvl5pPr marL="0" indent="0" algn="ctr" fontAlgn="base">
              <a:lnSpc>
                <a:spcPts val="600"/>
              </a:lnSpc>
              <a:spcBef>
                <a:spcPts val="0"/>
              </a:spcBef>
              <a:spcAft>
                <a:spcPct val="0"/>
              </a:spcAft>
              <a:defRPr lang="en-US" sz="500" kern="900" cap="all"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Investor</a:t>
            </a:r>
            <a:br>
              <a:rPr lang="en-US" dirty="0"/>
            </a:br>
            <a:r>
              <a:rPr lang="en-US" dirty="0"/>
              <a:t>process</a:t>
            </a:r>
          </a:p>
        </p:txBody>
      </p:sp>
      <p:sp>
        <p:nvSpPr>
          <p:cNvPr id="32" name="Text Placeholder 24">
            <a:extLst>
              <a:ext uri="{FF2B5EF4-FFF2-40B4-BE49-F238E27FC236}">
                <a16:creationId xmlns:a16="http://schemas.microsoft.com/office/drawing/2014/main" id="{34E4A934-F73B-4F89-B490-AF91AF4C2850}"/>
              </a:ext>
            </a:extLst>
          </p:cNvPr>
          <p:cNvSpPr txBox="1">
            <a:spLocks/>
          </p:cNvSpPr>
          <p:nvPr/>
        </p:nvSpPr>
        <p:spPr>
          <a:xfrm>
            <a:off x="867857" y="1505822"/>
            <a:ext cx="1234701" cy="34158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0" indent="0" algn="ctr" defTabSz="914400" fontAlgn="base">
              <a:lnSpc>
                <a:spcPts val="840"/>
              </a:lnSpc>
              <a:spcBef>
                <a:spcPct val="0"/>
              </a:spcBef>
              <a:buNone/>
            </a:pPr>
            <a:r>
              <a:rPr lang="en-US" sz="900" kern="600" cap="all" spc="40" dirty="0">
                <a:solidFill>
                  <a:srgbClr val="797A7E"/>
                </a:solidFill>
                <a:latin typeface="Proxima Nova Rg" panose="02000506030000020004" pitchFamily="50" charset="0"/>
                <a:ea typeface="ヒラギノ角ゴ Pro W3" charset="-128"/>
              </a:rPr>
              <a:t>Deal Funnel</a:t>
            </a:r>
          </a:p>
          <a:p>
            <a:pPr marL="0" lvl="1" indent="0" algn="ctr" defTabSz="914400" fontAlgn="base">
              <a:lnSpc>
                <a:spcPts val="850"/>
              </a:lnSpc>
              <a:spcBef>
                <a:spcPts val="0"/>
              </a:spcBef>
              <a:spcAft>
                <a:spcPct val="0"/>
              </a:spcAft>
              <a:buNone/>
            </a:pPr>
            <a:r>
              <a:rPr lang="en-US" sz="900" kern="900" spc="10" dirty="0">
                <a:solidFill>
                  <a:srgbClr val="797A7E"/>
                </a:solidFill>
                <a:latin typeface="Proxima Nova Rg" panose="02000506030000020004" pitchFamily="50" charset="0"/>
                <a:ea typeface="ヒラギノ角ゴ Pro W3" charset="-128"/>
              </a:rPr>
              <a:t>Filter hundreds to find one that works.</a:t>
            </a:r>
          </a:p>
        </p:txBody>
      </p:sp>
      <p:sp>
        <p:nvSpPr>
          <p:cNvPr id="33" name="Text Placeholder 25">
            <a:extLst>
              <a:ext uri="{FF2B5EF4-FFF2-40B4-BE49-F238E27FC236}">
                <a16:creationId xmlns:a16="http://schemas.microsoft.com/office/drawing/2014/main" id="{BE7E92B5-13BB-4893-8934-8D9FE849C2E1}"/>
              </a:ext>
            </a:extLst>
          </p:cNvPr>
          <p:cNvSpPr txBox="1">
            <a:spLocks/>
          </p:cNvSpPr>
          <p:nvPr/>
        </p:nvSpPr>
        <p:spPr>
          <a:xfrm>
            <a:off x="839889" y="2109732"/>
            <a:ext cx="1308100" cy="22860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0" indent="0" algn="ctr" defTabSz="914400" fontAlgn="base">
              <a:lnSpc>
                <a:spcPct val="110000"/>
              </a:lnSpc>
              <a:spcBef>
                <a:spcPct val="0"/>
              </a:spcBef>
              <a:buNone/>
            </a:pPr>
            <a:r>
              <a:rPr lang="en-US" sz="800" kern="600" cap="all" spc="20" dirty="0">
                <a:solidFill>
                  <a:srgbClr val="003B5C"/>
                </a:solidFill>
                <a:latin typeface="Proxima Nova Rg" panose="02000506030000020004" pitchFamily="50" charset="0"/>
                <a:ea typeface="ヒラギノ角ゴ Pro W3" charset="-128"/>
              </a:rPr>
              <a:t>assess many deals</a:t>
            </a:r>
          </a:p>
        </p:txBody>
      </p:sp>
      <p:sp>
        <p:nvSpPr>
          <p:cNvPr id="34" name="Text Placeholder 26">
            <a:extLst>
              <a:ext uri="{FF2B5EF4-FFF2-40B4-BE49-F238E27FC236}">
                <a16:creationId xmlns:a16="http://schemas.microsoft.com/office/drawing/2014/main" id="{5ECF24E6-6B27-4660-8906-111F37AFFEFD}"/>
              </a:ext>
            </a:extLst>
          </p:cNvPr>
          <p:cNvSpPr txBox="1">
            <a:spLocks/>
          </p:cNvSpPr>
          <p:nvPr/>
        </p:nvSpPr>
        <p:spPr>
          <a:xfrm>
            <a:off x="998339" y="2635205"/>
            <a:ext cx="991201" cy="203481"/>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800" kern="600" cap="all" spc="20" dirty="0">
                <a:solidFill>
                  <a:srgbClr val="003B5C"/>
                </a:solidFill>
                <a:latin typeface="Proxima Nova Rg" panose="02000506030000020004" pitchFamily="50" charset="0"/>
                <a:ea typeface="ヒラギノ角ゴ Pro W3" charset="-128"/>
              </a:rPr>
              <a:t>make</a:t>
            </a:r>
            <a:r>
              <a:rPr lang="en-US" sz="800" dirty="0">
                <a:latin typeface="Proxima Nova Rg" panose="02000506030000020004" pitchFamily="50" charset="0"/>
              </a:rPr>
              <a:t> </a:t>
            </a:r>
            <a:r>
              <a:rPr lang="en-US" sz="800" kern="600" cap="all" spc="20" dirty="0">
                <a:solidFill>
                  <a:srgbClr val="003B5C"/>
                </a:solidFill>
                <a:latin typeface="Proxima Nova Rg" panose="02000506030000020004" pitchFamily="50" charset="0"/>
                <a:ea typeface="ヒラギノ角ゴ Pro W3" charset="-128"/>
              </a:rPr>
              <a:t>offers</a:t>
            </a:r>
          </a:p>
        </p:txBody>
      </p:sp>
      <p:sp>
        <p:nvSpPr>
          <p:cNvPr id="35" name="Text Placeholder 27">
            <a:extLst>
              <a:ext uri="{FF2B5EF4-FFF2-40B4-BE49-F238E27FC236}">
                <a16:creationId xmlns:a16="http://schemas.microsoft.com/office/drawing/2014/main" id="{BF2825C1-DEC0-4509-BF20-600628EEBFB9}"/>
              </a:ext>
            </a:extLst>
          </p:cNvPr>
          <p:cNvSpPr txBox="1">
            <a:spLocks/>
          </p:cNvSpPr>
          <p:nvPr/>
        </p:nvSpPr>
        <p:spPr>
          <a:xfrm>
            <a:off x="1042988" y="3029809"/>
            <a:ext cx="921452" cy="27866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0" indent="0" algn="ctr" defTabSz="914400" fontAlgn="base">
              <a:lnSpc>
                <a:spcPct val="110000"/>
              </a:lnSpc>
              <a:spcBef>
                <a:spcPct val="0"/>
              </a:spcBef>
              <a:buNone/>
            </a:pPr>
            <a:r>
              <a:rPr lang="en-US" sz="800" kern="600" cap="all" spc="20" dirty="0">
                <a:solidFill>
                  <a:srgbClr val="003B5C"/>
                </a:solidFill>
                <a:latin typeface="Proxima Nova Rg" panose="02000506030000020004" pitchFamily="50" charset="0"/>
                <a:ea typeface="ヒラギノ角ゴ Pro W3" charset="-128"/>
              </a:rPr>
              <a:t>Narrow to </a:t>
            </a:r>
          </a:p>
          <a:p>
            <a:pPr marL="0" lvl="0" indent="0" algn="ctr" defTabSz="914400" fontAlgn="base">
              <a:lnSpc>
                <a:spcPct val="110000"/>
              </a:lnSpc>
              <a:spcBef>
                <a:spcPct val="0"/>
              </a:spcBef>
              <a:buNone/>
            </a:pPr>
            <a:r>
              <a:rPr lang="en-US" sz="800" kern="600" cap="all" spc="20" dirty="0">
                <a:solidFill>
                  <a:srgbClr val="003B5C"/>
                </a:solidFill>
                <a:latin typeface="Proxima Nova Rg" panose="02000506030000020004" pitchFamily="50" charset="0"/>
                <a:ea typeface="ヒラギノ角ゴ Pro W3" charset="-128"/>
              </a:rPr>
              <a:t>1 deal</a:t>
            </a:r>
          </a:p>
        </p:txBody>
      </p:sp>
      <p:sp>
        <p:nvSpPr>
          <p:cNvPr id="36" name="Text Placeholder 68">
            <a:extLst>
              <a:ext uri="{FF2B5EF4-FFF2-40B4-BE49-F238E27FC236}">
                <a16:creationId xmlns:a16="http://schemas.microsoft.com/office/drawing/2014/main" id="{70007AFC-2BFB-461E-A385-D871EAACD3D3}"/>
              </a:ext>
            </a:extLst>
          </p:cNvPr>
          <p:cNvSpPr txBox="1">
            <a:spLocks/>
          </p:cNvSpPr>
          <p:nvPr/>
        </p:nvSpPr>
        <p:spPr>
          <a:xfrm>
            <a:off x="679451" y="3816171"/>
            <a:ext cx="5468937" cy="202021"/>
          </a:xfrm>
          <a:prstGeom prst="rect">
            <a:avLst/>
          </a:prstGeom>
        </p:spPr>
        <p:txBody>
          <a:bodyPr lIns="0" tIns="0" rIns="0" bIns="0"/>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050" b="1" kern="1000" cap="all" spc="60" dirty="0">
                <a:latin typeface="Proxima Nova Rg" panose="02000506030000020004" pitchFamily="50" charset="0"/>
                <a:ea typeface="ヒラギノ角ゴ Pro W3" charset="-128"/>
              </a:rPr>
              <a:t>Transaction</a:t>
            </a:r>
            <a:r>
              <a:rPr lang="en-US" sz="1050" b="1" dirty="0">
                <a:latin typeface="Proxima Nova Rg" panose="02000506030000020004" pitchFamily="50" charset="0"/>
              </a:rPr>
              <a:t> </a:t>
            </a:r>
            <a:r>
              <a:rPr lang="en-US" sz="1050" b="1" kern="1000" cap="all" spc="60" dirty="0">
                <a:latin typeface="Proxima Nova Rg" panose="02000506030000020004" pitchFamily="50" charset="0"/>
                <a:ea typeface="ヒラギノ角ゴ Pro W3" charset="-128"/>
              </a:rPr>
              <a:t>Process</a:t>
            </a:r>
            <a:r>
              <a:rPr lang="en-US" sz="1050" b="1" dirty="0">
                <a:latin typeface="Proxima Nova Rg" panose="02000506030000020004" pitchFamily="50" charset="0"/>
              </a:rPr>
              <a:t> </a:t>
            </a:r>
          </a:p>
        </p:txBody>
      </p:sp>
      <p:sp>
        <p:nvSpPr>
          <p:cNvPr id="37" name="Text Placeholder 69">
            <a:extLst>
              <a:ext uri="{FF2B5EF4-FFF2-40B4-BE49-F238E27FC236}">
                <a16:creationId xmlns:a16="http://schemas.microsoft.com/office/drawing/2014/main" id="{CAEC4FEC-A541-4D30-B08A-409D905F4319}"/>
              </a:ext>
            </a:extLst>
          </p:cNvPr>
          <p:cNvSpPr txBox="1">
            <a:spLocks/>
          </p:cNvSpPr>
          <p:nvPr/>
        </p:nvSpPr>
        <p:spPr>
          <a:xfrm>
            <a:off x="6275389" y="3722647"/>
            <a:ext cx="677862" cy="224051"/>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indent="0" algn="r" fontAlgn="base">
              <a:lnSpc>
                <a:spcPts val="1500"/>
              </a:lnSpc>
              <a:spcBef>
                <a:spcPct val="0"/>
              </a:spcBef>
              <a:spcAft>
                <a:spcPts val="0"/>
              </a:spcAft>
              <a:defRPr sz="1200" kern="1000" cap="all" spc="60" baseline="0">
                <a:solidFill>
                  <a:schemeClr val="tx1">
                    <a:lumMod val="50000"/>
                    <a:lumOff val="50000"/>
                  </a:schemeClr>
                </a:solidFill>
                <a:latin typeface="Proxima Nova Rg" panose="02000506030000020004" pitchFamily="50" charset="0"/>
                <a:ea typeface="ヒラギノ角ゴ Pro W3" charset="-128"/>
                <a:cs typeface="ヒラギノ角ゴ Pro W3" charset="-128"/>
              </a:defRPr>
            </a:lvl1pPr>
            <a:lvl2pPr marL="0" indent="0" algn="r" fontAlgn="base">
              <a:lnSpc>
                <a:spcPts val="1300"/>
              </a:lnSpc>
              <a:spcBef>
                <a:spcPts val="0"/>
              </a:spcBef>
              <a:spcAft>
                <a:spcPct val="0"/>
              </a:spcAft>
              <a:buFont typeface="Lucida Grande"/>
              <a:buNone/>
              <a:defRPr sz="900" kern="900" cap="none" spc="1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900" kern="900" cap="none"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3–6</a:t>
            </a:r>
          </a:p>
        </p:txBody>
      </p:sp>
      <p:sp>
        <p:nvSpPr>
          <p:cNvPr id="38" name="Text Placeholder 70">
            <a:extLst>
              <a:ext uri="{FF2B5EF4-FFF2-40B4-BE49-F238E27FC236}">
                <a16:creationId xmlns:a16="http://schemas.microsoft.com/office/drawing/2014/main" id="{6B44AA52-28EC-4714-8774-3032125D4D64}"/>
              </a:ext>
            </a:extLst>
          </p:cNvPr>
          <p:cNvSpPr txBox="1">
            <a:spLocks/>
          </p:cNvSpPr>
          <p:nvPr/>
        </p:nvSpPr>
        <p:spPr>
          <a:xfrm>
            <a:off x="6953250" y="3722647"/>
            <a:ext cx="276223" cy="224051"/>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indent="0" algn="r" fontAlgn="base">
              <a:lnSpc>
                <a:spcPts val="1500"/>
              </a:lnSpc>
              <a:spcBef>
                <a:spcPct val="0"/>
              </a:spcBef>
              <a:spcAft>
                <a:spcPts val="0"/>
              </a:spcAft>
              <a:defRPr lang="en-US" sz="700" kern="700" cap="all" spc="50" baseline="0" dirty="0" smtClean="0">
                <a:solidFill>
                  <a:schemeClr val="tx1">
                    <a:lumMod val="50000"/>
                    <a:lumOff val="50000"/>
                  </a:schemeClr>
                </a:solidFill>
                <a:latin typeface="Proxima Nova Rg" panose="02000506030000020004" pitchFamily="50" charset="0"/>
                <a:ea typeface="ヒラギノ角ゴ Pro W3" charset="-128"/>
                <a:cs typeface="Proxima Nova Rg"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err="1"/>
              <a:t>mo</a:t>
            </a:r>
            <a:endParaRPr lang="en-US" dirty="0"/>
          </a:p>
        </p:txBody>
      </p:sp>
      <p:sp>
        <p:nvSpPr>
          <p:cNvPr id="39" name="Text Placeholder 71">
            <a:extLst>
              <a:ext uri="{FF2B5EF4-FFF2-40B4-BE49-F238E27FC236}">
                <a16:creationId xmlns:a16="http://schemas.microsoft.com/office/drawing/2014/main" id="{8BB00768-5A00-418B-8892-AF7AC4F0E441}"/>
              </a:ext>
            </a:extLst>
          </p:cNvPr>
          <p:cNvSpPr txBox="1">
            <a:spLocks/>
          </p:cNvSpPr>
          <p:nvPr/>
        </p:nvSpPr>
        <p:spPr>
          <a:xfrm>
            <a:off x="679451" y="5482034"/>
            <a:ext cx="6500952" cy="504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fontAlgn="base">
              <a:lnSpc>
                <a:spcPts val="1500"/>
              </a:lnSpc>
              <a:spcBef>
                <a:spcPct val="0"/>
              </a:spcBef>
              <a:spcAft>
                <a:spcPts val="0"/>
              </a:spcAft>
              <a:defRPr sz="1100" b="1" kern="10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fontAlgn="base">
              <a:lnSpc>
                <a:spcPts val="1300"/>
              </a:lnSpc>
              <a:spcBef>
                <a:spcPts val="0"/>
              </a:spcBef>
              <a:spcAft>
                <a:spcPct val="0"/>
              </a:spcAft>
              <a:buFont typeface="Lucida Grande"/>
              <a:buNone/>
              <a:defRPr sz="1050" kern="9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3pPr>
            <a:lvl4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4pPr>
            <a:lvl5pPr marL="0" indent="0" fontAlgn="base">
              <a:lnSpc>
                <a:spcPts val="1300"/>
              </a:lnSpc>
              <a:spcBef>
                <a:spcPts val="0"/>
              </a:spcBef>
              <a:spcAft>
                <a:spcPct val="0"/>
              </a:spcAft>
              <a:defRPr lang="en-US" sz="900" kern="900" cap="none" spc="10" baseline="0" dirty="0" smtClean="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Value-Add Process</a:t>
            </a:r>
          </a:p>
          <a:p>
            <a:pPr lvl="1"/>
            <a:r>
              <a:rPr lang="en-US" dirty="0"/>
              <a:t>Our vertically integrated value enhancements include renovations, leasing, and  streamlined operations.</a:t>
            </a:r>
          </a:p>
          <a:p>
            <a:pPr lvl="1"/>
            <a:endParaRPr lang="en-US" dirty="0"/>
          </a:p>
        </p:txBody>
      </p:sp>
      <p:sp>
        <p:nvSpPr>
          <p:cNvPr id="40" name="Text Placeholder 72">
            <a:extLst>
              <a:ext uri="{FF2B5EF4-FFF2-40B4-BE49-F238E27FC236}">
                <a16:creationId xmlns:a16="http://schemas.microsoft.com/office/drawing/2014/main" id="{A6522EC8-1CB8-4172-A0DC-C00846F62505}"/>
              </a:ext>
            </a:extLst>
          </p:cNvPr>
          <p:cNvSpPr txBox="1">
            <a:spLocks/>
          </p:cNvSpPr>
          <p:nvPr/>
        </p:nvSpPr>
        <p:spPr>
          <a:xfrm>
            <a:off x="6275389" y="5295229"/>
            <a:ext cx="677862" cy="224051"/>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indent="0" algn="r" fontAlgn="base">
              <a:lnSpc>
                <a:spcPts val="1500"/>
              </a:lnSpc>
              <a:spcBef>
                <a:spcPct val="0"/>
              </a:spcBef>
              <a:spcAft>
                <a:spcPts val="0"/>
              </a:spcAft>
              <a:defRPr sz="1200" kern="1000" cap="all" spc="60" baseline="0">
                <a:solidFill>
                  <a:srgbClr val="7B95AF"/>
                </a:solidFill>
                <a:latin typeface="Proxima Nova Rg" panose="02000506030000020004" pitchFamily="50" charset="0"/>
                <a:ea typeface="ヒラギノ角ゴ Pro W3" charset="-128"/>
                <a:cs typeface="ヒラギノ角ゴ Pro W3" charset="-128"/>
              </a:defRPr>
            </a:lvl1pPr>
            <a:lvl2pPr marL="0" indent="0" algn="r" fontAlgn="base">
              <a:lnSpc>
                <a:spcPts val="1300"/>
              </a:lnSpc>
              <a:spcBef>
                <a:spcPts val="0"/>
              </a:spcBef>
              <a:spcAft>
                <a:spcPct val="0"/>
              </a:spcAft>
              <a:buFont typeface="Lucida Grande"/>
              <a:buNone/>
              <a:defRPr sz="900" kern="900" cap="none" spc="1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900" kern="900" cap="none"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6–18</a:t>
            </a:r>
          </a:p>
        </p:txBody>
      </p:sp>
      <p:sp>
        <p:nvSpPr>
          <p:cNvPr id="41" name="Text Placeholder 73">
            <a:extLst>
              <a:ext uri="{FF2B5EF4-FFF2-40B4-BE49-F238E27FC236}">
                <a16:creationId xmlns:a16="http://schemas.microsoft.com/office/drawing/2014/main" id="{B7023F13-0F93-48DA-AB85-669A44E76BE4}"/>
              </a:ext>
            </a:extLst>
          </p:cNvPr>
          <p:cNvSpPr txBox="1">
            <a:spLocks/>
          </p:cNvSpPr>
          <p:nvPr/>
        </p:nvSpPr>
        <p:spPr>
          <a:xfrm>
            <a:off x="6953250" y="5295229"/>
            <a:ext cx="276223" cy="224051"/>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indent="0" algn="r" fontAlgn="base">
              <a:lnSpc>
                <a:spcPts val="1500"/>
              </a:lnSpc>
              <a:spcBef>
                <a:spcPct val="0"/>
              </a:spcBef>
              <a:spcAft>
                <a:spcPts val="0"/>
              </a:spcAft>
              <a:defRPr lang="en-US" sz="700" kern="700" cap="all" spc="50" baseline="0" dirty="0" smtClean="0">
                <a:solidFill>
                  <a:srgbClr val="7B95AF"/>
                </a:solidFill>
                <a:latin typeface="Proxima Nova Rg" panose="02000506030000020004" pitchFamily="50" charset="0"/>
                <a:ea typeface="ヒラギノ角ゴ Pro W3" charset="-128"/>
                <a:cs typeface="Proxima Nova Rg"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err="1"/>
              <a:t>mo</a:t>
            </a:r>
            <a:endParaRPr lang="en-US" dirty="0"/>
          </a:p>
        </p:txBody>
      </p:sp>
      <p:sp>
        <p:nvSpPr>
          <p:cNvPr id="42" name="Text Placeholder 74">
            <a:extLst>
              <a:ext uri="{FF2B5EF4-FFF2-40B4-BE49-F238E27FC236}">
                <a16:creationId xmlns:a16="http://schemas.microsoft.com/office/drawing/2014/main" id="{7A6F09EF-88AD-42EC-B507-3DC5F810C30C}"/>
              </a:ext>
            </a:extLst>
          </p:cNvPr>
          <p:cNvSpPr txBox="1">
            <a:spLocks/>
          </p:cNvSpPr>
          <p:nvPr/>
        </p:nvSpPr>
        <p:spPr>
          <a:xfrm>
            <a:off x="679450" y="7397275"/>
            <a:ext cx="6408619" cy="45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fontAlgn="base">
              <a:lnSpc>
                <a:spcPts val="1500"/>
              </a:lnSpc>
              <a:spcBef>
                <a:spcPct val="0"/>
              </a:spcBef>
              <a:spcAft>
                <a:spcPts val="0"/>
              </a:spcAft>
              <a:defRPr sz="1200" b="1" kern="1000" cap="all" spc="60" baseline="0">
                <a:solidFill>
                  <a:schemeClr val="bg1"/>
                </a:solidFill>
                <a:latin typeface="Proxima Nova Rg" panose="02000506030000020004" pitchFamily="50" charset="0"/>
                <a:ea typeface="ヒラギノ角ゴ Pro W3" charset="-128"/>
                <a:cs typeface="ヒラギノ角ゴ Pro W3" charset="-128"/>
              </a:defRPr>
            </a:lvl1pPr>
            <a:lvl2pPr marL="0" lvl="1" indent="0" fontAlgn="base">
              <a:lnSpc>
                <a:spcPts val="1300"/>
              </a:lnSpc>
              <a:spcBef>
                <a:spcPts val="0"/>
              </a:spcBef>
              <a:spcAft>
                <a:spcPct val="0"/>
              </a:spcAft>
              <a:buFont typeface="Lucida Grande"/>
              <a:buNone/>
              <a:defRPr sz="1100" kern="9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3pPr>
            <a:lvl4pPr marL="0" indent="0" fontAlgn="base">
              <a:lnSpc>
                <a:spcPts val="1300"/>
              </a:lnSpc>
              <a:spcBef>
                <a:spcPts val="0"/>
              </a:spcBef>
              <a:spcAft>
                <a:spcPct val="0"/>
              </a:spcAft>
              <a:defRPr lang="en-US" sz="900" b="1" kern="900" cap="none" spc="10" baseline="0" dirty="0" smtClean="0">
                <a:solidFill>
                  <a:schemeClr val="bg1"/>
                </a:solidFill>
                <a:ea typeface="ヒラギノ角ゴ Pro W3" charset="-128"/>
                <a:cs typeface="ヒラギノ角ゴ Pro W3" charset="-128"/>
              </a:defRPr>
            </a:lvl4pPr>
            <a:lvl5pPr marL="0" indent="0" fontAlgn="base">
              <a:lnSpc>
                <a:spcPts val="1300"/>
              </a:lnSpc>
              <a:spcBef>
                <a:spcPts val="0"/>
              </a:spcBef>
              <a:spcAft>
                <a:spcPct val="0"/>
              </a:spcAft>
              <a:defRPr lang="en-US" sz="900" kern="900" cap="none" spc="10" baseline="0" dirty="0" smtClean="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Investor Process</a:t>
            </a:r>
          </a:p>
          <a:p>
            <a:pPr lvl="1"/>
            <a:r>
              <a:rPr lang="en-US" dirty="0"/>
              <a:t>Conservative underwriting and transparent business plans are the cornerstone  of our investments.</a:t>
            </a:r>
          </a:p>
          <a:p>
            <a:pPr lvl="1"/>
            <a:endParaRPr lang="en-US" dirty="0"/>
          </a:p>
        </p:txBody>
      </p:sp>
      <p:sp>
        <p:nvSpPr>
          <p:cNvPr id="43" name="Text Placeholder 75">
            <a:extLst>
              <a:ext uri="{FF2B5EF4-FFF2-40B4-BE49-F238E27FC236}">
                <a16:creationId xmlns:a16="http://schemas.microsoft.com/office/drawing/2014/main" id="{5C966143-16A2-4144-B7B0-FAE42F2DEC07}"/>
              </a:ext>
            </a:extLst>
          </p:cNvPr>
          <p:cNvSpPr txBox="1">
            <a:spLocks/>
          </p:cNvSpPr>
          <p:nvPr/>
        </p:nvSpPr>
        <p:spPr>
          <a:xfrm>
            <a:off x="6245893" y="7174973"/>
            <a:ext cx="677862" cy="224051"/>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indent="0" algn="r" fontAlgn="base">
              <a:lnSpc>
                <a:spcPts val="1500"/>
              </a:lnSpc>
              <a:spcBef>
                <a:spcPct val="0"/>
              </a:spcBef>
              <a:spcAft>
                <a:spcPts val="0"/>
              </a:spcAft>
              <a:defRPr sz="1200" kern="1000" cap="all" spc="60" baseline="0">
                <a:solidFill>
                  <a:schemeClr val="bg1">
                    <a:alpha val="80000"/>
                  </a:schemeClr>
                </a:solidFill>
                <a:latin typeface="Proxima Nova Rg" panose="02000506030000020004" pitchFamily="50" charset="0"/>
                <a:ea typeface="ヒラギノ角ゴ Pro W3" charset="-128"/>
                <a:cs typeface="ヒラギノ角ゴ Pro W3" charset="-128"/>
              </a:defRPr>
            </a:lvl1pPr>
            <a:lvl2pPr marL="0" indent="0" algn="r" fontAlgn="base">
              <a:lnSpc>
                <a:spcPts val="1300"/>
              </a:lnSpc>
              <a:spcBef>
                <a:spcPts val="0"/>
              </a:spcBef>
              <a:spcAft>
                <a:spcPct val="0"/>
              </a:spcAft>
              <a:buFont typeface="Lucida Grande"/>
              <a:buNone/>
              <a:defRPr sz="900" kern="900" cap="none" spc="1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900" b="1" kern="900" cap="none" spc="1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900" kern="900" cap="none" spc="1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2–10</a:t>
            </a:r>
          </a:p>
        </p:txBody>
      </p:sp>
      <p:sp>
        <p:nvSpPr>
          <p:cNvPr id="44" name="Text Placeholder 76">
            <a:extLst>
              <a:ext uri="{FF2B5EF4-FFF2-40B4-BE49-F238E27FC236}">
                <a16:creationId xmlns:a16="http://schemas.microsoft.com/office/drawing/2014/main" id="{3B68056D-96CB-446D-A049-68AAA26C5466}"/>
              </a:ext>
            </a:extLst>
          </p:cNvPr>
          <p:cNvSpPr txBox="1">
            <a:spLocks/>
          </p:cNvSpPr>
          <p:nvPr/>
        </p:nvSpPr>
        <p:spPr>
          <a:xfrm>
            <a:off x="6953250" y="7174973"/>
            <a:ext cx="276223" cy="224051"/>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indent="0" algn="r" fontAlgn="base">
              <a:lnSpc>
                <a:spcPts val="1500"/>
              </a:lnSpc>
              <a:spcBef>
                <a:spcPct val="0"/>
              </a:spcBef>
              <a:spcAft>
                <a:spcPts val="0"/>
              </a:spcAft>
              <a:defRPr lang="en-US" sz="700" kern="700" cap="all" spc="50" baseline="0" dirty="0" smtClean="0">
                <a:solidFill>
                  <a:schemeClr val="bg1">
                    <a:alpha val="80000"/>
                  </a:schemeClr>
                </a:solidFill>
                <a:latin typeface="Proxima Nova Rg" panose="02000506030000020004" pitchFamily="50" charset="0"/>
                <a:ea typeface="ヒラギノ角ゴ Pro W3" charset="-128"/>
                <a:cs typeface="Proxima Nova Rg"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err="1"/>
              <a:t>yrs</a:t>
            </a:r>
            <a:endParaRPr lang="en-US" dirty="0"/>
          </a:p>
        </p:txBody>
      </p:sp>
      <p:sp>
        <p:nvSpPr>
          <p:cNvPr id="45" name="Text Placeholder 67">
            <a:extLst>
              <a:ext uri="{FF2B5EF4-FFF2-40B4-BE49-F238E27FC236}">
                <a16:creationId xmlns:a16="http://schemas.microsoft.com/office/drawing/2014/main" id="{FFEA1E9A-24E8-445B-A165-4FB95CE94FEA}"/>
              </a:ext>
            </a:extLst>
          </p:cNvPr>
          <p:cNvSpPr txBox="1">
            <a:spLocks/>
          </p:cNvSpPr>
          <p:nvPr/>
        </p:nvSpPr>
        <p:spPr>
          <a:xfrm>
            <a:off x="600878" y="4422775"/>
            <a:ext cx="1866097" cy="62865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0" indent="0" algn="ctr" defTabSz="914400" fontAlgn="base">
              <a:lnSpc>
                <a:spcPts val="1200"/>
              </a:lnSpc>
              <a:spcBef>
                <a:spcPct val="0"/>
              </a:spcBef>
              <a:spcAft>
                <a:spcPts val="300"/>
              </a:spcAft>
              <a:buNone/>
            </a:pPr>
            <a:r>
              <a:rPr lang="en-US" sz="1000" dirty="0">
                <a:solidFill>
                  <a:srgbClr val="141313"/>
                </a:solidFill>
                <a:latin typeface="Proxima Nova Rg" panose="02000506030000020004" pitchFamily="50" charset="0"/>
                <a:ea typeface="ヒラギノ角ゴ Pro W3" charset="-128"/>
              </a:rPr>
              <a:t>Evaluate</a:t>
            </a:r>
          </a:p>
          <a:p>
            <a:pPr marL="0" lvl="1" indent="0" algn="ctr" defTabSz="914400" fontAlgn="base">
              <a:lnSpc>
                <a:spcPts val="1000"/>
              </a:lnSpc>
              <a:spcBef>
                <a:spcPts val="0"/>
              </a:spcBef>
              <a:buNone/>
            </a:pPr>
            <a:r>
              <a:rPr lang="en-US" sz="900" kern="700" spc="10" dirty="0">
                <a:solidFill>
                  <a:srgbClr val="797A7E"/>
                </a:solidFill>
                <a:latin typeface="Proxima Nova Rg" panose="02000506030000020004" pitchFamily="50" charset="0"/>
                <a:ea typeface="ヒラギノ角ゴ Pro W3" charset="-128"/>
              </a:rPr>
              <a:t>Detailed physical and financial </a:t>
            </a:r>
            <a:br>
              <a:rPr lang="en-US" sz="900" kern="700" spc="10" dirty="0">
                <a:solidFill>
                  <a:srgbClr val="797A7E"/>
                </a:solidFill>
                <a:latin typeface="Proxima Nova Rg" panose="02000506030000020004" pitchFamily="50" charset="0"/>
                <a:ea typeface="ヒラギノ角ゴ Pro W3" charset="-128"/>
              </a:rPr>
            </a:br>
            <a:r>
              <a:rPr lang="en-US" sz="900" kern="700" spc="10" dirty="0">
                <a:solidFill>
                  <a:srgbClr val="797A7E"/>
                </a:solidFill>
                <a:latin typeface="Proxima Nova Rg" panose="02000506030000020004" pitchFamily="50" charset="0"/>
                <a:ea typeface="ヒラギノ角ゴ Pro W3" charset="-128"/>
              </a:rPr>
              <a:t>due diligence.</a:t>
            </a:r>
          </a:p>
        </p:txBody>
      </p:sp>
      <p:sp>
        <p:nvSpPr>
          <p:cNvPr id="46" name="Text Placeholder 77">
            <a:extLst>
              <a:ext uri="{FF2B5EF4-FFF2-40B4-BE49-F238E27FC236}">
                <a16:creationId xmlns:a16="http://schemas.microsoft.com/office/drawing/2014/main" id="{24977484-C045-4F3C-8DEF-6BBB8E2599D4}"/>
              </a:ext>
            </a:extLst>
          </p:cNvPr>
          <p:cNvSpPr txBox="1">
            <a:spLocks/>
          </p:cNvSpPr>
          <p:nvPr/>
        </p:nvSpPr>
        <p:spPr>
          <a:xfrm>
            <a:off x="3238274" y="4422775"/>
            <a:ext cx="1288527" cy="62865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0" indent="0" algn="ctr" defTabSz="914400" fontAlgn="base">
              <a:lnSpc>
                <a:spcPts val="1200"/>
              </a:lnSpc>
              <a:spcBef>
                <a:spcPct val="0"/>
              </a:spcBef>
              <a:spcAft>
                <a:spcPts val="300"/>
              </a:spcAft>
              <a:buNone/>
            </a:pPr>
            <a:r>
              <a:rPr lang="en-US" sz="1000" dirty="0">
                <a:solidFill>
                  <a:srgbClr val="141313"/>
                </a:solidFill>
                <a:latin typeface="Proxima Nova Rg" panose="02000506030000020004" pitchFamily="50" charset="0"/>
                <a:ea typeface="ヒラギノ角ゴ Pro W3" charset="-128"/>
              </a:rPr>
              <a:t>Capitalize</a:t>
            </a:r>
          </a:p>
          <a:p>
            <a:pPr marL="0" lvl="1" indent="0" algn="ctr" defTabSz="914400" fontAlgn="base">
              <a:lnSpc>
                <a:spcPts val="1000"/>
              </a:lnSpc>
              <a:spcBef>
                <a:spcPts val="0"/>
              </a:spcBef>
              <a:buNone/>
            </a:pPr>
            <a:r>
              <a:rPr lang="en-US" sz="900" kern="700" spc="10" dirty="0">
                <a:solidFill>
                  <a:srgbClr val="797A7E"/>
                </a:solidFill>
                <a:latin typeface="Proxima Nova Rg" panose="02000506030000020004" pitchFamily="50" charset="0"/>
                <a:ea typeface="ヒラギノ角ゴ Pro W3" charset="-128"/>
              </a:rPr>
              <a:t>Source debt and </a:t>
            </a:r>
            <a:br>
              <a:rPr lang="en-US" sz="900" kern="700" spc="10" dirty="0">
                <a:solidFill>
                  <a:srgbClr val="797A7E"/>
                </a:solidFill>
                <a:latin typeface="Proxima Nova Rg" panose="02000506030000020004" pitchFamily="50" charset="0"/>
                <a:ea typeface="ヒラギノ角ゴ Pro W3" charset="-128"/>
              </a:rPr>
            </a:br>
            <a:r>
              <a:rPr lang="en-US" sz="900" kern="700" spc="10" dirty="0">
                <a:solidFill>
                  <a:srgbClr val="797A7E"/>
                </a:solidFill>
                <a:latin typeface="Proxima Nova Rg" panose="02000506030000020004" pitchFamily="50" charset="0"/>
                <a:ea typeface="ヒラギノ角ゴ Pro W3" charset="-128"/>
              </a:rPr>
              <a:t>equity investments.</a:t>
            </a:r>
          </a:p>
        </p:txBody>
      </p:sp>
      <p:sp>
        <p:nvSpPr>
          <p:cNvPr id="47" name="Text Placeholder 78">
            <a:extLst>
              <a:ext uri="{FF2B5EF4-FFF2-40B4-BE49-F238E27FC236}">
                <a16:creationId xmlns:a16="http://schemas.microsoft.com/office/drawing/2014/main" id="{771B3BEB-B1C4-4A81-8E2C-117D0F94CD34}"/>
              </a:ext>
            </a:extLst>
          </p:cNvPr>
          <p:cNvSpPr txBox="1">
            <a:spLocks/>
          </p:cNvSpPr>
          <p:nvPr/>
        </p:nvSpPr>
        <p:spPr>
          <a:xfrm>
            <a:off x="5601388" y="4422775"/>
            <a:ext cx="1628085" cy="628650"/>
          </a:xfrm>
          <a:prstGeom prst="rect">
            <a:avLst/>
          </a:prstGeom>
        </p:spPr>
        <p:txBody>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Proxima Nova Lt" panose="02000506030000020004" pitchFamily="50"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Proxima Nova Lt" panose="02000506030000020004" pitchFamily="50"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Proxima Nova Lt" panose="02000506030000020004" pitchFamily="50"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rgbClr val="00C0D4"/>
                </a:solidFill>
                <a:latin typeface="Proxima Nova Lt" panose="02000506030000020004" pitchFamily="50"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Proxima Nova Lt" panose="02000506030000020004" pitchFamily="50"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lvl="0" indent="0" algn="ctr" defTabSz="914400" fontAlgn="base">
              <a:lnSpc>
                <a:spcPts val="1200"/>
              </a:lnSpc>
              <a:spcBef>
                <a:spcPct val="0"/>
              </a:spcBef>
              <a:spcAft>
                <a:spcPts val="300"/>
              </a:spcAft>
              <a:buNone/>
            </a:pPr>
            <a:r>
              <a:rPr lang="en-US" sz="1000" dirty="0">
                <a:solidFill>
                  <a:srgbClr val="141313"/>
                </a:solidFill>
                <a:latin typeface="Proxima Nova Rg" panose="02000506030000020004" pitchFamily="50" charset="0"/>
                <a:ea typeface="ヒラギノ角ゴ Pro W3" charset="-128"/>
              </a:rPr>
              <a:t>Execute</a:t>
            </a:r>
          </a:p>
          <a:p>
            <a:pPr marL="0" lvl="1" indent="0" algn="ctr" defTabSz="914400" fontAlgn="base">
              <a:lnSpc>
                <a:spcPts val="1000"/>
              </a:lnSpc>
              <a:spcBef>
                <a:spcPts val="0"/>
              </a:spcBef>
              <a:buNone/>
            </a:pPr>
            <a:r>
              <a:rPr lang="en-US" sz="900" kern="700" spc="10" dirty="0">
                <a:solidFill>
                  <a:srgbClr val="797A7E"/>
                </a:solidFill>
                <a:latin typeface="Proxima Nova Rg" panose="02000506030000020004" pitchFamily="50" charset="0"/>
                <a:ea typeface="ヒラギノ角ゴ Pro W3" charset="-128"/>
              </a:rPr>
              <a:t>Close the deal and execute</a:t>
            </a:r>
            <a:br>
              <a:rPr lang="en-US" sz="900" kern="700" spc="10" dirty="0">
                <a:solidFill>
                  <a:srgbClr val="797A7E"/>
                </a:solidFill>
                <a:latin typeface="Proxima Nova Rg" panose="02000506030000020004" pitchFamily="50" charset="0"/>
                <a:ea typeface="ヒラギノ角ゴ Pro W3" charset="-128"/>
              </a:rPr>
            </a:br>
            <a:r>
              <a:rPr lang="en-US" sz="900" kern="700" spc="10" dirty="0">
                <a:solidFill>
                  <a:srgbClr val="797A7E"/>
                </a:solidFill>
                <a:latin typeface="Proxima Nova Rg" panose="02000506030000020004" pitchFamily="50" charset="0"/>
                <a:ea typeface="ヒラギノ角ゴ Pro W3" charset="-128"/>
              </a:rPr>
              <a:t>the business plan.</a:t>
            </a:r>
          </a:p>
        </p:txBody>
      </p:sp>
      <p:sp>
        <p:nvSpPr>
          <p:cNvPr id="48" name="Text Placeholder 79">
            <a:extLst>
              <a:ext uri="{FF2B5EF4-FFF2-40B4-BE49-F238E27FC236}">
                <a16:creationId xmlns:a16="http://schemas.microsoft.com/office/drawing/2014/main" id="{9478893C-FA3D-44E8-8E4C-45AF0C6A4750}"/>
              </a:ext>
            </a:extLst>
          </p:cNvPr>
          <p:cNvSpPr txBox="1">
            <a:spLocks/>
          </p:cNvSpPr>
          <p:nvPr/>
        </p:nvSpPr>
        <p:spPr>
          <a:xfrm>
            <a:off x="789723" y="6143953"/>
            <a:ext cx="1971386" cy="628650"/>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ct val="120000"/>
              </a:lnSpc>
              <a:spcBef>
                <a:spcPct val="0"/>
              </a:spcBef>
              <a:spcAft>
                <a:spcPts val="0"/>
              </a:spcAft>
              <a:defRPr sz="1050" cap="none" spc="0" baseline="0">
                <a:solidFill>
                  <a:schemeClr val="accent1"/>
                </a:solidFill>
                <a:latin typeface="Proxima Nova Rg" panose="02000506030000020004" pitchFamily="50" charset="0"/>
                <a:ea typeface="ヒラギノ角ゴ Pro W3" charset="-128"/>
                <a:cs typeface="ヒラギノ角ゴ Pro W3" charset="-128"/>
              </a:defRPr>
            </a:lvl1pPr>
            <a:lvl2pPr marL="0" lvl="1" indent="0" fontAlgn="base">
              <a:lnSpc>
                <a:spcPct val="120000"/>
              </a:lnSpc>
              <a:spcBef>
                <a:spcPts val="0"/>
              </a:spcBef>
              <a:spcAft>
                <a:spcPts val="0"/>
              </a:spcAft>
              <a:buFont typeface="Lucida Grande"/>
              <a:buNone/>
              <a:defRPr sz="1000" kern="7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800" b="1" kern="700" cap="none" spc="10" baseline="0" dirty="0" smtClean="0">
                <a:solidFill>
                  <a:schemeClr val="bg1"/>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800" b="1" kern="700" cap="none" spc="10" baseline="0" dirty="0" smtClean="0">
                <a:solidFill>
                  <a:schemeClr val="bg1"/>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800" kern="700" cap="none" spc="10" baseline="0" dirty="0" smtClean="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Renovate</a:t>
            </a:r>
          </a:p>
          <a:p>
            <a:pPr lvl="1"/>
            <a:r>
              <a:rPr lang="en-US" dirty="0"/>
              <a:t>Upgrades to interior units, common areas, and amenities.</a:t>
            </a:r>
          </a:p>
        </p:txBody>
      </p:sp>
      <p:sp>
        <p:nvSpPr>
          <p:cNvPr id="49" name="Text Placeholder 80">
            <a:extLst>
              <a:ext uri="{FF2B5EF4-FFF2-40B4-BE49-F238E27FC236}">
                <a16:creationId xmlns:a16="http://schemas.microsoft.com/office/drawing/2014/main" id="{F7F9B442-4CED-47B0-8515-1E6F340489C3}"/>
              </a:ext>
            </a:extLst>
          </p:cNvPr>
          <p:cNvSpPr txBox="1">
            <a:spLocks/>
          </p:cNvSpPr>
          <p:nvPr/>
        </p:nvSpPr>
        <p:spPr>
          <a:xfrm>
            <a:off x="3108151" y="6143953"/>
            <a:ext cx="1871627" cy="628650"/>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20000"/>
              </a:lnSpc>
              <a:spcBef>
                <a:spcPct val="0"/>
              </a:spcBef>
              <a:spcAft>
                <a:spcPts val="0"/>
              </a:spcAft>
              <a:defRPr sz="1050" cap="none" spc="0" baseline="0">
                <a:solidFill>
                  <a:schemeClr val="accent1"/>
                </a:solidFill>
                <a:latin typeface="Proxima Nova Rg" panose="02000506030000020004" pitchFamily="50" charset="0"/>
                <a:ea typeface="ヒラギノ角ゴ Pro W3" charset="-128"/>
                <a:cs typeface="ヒラギノ角ゴ Pro W3" charset="-128"/>
              </a:defRPr>
            </a:lvl1pPr>
            <a:lvl2pPr marL="0" lvl="1" indent="0" fontAlgn="base">
              <a:lnSpc>
                <a:spcPct val="120000"/>
              </a:lnSpc>
              <a:spcBef>
                <a:spcPts val="0"/>
              </a:spcBef>
              <a:spcAft>
                <a:spcPts val="0"/>
              </a:spcAft>
              <a:buFont typeface="Lucida Grande"/>
              <a:buNone/>
              <a:defRPr sz="1000" kern="7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800" kern="700" cap="none" spc="10" baseline="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Lease</a:t>
            </a:r>
          </a:p>
          <a:p>
            <a:pPr lvl="1"/>
            <a:r>
              <a:rPr lang="en-US" dirty="0"/>
              <a:t>Professional sales &amp; marketing drives increased revenue.</a:t>
            </a:r>
          </a:p>
        </p:txBody>
      </p:sp>
      <p:sp>
        <p:nvSpPr>
          <p:cNvPr id="50" name="Text Placeholder 81">
            <a:extLst>
              <a:ext uri="{FF2B5EF4-FFF2-40B4-BE49-F238E27FC236}">
                <a16:creationId xmlns:a16="http://schemas.microsoft.com/office/drawing/2014/main" id="{80C02D63-40E8-4356-ADB5-B45AE37012DB}"/>
              </a:ext>
            </a:extLst>
          </p:cNvPr>
          <p:cNvSpPr txBox="1">
            <a:spLocks/>
          </p:cNvSpPr>
          <p:nvPr/>
        </p:nvSpPr>
        <p:spPr>
          <a:xfrm>
            <a:off x="5601388" y="6143953"/>
            <a:ext cx="1601606" cy="628650"/>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20000"/>
              </a:lnSpc>
              <a:spcBef>
                <a:spcPct val="0"/>
              </a:spcBef>
              <a:spcAft>
                <a:spcPts val="0"/>
              </a:spcAft>
              <a:defRPr sz="1050" cap="none" spc="0" baseline="0">
                <a:solidFill>
                  <a:schemeClr val="accent1"/>
                </a:solidFill>
                <a:latin typeface="Proxima Nova Rg" panose="02000506030000020004" pitchFamily="50" charset="0"/>
                <a:ea typeface="ヒラギノ角ゴ Pro W3" charset="-128"/>
                <a:cs typeface="ヒラギノ角ゴ Pro W3" charset="-128"/>
              </a:defRPr>
            </a:lvl1pPr>
            <a:lvl2pPr marL="0" lvl="1" indent="0" fontAlgn="base">
              <a:lnSpc>
                <a:spcPct val="120000"/>
              </a:lnSpc>
              <a:spcBef>
                <a:spcPts val="0"/>
              </a:spcBef>
              <a:spcAft>
                <a:spcPts val="0"/>
              </a:spcAft>
              <a:buFont typeface="Lucida Grande"/>
              <a:buNone/>
              <a:defRPr sz="1000" kern="700" cap="none" spc="10" baseline="0">
                <a:solidFill>
                  <a:schemeClr val="bg1"/>
                </a:solidFill>
                <a:latin typeface="Proxima Nova Rg" panose="02000506030000020004" pitchFamily="50" charset="0"/>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800" b="1" kern="700" cap="none" spc="10" baseline="0">
                <a:solidFill>
                  <a:schemeClr val="bg1"/>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800" kern="700" cap="none" spc="10" baseline="0">
                <a:solidFill>
                  <a:schemeClr val="bg1"/>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Optimize</a:t>
            </a:r>
          </a:p>
          <a:p>
            <a:pPr lvl="1"/>
            <a:r>
              <a:rPr lang="en-US" dirty="0"/>
              <a:t>Experienced management and system integrations.</a:t>
            </a:r>
          </a:p>
        </p:txBody>
      </p:sp>
      <p:sp>
        <p:nvSpPr>
          <p:cNvPr id="51" name="Text Placeholder 82">
            <a:extLst>
              <a:ext uri="{FF2B5EF4-FFF2-40B4-BE49-F238E27FC236}">
                <a16:creationId xmlns:a16="http://schemas.microsoft.com/office/drawing/2014/main" id="{EABB28DD-291A-46C1-BB9C-D88B5364B716}"/>
              </a:ext>
            </a:extLst>
          </p:cNvPr>
          <p:cNvSpPr txBox="1">
            <a:spLocks/>
          </p:cNvSpPr>
          <p:nvPr/>
        </p:nvSpPr>
        <p:spPr>
          <a:xfrm>
            <a:off x="877634" y="8028483"/>
            <a:ext cx="1504602" cy="192768"/>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ts val="1200"/>
              </a:lnSpc>
              <a:spcBef>
                <a:spcPct val="0"/>
              </a:spcBef>
              <a:spcAft>
                <a:spcPts val="0"/>
              </a:spcAft>
              <a:defRPr sz="1000" cap="none" spc="0" baseline="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Simple Investor Process</a:t>
            </a:r>
          </a:p>
        </p:txBody>
      </p:sp>
      <p:sp>
        <p:nvSpPr>
          <p:cNvPr id="52" name="Text Placeholder 83">
            <a:extLst>
              <a:ext uri="{FF2B5EF4-FFF2-40B4-BE49-F238E27FC236}">
                <a16:creationId xmlns:a16="http://schemas.microsoft.com/office/drawing/2014/main" id="{4C26463E-F2FD-48C1-B1B0-B7437AD2E5F3}"/>
              </a:ext>
            </a:extLst>
          </p:cNvPr>
          <p:cNvSpPr txBox="1">
            <a:spLocks/>
          </p:cNvSpPr>
          <p:nvPr/>
        </p:nvSpPr>
        <p:spPr>
          <a:xfrm>
            <a:off x="2330682" y="8043627"/>
            <a:ext cx="818097" cy="17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0" fontAlgn="base">
              <a:lnSpc>
                <a:spcPts val="1200"/>
              </a:lnSpc>
              <a:spcBef>
                <a:spcPct val="0"/>
              </a:spcBef>
              <a:spcAft>
                <a:spcPts val="0"/>
              </a:spcAft>
              <a:defRPr lang="en-US" sz="800" kern="500" cap="all" spc="50" baseline="0" dirty="0" smtClean="0">
                <a:solidFill>
                  <a:srgbClr val="00243A"/>
                </a:solidFill>
                <a:latin typeface="Proxima Nova Rg" panose="02000506030000020004" pitchFamily="50" charset="0"/>
                <a:ea typeface="ヒラギノ角ゴ Pro W3" charset="-128"/>
                <a:cs typeface="Proxima Nova Th"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(30–60 </a:t>
            </a:r>
            <a:r>
              <a:rPr lang="en-US"/>
              <a:t>days)</a:t>
            </a:r>
            <a:endParaRPr lang="en-US" dirty="0"/>
          </a:p>
        </p:txBody>
      </p:sp>
      <p:sp>
        <p:nvSpPr>
          <p:cNvPr id="53" name="Text Placeholder 84">
            <a:extLst>
              <a:ext uri="{FF2B5EF4-FFF2-40B4-BE49-F238E27FC236}">
                <a16:creationId xmlns:a16="http://schemas.microsoft.com/office/drawing/2014/main" id="{6D78A6C2-FEDF-4C63-B725-0919DBEDD3C3}"/>
              </a:ext>
            </a:extLst>
          </p:cNvPr>
          <p:cNvSpPr txBox="1">
            <a:spLocks/>
          </p:cNvSpPr>
          <p:nvPr/>
        </p:nvSpPr>
        <p:spPr>
          <a:xfrm>
            <a:off x="4746914" y="8019774"/>
            <a:ext cx="232865" cy="177800"/>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ts val="1200"/>
              </a:lnSpc>
              <a:spcBef>
                <a:spcPct val="0"/>
              </a:spcBef>
              <a:spcAft>
                <a:spcPts val="0"/>
              </a:spcAft>
              <a:defRPr lang="en-US" sz="1000" cap="none" spc="0" baseline="0" dirty="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ROI</a:t>
            </a:r>
          </a:p>
        </p:txBody>
      </p:sp>
      <p:sp>
        <p:nvSpPr>
          <p:cNvPr id="54" name="Text Placeholder 85">
            <a:extLst>
              <a:ext uri="{FF2B5EF4-FFF2-40B4-BE49-F238E27FC236}">
                <a16:creationId xmlns:a16="http://schemas.microsoft.com/office/drawing/2014/main" id="{F75508AF-6111-412C-A1CF-6581337281C3}"/>
              </a:ext>
            </a:extLst>
          </p:cNvPr>
          <p:cNvSpPr txBox="1">
            <a:spLocks/>
          </p:cNvSpPr>
          <p:nvPr/>
        </p:nvSpPr>
        <p:spPr>
          <a:xfrm>
            <a:off x="5043390" y="8018227"/>
            <a:ext cx="743607" cy="17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indent="0" fontAlgn="base">
              <a:lnSpc>
                <a:spcPts val="1200"/>
              </a:lnSpc>
              <a:spcBef>
                <a:spcPct val="0"/>
              </a:spcBef>
              <a:spcAft>
                <a:spcPts val="0"/>
              </a:spcAft>
              <a:defRPr lang="en-US" sz="900" kern="500" cap="all" spc="50" baseline="0" dirty="0">
                <a:solidFill>
                  <a:srgbClr val="00243A"/>
                </a:solidFill>
                <a:latin typeface="Proxima Nova Rg" panose="02000506030000020004" pitchFamily="50" charset="0"/>
                <a:ea typeface="ヒラギノ角ゴ Pro W3" charset="-128"/>
                <a:cs typeface="Proxima Nova Th" panose="02000506030000020004" pitchFamily="50" charset="0"/>
              </a:defRPr>
            </a:lvl1pPr>
            <a:lvl2pPr marL="0" indent="0" algn="r" fontAlgn="base">
              <a:lnSpc>
                <a:spcPts val="1300"/>
              </a:lnSpc>
              <a:spcBef>
                <a:spcPts val="0"/>
              </a:spcBef>
              <a:spcAft>
                <a:spcPct val="0"/>
              </a:spcAft>
              <a:buFont typeface="Lucida Grande"/>
              <a:buNone/>
              <a:defRPr sz="700" kern="700" cap="all" spc="50" baseline="0">
                <a:solidFill>
                  <a:schemeClr val="bg1"/>
                </a:solidFill>
                <a:latin typeface="Proxima Nova"/>
                <a:ea typeface="ヒラギノ角ゴ Pro W3" charset="-128"/>
                <a:cs typeface="ヒラギノ角ゴ Pro W3" charset="-128"/>
              </a:defRPr>
            </a:lvl2pPr>
            <a:lvl3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3pPr>
            <a:lvl4pPr marL="0" indent="0" algn="r" fontAlgn="base">
              <a:lnSpc>
                <a:spcPts val="1300"/>
              </a:lnSpc>
              <a:spcBef>
                <a:spcPts val="0"/>
              </a:spcBef>
              <a:spcAft>
                <a:spcPct val="0"/>
              </a:spcAft>
              <a:defRPr lang="en-US" sz="700" b="1" kern="700" cap="all" spc="50" baseline="0" dirty="0" smtClean="0">
                <a:solidFill>
                  <a:schemeClr val="bg1"/>
                </a:solidFill>
                <a:latin typeface="Proxima Nova"/>
                <a:ea typeface="ヒラギノ角ゴ Pro W3" charset="-128"/>
                <a:cs typeface="ヒラギノ角ゴ Pro W3" charset="-128"/>
              </a:defRPr>
            </a:lvl4pPr>
            <a:lvl5pPr marL="0" indent="0" algn="r" fontAlgn="base">
              <a:lnSpc>
                <a:spcPts val="1300"/>
              </a:lnSpc>
              <a:spcBef>
                <a:spcPts val="0"/>
              </a:spcBef>
              <a:spcAft>
                <a:spcPct val="0"/>
              </a:spcAft>
              <a:defRPr lang="en-US" sz="700" kern="700" cap="all" spc="50" baseline="0" dirty="0" smtClean="0">
                <a:solidFill>
                  <a:schemeClr val="bg1"/>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(2–10 </a:t>
            </a:r>
            <a:r>
              <a:rPr lang="en-US" dirty="0" err="1"/>
              <a:t>yrs</a:t>
            </a:r>
            <a:r>
              <a:rPr lang="en-US" dirty="0"/>
              <a:t>)</a:t>
            </a:r>
          </a:p>
        </p:txBody>
      </p:sp>
      <p:sp>
        <p:nvSpPr>
          <p:cNvPr id="55" name="Text Placeholder 123">
            <a:extLst>
              <a:ext uri="{FF2B5EF4-FFF2-40B4-BE49-F238E27FC236}">
                <a16:creationId xmlns:a16="http://schemas.microsoft.com/office/drawing/2014/main" id="{95585417-DE9E-4BBF-82CE-88DF0B05BBD0}"/>
              </a:ext>
            </a:extLst>
          </p:cNvPr>
          <p:cNvSpPr txBox="1">
            <a:spLocks/>
          </p:cNvSpPr>
          <p:nvPr/>
        </p:nvSpPr>
        <p:spPr>
          <a:xfrm>
            <a:off x="725915" y="8366909"/>
            <a:ext cx="83816" cy="262467"/>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ts val="1200"/>
              </a:lnSpc>
              <a:spcBef>
                <a:spcPct val="0"/>
              </a:spcBef>
              <a:spcAft>
                <a:spcPts val="0"/>
              </a:spcAft>
              <a:defRPr sz="1050" cap="none" spc="145" baseline="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1</a:t>
            </a:r>
          </a:p>
        </p:txBody>
      </p:sp>
      <p:sp>
        <p:nvSpPr>
          <p:cNvPr id="56" name="Text Placeholder 124">
            <a:extLst>
              <a:ext uri="{FF2B5EF4-FFF2-40B4-BE49-F238E27FC236}">
                <a16:creationId xmlns:a16="http://schemas.microsoft.com/office/drawing/2014/main" id="{782FB5ED-8A0A-40EB-9C0B-7740FD3281C7}"/>
              </a:ext>
            </a:extLst>
          </p:cNvPr>
          <p:cNvSpPr txBox="1">
            <a:spLocks/>
          </p:cNvSpPr>
          <p:nvPr/>
        </p:nvSpPr>
        <p:spPr>
          <a:xfrm>
            <a:off x="839281" y="8405006"/>
            <a:ext cx="742406" cy="486832"/>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05000"/>
              </a:lnSpc>
              <a:spcBef>
                <a:spcPct val="0"/>
              </a:spcBef>
              <a:spcAft>
                <a:spcPts val="0"/>
              </a:spcAft>
              <a:defRPr sz="900" kern="900" cap="none" spc="10" baseline="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Notice of Investment Opportunity</a:t>
            </a:r>
          </a:p>
        </p:txBody>
      </p:sp>
      <p:sp>
        <p:nvSpPr>
          <p:cNvPr id="57" name="Text Placeholder 125">
            <a:extLst>
              <a:ext uri="{FF2B5EF4-FFF2-40B4-BE49-F238E27FC236}">
                <a16:creationId xmlns:a16="http://schemas.microsoft.com/office/drawing/2014/main" id="{2BF5E4C6-8732-42E4-A2AE-2D59D750433A}"/>
              </a:ext>
            </a:extLst>
          </p:cNvPr>
          <p:cNvSpPr txBox="1">
            <a:spLocks/>
          </p:cNvSpPr>
          <p:nvPr/>
        </p:nvSpPr>
        <p:spPr>
          <a:xfrm>
            <a:off x="1777053" y="8366909"/>
            <a:ext cx="83816" cy="262467"/>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ts val="1200"/>
              </a:lnSpc>
              <a:spcBef>
                <a:spcPct val="0"/>
              </a:spcBef>
              <a:spcAft>
                <a:spcPts val="0"/>
              </a:spcAft>
              <a:defRPr sz="1050" cap="none" spc="145" baseline="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2</a:t>
            </a:r>
          </a:p>
        </p:txBody>
      </p:sp>
      <p:sp>
        <p:nvSpPr>
          <p:cNvPr id="58" name="Text Placeholder 126">
            <a:extLst>
              <a:ext uri="{FF2B5EF4-FFF2-40B4-BE49-F238E27FC236}">
                <a16:creationId xmlns:a16="http://schemas.microsoft.com/office/drawing/2014/main" id="{3A5BD075-4E83-4ADD-9462-33BC4C00A8DE}"/>
              </a:ext>
            </a:extLst>
          </p:cNvPr>
          <p:cNvSpPr txBox="1">
            <a:spLocks/>
          </p:cNvSpPr>
          <p:nvPr/>
        </p:nvSpPr>
        <p:spPr>
          <a:xfrm>
            <a:off x="1915788" y="8405006"/>
            <a:ext cx="763433" cy="486832"/>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defPPr>
              <a:defRPr lang="en-US"/>
            </a:defPPr>
            <a:lvl1pPr indent="0" fontAlgn="base">
              <a:lnSpc>
                <a:spcPct val="105000"/>
              </a:lnSpc>
              <a:spcBef>
                <a:spcPct val="0"/>
              </a:spcBef>
              <a:spcAft>
                <a:spcPts val="0"/>
              </a:spcAft>
              <a:defRPr sz="900" kern="900" cap="none" spc="10" baseline="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sz="700" b="1" kern="700" cap="none" spc="10" baseline="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Review Investment &amp; Legal Docs</a:t>
            </a:r>
          </a:p>
        </p:txBody>
      </p:sp>
      <p:sp>
        <p:nvSpPr>
          <p:cNvPr id="59" name="Text Placeholder 127">
            <a:extLst>
              <a:ext uri="{FF2B5EF4-FFF2-40B4-BE49-F238E27FC236}">
                <a16:creationId xmlns:a16="http://schemas.microsoft.com/office/drawing/2014/main" id="{46EC6EE9-63C7-4324-87F5-69E3036EFD78}"/>
              </a:ext>
            </a:extLst>
          </p:cNvPr>
          <p:cNvSpPr txBox="1">
            <a:spLocks/>
          </p:cNvSpPr>
          <p:nvPr/>
        </p:nvSpPr>
        <p:spPr>
          <a:xfrm>
            <a:off x="2802207" y="8366909"/>
            <a:ext cx="83816" cy="262467"/>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ts val="1200"/>
              </a:lnSpc>
              <a:spcBef>
                <a:spcPct val="0"/>
              </a:spcBef>
              <a:spcAft>
                <a:spcPts val="0"/>
              </a:spcAft>
              <a:defRPr lang="en-US" sz="1050" cap="none" spc="145" baseline="0" dirty="0">
                <a:solidFill>
                  <a:schemeClr val="accent6"/>
                </a:solidFill>
                <a:latin typeface="Proxima Nova Rg" panose="02000506030000020004" pitchFamily="50" charset="0"/>
                <a:ea typeface="ヒラギノ角ゴ Pro W3" charset="-128"/>
                <a:cs typeface="ヒラギノ角ゴ Pro W3" charset="-128"/>
              </a:defRPr>
            </a:lvl1pPr>
            <a:lvl2pPr marL="0" indent="0" fontAlgn="base">
              <a:lnSpc>
                <a:spcPts val="1000"/>
              </a:lnSpc>
              <a:spcBef>
                <a:spcPts val="0"/>
              </a:spcBef>
              <a:spcAft>
                <a:spcPts val="0"/>
              </a:spcAft>
              <a:buFont typeface="Lucida Grande"/>
              <a:buNone/>
              <a:defRPr sz="700" kern="700" cap="none" spc="10" baseline="0">
                <a:solidFill>
                  <a:schemeClr val="accent6"/>
                </a:solidFill>
                <a:latin typeface="Proxima Nova"/>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chemeClr val="accent6"/>
                </a:solidFill>
                <a:latin typeface="Proxima Nova"/>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3</a:t>
            </a:r>
          </a:p>
        </p:txBody>
      </p:sp>
      <p:sp>
        <p:nvSpPr>
          <p:cNvPr id="60" name="Text Placeholder 128">
            <a:extLst>
              <a:ext uri="{FF2B5EF4-FFF2-40B4-BE49-F238E27FC236}">
                <a16:creationId xmlns:a16="http://schemas.microsoft.com/office/drawing/2014/main" id="{E7C11A6C-6690-4583-95C5-53B2ED9DBB80}"/>
              </a:ext>
            </a:extLst>
          </p:cNvPr>
          <p:cNvSpPr txBox="1">
            <a:spLocks/>
          </p:cNvSpPr>
          <p:nvPr/>
        </p:nvSpPr>
        <p:spPr>
          <a:xfrm>
            <a:off x="2949651" y="8405006"/>
            <a:ext cx="800668" cy="486832"/>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ct val="105000"/>
              </a:lnSpc>
              <a:spcBef>
                <a:spcPct val="0"/>
              </a:spcBef>
              <a:spcAft>
                <a:spcPts val="0"/>
              </a:spcAft>
              <a:defRPr lang="en-US" sz="9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Execute Docs &amp; Fund Investment</a:t>
            </a:r>
          </a:p>
        </p:txBody>
      </p:sp>
      <p:sp>
        <p:nvSpPr>
          <p:cNvPr id="61" name="Text Placeholder 129">
            <a:extLst>
              <a:ext uri="{FF2B5EF4-FFF2-40B4-BE49-F238E27FC236}">
                <a16:creationId xmlns:a16="http://schemas.microsoft.com/office/drawing/2014/main" id="{E0D3A4DC-6BFC-4C93-8759-3B65A01E7962}"/>
              </a:ext>
            </a:extLst>
          </p:cNvPr>
          <p:cNvSpPr txBox="1">
            <a:spLocks/>
          </p:cNvSpPr>
          <p:nvPr/>
        </p:nvSpPr>
        <p:spPr>
          <a:xfrm>
            <a:off x="4704265" y="8570110"/>
            <a:ext cx="1061712" cy="283630"/>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algn="ctr" fontAlgn="base">
              <a:lnSpc>
                <a:spcPts val="800"/>
              </a:lnSpc>
              <a:spcBef>
                <a:spcPct val="0"/>
              </a:spcBef>
              <a:spcAft>
                <a:spcPts val="0"/>
              </a:spcAft>
              <a:defRPr lang="en-US" sz="9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Quarterly Updates</a:t>
            </a:r>
            <a:br>
              <a:rPr lang="en-US" dirty="0"/>
            </a:br>
            <a:r>
              <a:rPr lang="en-US" dirty="0"/>
              <a:t>&amp; Distributions</a:t>
            </a:r>
          </a:p>
        </p:txBody>
      </p:sp>
      <p:sp>
        <p:nvSpPr>
          <p:cNvPr id="62" name="Text Placeholder 130">
            <a:extLst>
              <a:ext uri="{FF2B5EF4-FFF2-40B4-BE49-F238E27FC236}">
                <a16:creationId xmlns:a16="http://schemas.microsoft.com/office/drawing/2014/main" id="{8340FD54-7798-4895-BB5E-91FC197DF655}"/>
              </a:ext>
            </a:extLst>
          </p:cNvPr>
          <p:cNvSpPr txBox="1">
            <a:spLocks/>
          </p:cNvSpPr>
          <p:nvPr/>
        </p:nvSpPr>
        <p:spPr>
          <a:xfrm>
            <a:off x="6261950" y="8584363"/>
            <a:ext cx="826119" cy="283630"/>
          </a:xfrm>
          <a:prstGeom prst="rect">
            <a:avLst/>
          </a:prstGeom>
          <a:noFill/>
          <a:ln w="9525">
            <a:noFill/>
            <a:miter lim="800000"/>
            <a:headEnd/>
            <a:tailEnd/>
          </a:ln>
        </p:spPr>
        <p:txBody>
          <a:bodyPr vert="horz" wrap="square" lIns="0" tIns="0" rIns="0" bIns="0" numCol="1" spcCol="0" anchor="t" anchorCtr="0" compatLnSpc="1">
            <a:prstTxWarp prst="textNoShape">
              <a:avLst/>
            </a:prstTxWarp>
          </a:bodyPr>
          <a:lstStyle>
            <a:lvl1pPr indent="0" fontAlgn="base">
              <a:lnSpc>
                <a:spcPts val="800"/>
              </a:lnSpc>
              <a:spcBef>
                <a:spcPct val="0"/>
              </a:spcBef>
              <a:spcAft>
                <a:spcPts val="0"/>
              </a:spcAft>
              <a:defRPr lang="en-US" sz="10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fontAlgn="base">
              <a:lnSpc>
                <a:spcPts val="1000"/>
              </a:lnSpc>
              <a:spcBef>
                <a:spcPts val="0"/>
              </a:spcBef>
              <a:spcAft>
                <a:spcPts val="0"/>
              </a:spcAft>
              <a:buFont typeface="Lucida Grande"/>
              <a:buNone/>
              <a:defRPr sz="700" kern="700" cap="none" spc="10" baseline="0">
                <a:solidFill>
                  <a:srgbClr val="FFFFFE"/>
                </a:solidFill>
                <a:ea typeface="ヒラギノ角ゴ Pro W3" charset="-128"/>
                <a:cs typeface="ヒラギノ角ゴ Pro W3" charset="-128"/>
              </a:defRPr>
            </a:lvl2pPr>
            <a:lvl3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3pPr>
            <a:lvl4pPr marL="0" indent="0" fontAlgn="base">
              <a:lnSpc>
                <a:spcPts val="1000"/>
              </a:lnSpc>
              <a:spcBef>
                <a:spcPts val="0"/>
              </a:spcBef>
              <a:spcAft>
                <a:spcPts val="0"/>
              </a:spcAft>
              <a:buFont typeface="Lucida Grande"/>
              <a:buNone/>
              <a:defRPr lang="en-US" sz="700" b="1" kern="700" cap="none" spc="10" baseline="0" dirty="0" smtClean="0">
                <a:solidFill>
                  <a:srgbClr val="FFFFFE"/>
                </a:solidFill>
                <a:ea typeface="ヒラギノ角ゴ Pro W3" charset="-128"/>
                <a:cs typeface="ヒラギノ角ゴ Pro W3" charset="-128"/>
              </a:defRPr>
            </a:lvl4pPr>
            <a:lvl5pPr marL="0" indent="0" fontAlgn="base">
              <a:lnSpc>
                <a:spcPts val="1000"/>
              </a:lnSpc>
              <a:spcBef>
                <a:spcPts val="0"/>
              </a:spcBef>
              <a:spcAft>
                <a:spcPts val="0"/>
              </a:spcAft>
              <a:buFont typeface="Lucida Grande"/>
              <a:buNone/>
              <a:defRPr lang="en-US" sz="700" kern="700" cap="none" spc="10" baseline="0" dirty="0" smtClean="0">
                <a:solidFill>
                  <a:srgbClr val="FFFFFE"/>
                </a:solidFill>
                <a:ea typeface="ヒラギノ角ゴ Pro W3" charset="-128"/>
                <a:cs typeface="ヒラギノ角ゴ Pro W3" charset="-128"/>
              </a:defRPr>
            </a:lvl5pPr>
            <a:lvl6pPr marL="2801767" indent="-254706" defTabSz="1018824">
              <a:spcBef>
                <a:spcPct val="20000"/>
              </a:spcBef>
              <a:buFont typeface="Arial" panose="020B0604020202020204" pitchFamily="34" charset="0"/>
              <a:buChar char="•"/>
              <a:defRPr sz="2200"/>
            </a:lvl6pPr>
            <a:lvl7pPr marL="3311180" indent="-254706" defTabSz="1018824">
              <a:spcBef>
                <a:spcPct val="20000"/>
              </a:spcBef>
              <a:buFont typeface="Arial" panose="020B0604020202020204" pitchFamily="34" charset="0"/>
              <a:buChar char="•"/>
              <a:defRPr sz="2200"/>
            </a:lvl7pPr>
            <a:lvl8pPr marL="3820592" indent="-254706" defTabSz="1018824">
              <a:spcBef>
                <a:spcPct val="20000"/>
              </a:spcBef>
              <a:buFont typeface="Arial" panose="020B0604020202020204" pitchFamily="34" charset="0"/>
              <a:buChar char="•"/>
              <a:defRPr sz="2200"/>
            </a:lvl8pPr>
            <a:lvl9pPr marL="4330004" indent="-254706" defTabSz="1018824">
              <a:spcBef>
                <a:spcPct val="20000"/>
              </a:spcBef>
              <a:buFont typeface="Arial" panose="020B0604020202020204" pitchFamily="34" charset="0"/>
              <a:buChar char="•"/>
              <a:defRPr sz="2200"/>
            </a:lvl9pPr>
          </a:lstStyle>
          <a:p>
            <a:r>
              <a:rPr lang="en-US" dirty="0"/>
              <a:t>Exit </a:t>
            </a:r>
            <a:br>
              <a:rPr lang="en-US" dirty="0"/>
            </a:br>
            <a:r>
              <a:rPr lang="en-US" dirty="0"/>
              <a:t>Investment</a:t>
            </a:r>
          </a:p>
        </p:txBody>
      </p:sp>
      <p:pic>
        <p:nvPicPr>
          <p:cNvPr id="63" name="Picture 62" descr="tricap_transaction-icon-3.png">
            <a:extLst>
              <a:ext uri="{FF2B5EF4-FFF2-40B4-BE49-F238E27FC236}">
                <a16:creationId xmlns:a16="http://schemas.microsoft.com/office/drawing/2014/main" id="{D001C4DF-D7D6-4B57-8FD3-0A6C0B74CFF1}"/>
              </a:ext>
            </a:extLst>
          </p:cNvPr>
          <p:cNvPicPr>
            <a:picLocks noChangeAspect="1"/>
          </p:cNvPicPr>
          <p:nvPr/>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423404" y="4159248"/>
            <a:ext cx="165100" cy="177800"/>
          </a:xfrm>
          <a:prstGeom prst="rect">
            <a:avLst/>
          </a:prstGeom>
        </p:spPr>
      </p:pic>
      <p:pic>
        <p:nvPicPr>
          <p:cNvPr id="64" name="Picture 63" descr="tricap_transaction-icon-3.png">
            <a:extLst>
              <a:ext uri="{FF2B5EF4-FFF2-40B4-BE49-F238E27FC236}">
                <a16:creationId xmlns:a16="http://schemas.microsoft.com/office/drawing/2014/main" id="{1A0F3DC9-2340-4183-8ED3-1F5AA3785819}"/>
              </a:ext>
            </a:extLst>
          </p:cNvPr>
          <p:cNvPicPr>
            <a:picLocks noChangeAspect="1"/>
          </p:cNvPicPr>
          <p:nvPr/>
        </p:nvPicPr>
        <p:blipFill>
          <a:blip r:embed="rId5" cstate="screen">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3824655" y="4159248"/>
            <a:ext cx="123091" cy="177799"/>
          </a:xfrm>
          <a:prstGeom prst="rect">
            <a:avLst/>
          </a:prstGeom>
        </p:spPr>
      </p:pic>
      <p:pic>
        <p:nvPicPr>
          <p:cNvPr id="65" name="Picture 64" descr="tricap_transaction-icon-3.png">
            <a:extLst>
              <a:ext uri="{FF2B5EF4-FFF2-40B4-BE49-F238E27FC236}">
                <a16:creationId xmlns:a16="http://schemas.microsoft.com/office/drawing/2014/main" id="{FBBDCB6F-6B3B-4EB8-8EFB-3837D2CA2865}"/>
              </a:ext>
            </a:extLst>
          </p:cNvPr>
          <p:cNvPicPr>
            <a:picLocks noChangeAspect="1"/>
          </p:cNvPicPr>
          <p:nvPr/>
        </p:nvPicPr>
        <p:blipFill>
          <a:blip r:embed="rId7" cstate="screen">
            <a:duotone>
              <a:prstClr val="black"/>
              <a:schemeClr val="tx2">
                <a:tint val="45000"/>
                <a:satMod val="400000"/>
              </a:schemeClr>
            </a:duotone>
            <a:extLst>
              <a:ext uri="{BEBA8EAE-BF5A-486C-A8C5-ECC9F3942E4B}">
                <a14:imgProps xmlns:a14="http://schemas.microsoft.com/office/drawing/2010/main">
                  <a14:imgLayer r:embed="rId8">
                    <a14:imgEffect>
                      <a14:colorTemperature colorTemp="5900"/>
                    </a14:imgEffect>
                    <a14:imgEffect>
                      <a14:brightnessContrast bright="-50000"/>
                    </a14:imgEffect>
                  </a14:imgLayer>
                </a14:imgProps>
              </a:ext>
              <a:ext uri="{28A0092B-C50C-407E-A947-70E740481C1C}">
                <a14:useLocalDpi xmlns:a14="http://schemas.microsoft.com/office/drawing/2010/main"/>
              </a:ext>
            </a:extLst>
          </a:blip>
          <a:stretch>
            <a:fillRect/>
          </a:stretch>
        </p:blipFill>
        <p:spPr>
          <a:xfrm>
            <a:off x="6335259" y="4177391"/>
            <a:ext cx="165099" cy="141513"/>
          </a:xfrm>
          <a:prstGeom prst="rect">
            <a:avLst/>
          </a:prstGeom>
        </p:spPr>
      </p:pic>
      <p:sp>
        <p:nvSpPr>
          <p:cNvPr id="66" name="Text Placeholder 5">
            <a:extLst>
              <a:ext uri="{FF2B5EF4-FFF2-40B4-BE49-F238E27FC236}">
                <a16:creationId xmlns:a16="http://schemas.microsoft.com/office/drawing/2014/main" id="{BC680608-2B21-4164-8815-385548C447B6}"/>
              </a:ext>
            </a:extLst>
          </p:cNvPr>
          <p:cNvSpPr txBox="1">
            <a:spLocks/>
          </p:cNvSpPr>
          <p:nvPr/>
        </p:nvSpPr>
        <p:spPr bwMode="auto">
          <a:xfrm>
            <a:off x="679449" y="9558000"/>
            <a:ext cx="3063875" cy="23975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fontAlgn="base">
              <a:lnSpc>
                <a:spcPts val="1100"/>
              </a:lnSpc>
              <a:spcBef>
                <a:spcPct val="0"/>
              </a:spcBef>
              <a:spcAft>
                <a:spcPct val="0"/>
              </a:spcAft>
              <a:defRPr sz="1000" kern="1200" cap="all" spc="145" baseline="0">
                <a:solidFill>
                  <a:schemeClr val="bg1"/>
                </a:solidFill>
                <a:latin typeface="NeutraText-Book"/>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r>
              <a:rPr lang="en-US" dirty="0">
                <a:solidFill>
                  <a:srgbClr val="023C5C"/>
                </a:solidFill>
                <a:latin typeface="NeutraText-Book" panose="02000000000000000000" pitchFamily="2" charset="0"/>
              </a:rPr>
              <a:t>The experience</a:t>
            </a:r>
          </a:p>
        </p:txBody>
      </p:sp>
      <p:sp>
        <p:nvSpPr>
          <p:cNvPr id="67" name="Half Frame 66">
            <a:extLst>
              <a:ext uri="{FF2B5EF4-FFF2-40B4-BE49-F238E27FC236}">
                <a16:creationId xmlns:a16="http://schemas.microsoft.com/office/drawing/2014/main" id="{ECA8666B-32A5-44CD-9240-2872F1866352}"/>
              </a:ext>
            </a:extLst>
          </p:cNvPr>
          <p:cNvSpPr/>
          <p:nvPr/>
        </p:nvSpPr>
        <p:spPr>
          <a:xfrm rot="8100000">
            <a:off x="1593221" y="8513779"/>
            <a:ext cx="95946" cy="95946"/>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Proxima Nova Rg" panose="02000506030000020004" pitchFamily="50" charset="0"/>
            </a:endParaRPr>
          </a:p>
        </p:txBody>
      </p:sp>
      <p:sp>
        <p:nvSpPr>
          <p:cNvPr id="68" name="Half Frame 67">
            <a:extLst>
              <a:ext uri="{FF2B5EF4-FFF2-40B4-BE49-F238E27FC236}">
                <a16:creationId xmlns:a16="http://schemas.microsoft.com/office/drawing/2014/main" id="{6B0F5554-3421-4675-A83E-FFED25715475}"/>
              </a:ext>
            </a:extLst>
          </p:cNvPr>
          <p:cNvSpPr/>
          <p:nvPr/>
        </p:nvSpPr>
        <p:spPr>
          <a:xfrm rot="8100000">
            <a:off x="2645291" y="8513779"/>
            <a:ext cx="95946" cy="95946"/>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Proxima Nova Rg" panose="02000506030000020004" pitchFamily="50" charset="0"/>
            </a:endParaRPr>
          </a:p>
        </p:txBody>
      </p:sp>
      <p:cxnSp>
        <p:nvCxnSpPr>
          <p:cNvPr id="69" name="Straight Connector 68">
            <a:extLst>
              <a:ext uri="{FF2B5EF4-FFF2-40B4-BE49-F238E27FC236}">
                <a16:creationId xmlns:a16="http://schemas.microsoft.com/office/drawing/2014/main" id="{4AFDF019-3577-4D1E-9DA2-0D5E36B87506}"/>
              </a:ext>
            </a:extLst>
          </p:cNvPr>
          <p:cNvCxnSpPr>
            <a:cxnSpLocks/>
          </p:cNvCxnSpPr>
          <p:nvPr/>
        </p:nvCxnSpPr>
        <p:spPr>
          <a:xfrm rot="5400000" flipH="1" flipV="1">
            <a:off x="3266419" y="8739774"/>
            <a:ext cx="1440000" cy="1588"/>
          </a:xfrm>
          <a:prstGeom prst="line">
            <a:avLst/>
          </a:prstGeom>
          <a:ln w="12700">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38C27D6-2A5D-4DDC-8B57-D5A5F4E60EEC}"/>
              </a:ext>
            </a:extLst>
          </p:cNvPr>
          <p:cNvSpPr txBox="1"/>
          <p:nvPr/>
        </p:nvSpPr>
        <p:spPr>
          <a:xfrm rot="16200000">
            <a:off x="3908158" y="8145075"/>
            <a:ext cx="360354" cy="92333"/>
          </a:xfrm>
          <a:prstGeom prst="rect">
            <a:avLst/>
          </a:prstGeom>
          <a:noFill/>
        </p:spPr>
        <p:txBody>
          <a:bodyPr wrap="square" lIns="0" tIns="0" rIns="0" bIns="0" rtlCol="0">
            <a:spAutoFit/>
          </a:bodyPr>
          <a:lstStyle/>
          <a:p>
            <a:pPr algn="ctr"/>
            <a:r>
              <a:rPr lang="en-US" sz="600" kern="500" cap="all" spc="50" baseline="0" dirty="0">
                <a:solidFill>
                  <a:schemeClr val="bg1"/>
                </a:solidFill>
                <a:latin typeface="Proxima Nova Rg" panose="02000506030000020004" pitchFamily="50" charset="0"/>
                <a:ea typeface="ヒラギノ角ゴ Pro W3" charset="-128"/>
                <a:cs typeface="Proxima Nova Semibold"/>
              </a:rPr>
              <a:t>close</a:t>
            </a:r>
            <a:endParaRPr lang="en-US" sz="500" kern="500" cap="all" spc="50" baseline="0" dirty="0">
              <a:solidFill>
                <a:schemeClr val="bg1"/>
              </a:solidFill>
              <a:latin typeface="Proxima Nova Rg" panose="02000506030000020004" pitchFamily="50" charset="0"/>
              <a:ea typeface="ヒラギノ角ゴ Pro W3" charset="-128"/>
              <a:cs typeface="Proxima Nova Semibold"/>
            </a:endParaRPr>
          </a:p>
        </p:txBody>
      </p:sp>
      <p:sp>
        <p:nvSpPr>
          <p:cNvPr id="71" name="TextBox 70">
            <a:extLst>
              <a:ext uri="{FF2B5EF4-FFF2-40B4-BE49-F238E27FC236}">
                <a16:creationId xmlns:a16="http://schemas.microsoft.com/office/drawing/2014/main" id="{0F5077F3-65E9-434F-A151-474B876737F1}"/>
              </a:ext>
            </a:extLst>
          </p:cNvPr>
          <p:cNvSpPr txBox="1"/>
          <p:nvPr/>
        </p:nvSpPr>
        <p:spPr>
          <a:xfrm rot="16200000">
            <a:off x="5216382" y="1480033"/>
            <a:ext cx="266676" cy="92333"/>
          </a:xfrm>
          <a:prstGeom prst="rect">
            <a:avLst/>
          </a:prstGeom>
          <a:noFill/>
        </p:spPr>
        <p:txBody>
          <a:bodyPr wrap="none" lIns="0" tIns="0" rIns="0" bIns="0" rtlCol="0">
            <a:spAutoFit/>
          </a:bodyPr>
          <a:lstStyle/>
          <a:p>
            <a:r>
              <a:rPr lang="en-US" sz="600" kern="500" cap="all" spc="50" baseline="0" dirty="0">
                <a:solidFill>
                  <a:schemeClr val="accent3"/>
                </a:solidFill>
                <a:latin typeface="Proxima Nova Rg" panose="02000506030000020004" pitchFamily="50" charset="0"/>
                <a:ea typeface="ヒラギノ角ゴ Pro W3" charset="-128"/>
                <a:cs typeface="Proxima Nova Semibold"/>
              </a:rPr>
              <a:t>close</a:t>
            </a:r>
          </a:p>
        </p:txBody>
      </p:sp>
      <p:sp>
        <p:nvSpPr>
          <p:cNvPr id="72" name="TextBox 71">
            <a:extLst>
              <a:ext uri="{FF2B5EF4-FFF2-40B4-BE49-F238E27FC236}">
                <a16:creationId xmlns:a16="http://schemas.microsoft.com/office/drawing/2014/main" id="{6D411A7F-EC66-4AEC-AD0F-FE3C46C30FEC}"/>
              </a:ext>
            </a:extLst>
          </p:cNvPr>
          <p:cNvSpPr txBox="1"/>
          <p:nvPr/>
        </p:nvSpPr>
        <p:spPr>
          <a:xfrm rot="16200000">
            <a:off x="7047033" y="1464131"/>
            <a:ext cx="174407" cy="92333"/>
          </a:xfrm>
          <a:prstGeom prst="rect">
            <a:avLst/>
          </a:prstGeom>
          <a:noFill/>
        </p:spPr>
        <p:txBody>
          <a:bodyPr wrap="none" lIns="0" tIns="0" rIns="0" bIns="0" rtlCol="0">
            <a:spAutoFit/>
          </a:bodyPr>
          <a:lstStyle/>
          <a:p>
            <a:r>
              <a:rPr lang="en-US" sz="600" kern="900" cap="all" spc="10" baseline="0" dirty="0">
                <a:solidFill>
                  <a:schemeClr val="accent3"/>
                </a:solidFill>
                <a:latin typeface="Proxima Nova Rg" panose="02000506030000020004" pitchFamily="50" charset="0"/>
                <a:ea typeface="ヒラギノ角ゴ Pro W3" charset="-128"/>
                <a:cs typeface="ヒラギノ角ゴ Pro W3" charset="-128"/>
              </a:rPr>
              <a:t>e</a:t>
            </a:r>
            <a:r>
              <a:rPr lang="en-US" sz="600" kern="500" cap="all" spc="50" baseline="0" dirty="0">
                <a:solidFill>
                  <a:schemeClr val="accent3"/>
                </a:solidFill>
                <a:latin typeface="Proxima Nova Rg" panose="02000506030000020004" pitchFamily="50" charset="0"/>
                <a:ea typeface="ヒラギノ角ゴ Pro W3" charset="-128"/>
                <a:cs typeface="Proxima Nova Semibold"/>
              </a:rPr>
              <a:t>xit</a:t>
            </a:r>
          </a:p>
        </p:txBody>
      </p:sp>
      <p:cxnSp>
        <p:nvCxnSpPr>
          <p:cNvPr id="73" name="Elbow Connector 141">
            <a:extLst>
              <a:ext uri="{FF2B5EF4-FFF2-40B4-BE49-F238E27FC236}">
                <a16:creationId xmlns:a16="http://schemas.microsoft.com/office/drawing/2014/main" id="{E8CBB9A2-2F5C-48D9-8F13-9D923DE5114D}"/>
              </a:ext>
            </a:extLst>
          </p:cNvPr>
          <p:cNvCxnSpPr>
            <a:cxnSpLocks/>
          </p:cNvCxnSpPr>
          <p:nvPr/>
        </p:nvCxnSpPr>
        <p:spPr>
          <a:xfrm flipV="1">
            <a:off x="5385815" y="8845274"/>
            <a:ext cx="452838" cy="125939"/>
          </a:xfrm>
          <a:prstGeom prst="bentConnector2">
            <a:avLst/>
          </a:prstGeom>
          <a:ln w="12700">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4" name="Elbow Connector 141">
            <a:extLst>
              <a:ext uri="{FF2B5EF4-FFF2-40B4-BE49-F238E27FC236}">
                <a16:creationId xmlns:a16="http://schemas.microsoft.com/office/drawing/2014/main" id="{ECC5DC3E-F7BE-4634-B024-72772B16F8B3}"/>
              </a:ext>
            </a:extLst>
          </p:cNvPr>
          <p:cNvCxnSpPr>
            <a:cxnSpLocks/>
          </p:cNvCxnSpPr>
          <p:nvPr/>
        </p:nvCxnSpPr>
        <p:spPr>
          <a:xfrm rot="10800000" flipV="1">
            <a:off x="4633391" y="8338334"/>
            <a:ext cx="452838" cy="125939"/>
          </a:xfrm>
          <a:prstGeom prst="bentConnector2">
            <a:avLst/>
          </a:prstGeom>
          <a:ln w="12700">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141">
            <a:extLst>
              <a:ext uri="{FF2B5EF4-FFF2-40B4-BE49-F238E27FC236}">
                <a16:creationId xmlns:a16="http://schemas.microsoft.com/office/drawing/2014/main" id="{5C361486-9FE6-4805-B172-270E063EEDF2}"/>
              </a:ext>
            </a:extLst>
          </p:cNvPr>
          <p:cNvCxnSpPr>
            <a:cxnSpLocks/>
          </p:cNvCxnSpPr>
          <p:nvPr/>
        </p:nvCxnSpPr>
        <p:spPr>
          <a:xfrm flipH="1" flipV="1">
            <a:off x="4633390" y="8845274"/>
            <a:ext cx="452838" cy="125939"/>
          </a:xfrm>
          <a:prstGeom prst="bentConnector2">
            <a:avLst/>
          </a:prstGeom>
          <a:ln w="12700">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6" name="Elbow Connector 141">
            <a:extLst>
              <a:ext uri="{FF2B5EF4-FFF2-40B4-BE49-F238E27FC236}">
                <a16:creationId xmlns:a16="http://schemas.microsoft.com/office/drawing/2014/main" id="{37EB5C4B-D081-49C0-8D13-BF63145FEC83}"/>
              </a:ext>
            </a:extLst>
          </p:cNvPr>
          <p:cNvCxnSpPr>
            <a:cxnSpLocks/>
          </p:cNvCxnSpPr>
          <p:nvPr/>
        </p:nvCxnSpPr>
        <p:spPr>
          <a:xfrm>
            <a:off x="5385815" y="8338334"/>
            <a:ext cx="452838" cy="125939"/>
          </a:xfrm>
          <a:prstGeom prst="bentConnector2">
            <a:avLst/>
          </a:prstGeom>
          <a:ln w="12700">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DAF05009-10AD-47F0-AE2D-297543A38A63}"/>
              </a:ext>
            </a:extLst>
          </p:cNvPr>
          <p:cNvSpPr/>
          <p:nvPr/>
        </p:nvSpPr>
        <p:spPr>
          <a:xfrm>
            <a:off x="5759627" y="8570110"/>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a:latin typeface="Proxima Nova Rg" panose="02000506030000020004" pitchFamily="50" charset="0"/>
            </a:endParaRPr>
          </a:p>
        </p:txBody>
      </p:sp>
      <p:sp>
        <p:nvSpPr>
          <p:cNvPr id="78" name="TextBox 77">
            <a:extLst>
              <a:ext uri="{FF2B5EF4-FFF2-40B4-BE49-F238E27FC236}">
                <a16:creationId xmlns:a16="http://schemas.microsoft.com/office/drawing/2014/main" id="{D8F20722-16DE-4E93-B8ED-EDC418A985E9}"/>
              </a:ext>
            </a:extLst>
          </p:cNvPr>
          <p:cNvSpPr txBox="1"/>
          <p:nvPr/>
        </p:nvSpPr>
        <p:spPr>
          <a:xfrm>
            <a:off x="5765977" y="8608210"/>
            <a:ext cx="145351" cy="151323"/>
          </a:xfrm>
          <a:prstGeom prst="rect">
            <a:avLst/>
          </a:prstGeom>
          <a:noFill/>
        </p:spPr>
        <p:txBody>
          <a:bodyPr wrap="square" lIns="0" tIns="0" rIns="0" bIns="0" rtlCol="0" anchor="ctr" anchorCtr="1">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1000" b="0" i="0" u="none" strike="noStrike" kern="1200" cap="all" spc="145" normalizeH="0" baseline="0" noProof="0" dirty="0">
                <a:ln>
                  <a:noFill/>
                </a:ln>
                <a:solidFill>
                  <a:srgbClr val="123150"/>
                </a:solidFill>
                <a:effectLst/>
                <a:uLnTx/>
                <a:uFillTx/>
                <a:latin typeface="Proxima Nova Rg" panose="02000506030000020004" pitchFamily="50" charset="0"/>
                <a:ea typeface="ヒラギノ角ゴ Pro W3" charset="-128"/>
                <a:cs typeface="Proxima Nova Rg"/>
              </a:rPr>
              <a:t>3</a:t>
            </a:r>
          </a:p>
        </p:txBody>
      </p:sp>
      <p:sp>
        <p:nvSpPr>
          <p:cNvPr id="79" name="Rectangle 78">
            <a:extLst>
              <a:ext uri="{FF2B5EF4-FFF2-40B4-BE49-F238E27FC236}">
                <a16:creationId xmlns:a16="http://schemas.microsoft.com/office/drawing/2014/main" id="{8C820CA5-E158-4A4A-BCDC-BC0898C89DB7}"/>
              </a:ext>
            </a:extLst>
          </p:cNvPr>
          <p:cNvSpPr/>
          <p:nvPr/>
        </p:nvSpPr>
        <p:spPr>
          <a:xfrm>
            <a:off x="4558914" y="8570110"/>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a:latin typeface="Proxima Nova Rg" panose="02000506030000020004" pitchFamily="50" charset="0"/>
            </a:endParaRPr>
          </a:p>
        </p:txBody>
      </p:sp>
      <p:sp>
        <p:nvSpPr>
          <p:cNvPr id="80" name="TextBox 79">
            <a:extLst>
              <a:ext uri="{FF2B5EF4-FFF2-40B4-BE49-F238E27FC236}">
                <a16:creationId xmlns:a16="http://schemas.microsoft.com/office/drawing/2014/main" id="{7C613BA9-4AEA-4334-BBDD-BEF6233AEE51}"/>
              </a:ext>
            </a:extLst>
          </p:cNvPr>
          <p:cNvSpPr txBox="1"/>
          <p:nvPr/>
        </p:nvSpPr>
        <p:spPr>
          <a:xfrm>
            <a:off x="4558914" y="8608264"/>
            <a:ext cx="145351" cy="151323"/>
          </a:xfrm>
          <a:prstGeom prst="rect">
            <a:avLst/>
          </a:prstGeom>
          <a:noFill/>
        </p:spPr>
        <p:txBody>
          <a:bodyPr wrap="square" lIns="0" tIns="0" rIns="0" bIns="0" rtlCol="0" anchor="ctr" anchorCtr="1">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1000" b="0" i="0" u="none" strike="noStrike" kern="1200" cap="all" spc="145" normalizeH="0" baseline="0" noProof="0" dirty="0">
                <a:ln>
                  <a:noFill/>
                </a:ln>
                <a:solidFill>
                  <a:srgbClr val="123150"/>
                </a:solidFill>
                <a:effectLst/>
                <a:uLnTx/>
                <a:uFillTx/>
                <a:latin typeface="Proxima Nova Rg" panose="02000506030000020004" pitchFamily="50" charset="0"/>
                <a:ea typeface="ヒラギノ角ゴ Pro W3" charset="-128"/>
                <a:cs typeface="Proxima Nova Rg"/>
              </a:rPr>
              <a:t>1</a:t>
            </a:r>
          </a:p>
        </p:txBody>
      </p:sp>
      <p:sp>
        <p:nvSpPr>
          <p:cNvPr id="81" name="Rectangle 80">
            <a:extLst>
              <a:ext uri="{FF2B5EF4-FFF2-40B4-BE49-F238E27FC236}">
                <a16:creationId xmlns:a16="http://schemas.microsoft.com/office/drawing/2014/main" id="{B91F0E87-B6F3-439B-9CE2-49937DE655CE}"/>
              </a:ext>
            </a:extLst>
          </p:cNvPr>
          <p:cNvSpPr/>
          <p:nvPr/>
        </p:nvSpPr>
        <p:spPr>
          <a:xfrm>
            <a:off x="5178252" y="8275364"/>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a:latin typeface="Proxima Nova Rg" panose="02000506030000020004" pitchFamily="50" charset="0"/>
            </a:endParaRPr>
          </a:p>
        </p:txBody>
      </p:sp>
      <p:sp>
        <p:nvSpPr>
          <p:cNvPr id="82" name="TextBox 81">
            <a:extLst>
              <a:ext uri="{FF2B5EF4-FFF2-40B4-BE49-F238E27FC236}">
                <a16:creationId xmlns:a16="http://schemas.microsoft.com/office/drawing/2014/main" id="{C9FF973D-C1AB-45DE-884B-DA779A307FA7}"/>
              </a:ext>
            </a:extLst>
          </p:cNvPr>
          <p:cNvSpPr txBox="1"/>
          <p:nvPr/>
        </p:nvSpPr>
        <p:spPr>
          <a:xfrm>
            <a:off x="5186203" y="8315065"/>
            <a:ext cx="145351" cy="151323"/>
          </a:xfrm>
          <a:prstGeom prst="rect">
            <a:avLst/>
          </a:prstGeom>
          <a:noFill/>
        </p:spPr>
        <p:txBody>
          <a:bodyPr wrap="square" lIns="0" tIns="0" rIns="0" bIns="0" rtlCol="0" anchor="ctr" anchorCtr="1">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1000" b="0" i="0" u="none" strike="noStrike" kern="1200" cap="all" spc="145" normalizeH="0" baseline="0" noProof="0" dirty="0">
                <a:ln>
                  <a:noFill/>
                </a:ln>
                <a:solidFill>
                  <a:srgbClr val="123150"/>
                </a:solidFill>
                <a:effectLst/>
                <a:uLnTx/>
                <a:uFillTx/>
                <a:latin typeface="Proxima Nova Rg" panose="02000506030000020004" pitchFamily="50" charset="0"/>
                <a:ea typeface="ヒラギノ角ゴ Pro W3" charset="-128"/>
                <a:cs typeface="Proxima Nova Rg"/>
              </a:rPr>
              <a:t>2</a:t>
            </a:r>
          </a:p>
        </p:txBody>
      </p:sp>
      <p:sp>
        <p:nvSpPr>
          <p:cNvPr id="83" name="Rectangle 82">
            <a:extLst>
              <a:ext uri="{FF2B5EF4-FFF2-40B4-BE49-F238E27FC236}">
                <a16:creationId xmlns:a16="http://schemas.microsoft.com/office/drawing/2014/main" id="{AC757DFE-6BE8-42B5-93E3-E860C68EB57B}"/>
              </a:ext>
            </a:extLst>
          </p:cNvPr>
          <p:cNvSpPr/>
          <p:nvPr/>
        </p:nvSpPr>
        <p:spPr>
          <a:xfrm>
            <a:off x="5178252" y="8866438"/>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a:latin typeface="Proxima Nova Rg" panose="02000506030000020004" pitchFamily="50" charset="0"/>
            </a:endParaRPr>
          </a:p>
        </p:txBody>
      </p:sp>
      <p:sp>
        <p:nvSpPr>
          <p:cNvPr id="84" name="TextBox 83">
            <a:extLst>
              <a:ext uri="{FF2B5EF4-FFF2-40B4-BE49-F238E27FC236}">
                <a16:creationId xmlns:a16="http://schemas.microsoft.com/office/drawing/2014/main" id="{7CF1F9AA-BD75-435D-82EA-486EF4BD58E5}"/>
              </a:ext>
            </a:extLst>
          </p:cNvPr>
          <p:cNvSpPr txBox="1"/>
          <p:nvPr/>
        </p:nvSpPr>
        <p:spPr>
          <a:xfrm>
            <a:off x="5195053" y="8896829"/>
            <a:ext cx="123371" cy="146562"/>
          </a:xfrm>
          <a:prstGeom prst="rect">
            <a:avLst/>
          </a:prstGeom>
          <a:noFill/>
          <a:ln>
            <a:noFill/>
          </a:ln>
        </p:spPr>
        <p:txBody>
          <a:bodyPr wrap="square" lIns="0" tIns="0" rIns="0" bIns="0" rtlCol="0" anchor="ctr" anchorCtr="1">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1000" b="0" i="0" u="none" strike="noStrike" kern="1200" cap="all" spc="145" normalizeH="0" baseline="0" noProof="0" dirty="0">
                <a:ln>
                  <a:noFill/>
                </a:ln>
                <a:solidFill>
                  <a:srgbClr val="123150"/>
                </a:solidFill>
                <a:effectLst/>
                <a:uLnTx/>
                <a:uFillTx/>
                <a:latin typeface="Proxima Nova Rg" panose="02000506030000020004" pitchFamily="50" charset="0"/>
                <a:ea typeface="ヒラギノ角ゴ Pro W3" charset="-128"/>
                <a:cs typeface="Proxima Nova Rg"/>
              </a:rPr>
              <a:t>4</a:t>
            </a:r>
          </a:p>
        </p:txBody>
      </p:sp>
      <p:sp>
        <p:nvSpPr>
          <p:cNvPr id="85" name="Half Frame 84">
            <a:extLst>
              <a:ext uri="{FF2B5EF4-FFF2-40B4-BE49-F238E27FC236}">
                <a16:creationId xmlns:a16="http://schemas.microsoft.com/office/drawing/2014/main" id="{0722FDD0-1F56-4AE4-AB15-24F5F066BD0D}"/>
              </a:ext>
            </a:extLst>
          </p:cNvPr>
          <p:cNvSpPr/>
          <p:nvPr/>
        </p:nvSpPr>
        <p:spPr>
          <a:xfrm rot="8100000">
            <a:off x="6033747" y="8622315"/>
            <a:ext cx="95946" cy="95946"/>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Proxima Nova Rg" panose="02000506030000020004" pitchFamily="50" charset="0"/>
            </a:endParaRPr>
          </a:p>
        </p:txBody>
      </p:sp>
      <p:sp>
        <p:nvSpPr>
          <p:cNvPr id="87" name="Slide Number Placeholder 7">
            <a:extLst>
              <a:ext uri="{FF2B5EF4-FFF2-40B4-BE49-F238E27FC236}">
                <a16:creationId xmlns:a16="http://schemas.microsoft.com/office/drawing/2014/main" id="{EC9A6E53-7F51-4D30-A61F-1F3E5DD35623}"/>
              </a:ext>
            </a:extLst>
          </p:cNvPr>
          <p:cNvSpPr txBox="1">
            <a:spLocks/>
          </p:cNvSpPr>
          <p:nvPr/>
        </p:nvSpPr>
        <p:spPr>
          <a:xfrm>
            <a:off x="5414400" y="9774000"/>
            <a:ext cx="1814512" cy="322262"/>
          </a:xfrm>
          <a:prstGeom prst="rect">
            <a:avLst/>
          </a:prstGeom>
        </p:spPr>
        <p:txBody>
          <a:bodyPr vert="horz" lIns="101882" tIns="0" rIns="101882" bIns="0" rtlCol="0" anchor="t" anchorCtr="0"/>
          <a:lstStyle>
            <a:defPPr>
              <a:defRPr lang="en-US"/>
            </a:defPPr>
            <a:lvl1pPr algn="r" defTabSz="509412" rtl="0" fontAlgn="auto">
              <a:spcBef>
                <a:spcPts val="0"/>
              </a:spcBef>
              <a:spcAft>
                <a:spcPts val="0"/>
              </a:spcAft>
              <a:defRPr sz="800" kern="1200" smtClean="0">
                <a:solidFill>
                  <a:schemeClr val="tx1"/>
                </a:solidFill>
                <a:latin typeface="+mn-lt"/>
                <a:ea typeface="+mn-ea"/>
                <a:cs typeface="+mn-cs"/>
              </a:defRPr>
            </a:lvl1pPr>
            <a:lvl2pPr marL="508000" indent="-50800"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2pPr>
            <a:lvl3pPr marL="1017588" indent="-103188"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3pPr>
            <a:lvl4pPr marL="1527175" indent="-155575"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4pPr>
            <a:lvl5pPr marL="2036763" indent="-207963"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9pPr>
          </a:lstStyle>
          <a:p>
            <a:fld id="{AC6FBCD8-CC80-8B44-8514-323AADDA92F6}" type="slidenum">
              <a:rPr lang="en-US" sz="900" smtClean="0">
                <a:solidFill>
                  <a:schemeClr val="tx2"/>
                </a:solidFill>
                <a:latin typeface="Proxima Nova Lt" panose="02000506030000020004" pitchFamily="50" charset="0"/>
              </a:rPr>
              <a:pPr/>
              <a:t>5</a:t>
            </a:fld>
            <a:endParaRPr lang="en-US" sz="900" dirty="0">
              <a:solidFill>
                <a:schemeClr val="tx2"/>
              </a:solidFill>
              <a:latin typeface="Proxima Nova Lt" panose="02000506030000020004" pitchFamily="50" charset="0"/>
            </a:endParaRPr>
          </a:p>
        </p:txBody>
      </p:sp>
      <p:sp>
        <p:nvSpPr>
          <p:cNvPr id="88" name="Footer Placeholder 8">
            <a:extLst>
              <a:ext uri="{FF2B5EF4-FFF2-40B4-BE49-F238E27FC236}">
                <a16:creationId xmlns:a16="http://schemas.microsoft.com/office/drawing/2014/main" id="{D166A08B-7BD8-4067-AE93-CB8F57C5AE93}"/>
              </a:ext>
            </a:extLst>
          </p:cNvPr>
          <p:cNvSpPr txBox="1">
            <a:spLocks/>
          </p:cNvSpPr>
          <p:nvPr/>
        </p:nvSpPr>
        <p:spPr>
          <a:xfrm>
            <a:off x="679450" y="9774000"/>
            <a:ext cx="2127882" cy="322262"/>
          </a:xfrm>
          <a:prstGeom prst="rect">
            <a:avLst/>
          </a:prstGeom>
        </p:spPr>
        <p:txBody>
          <a:bodyPr vert="horz" lIns="0" tIns="0" rIns="0" bIns="0" rtlCol="0" anchor="t" anchorCtr="0"/>
          <a:lstStyle>
            <a:defPPr>
              <a:defRPr lang="en-US"/>
            </a:defPPr>
            <a:lvl1pPr algn="l" defTabSz="509412" rtl="0" fontAlgn="auto">
              <a:spcBef>
                <a:spcPts val="0"/>
              </a:spcBef>
              <a:spcAft>
                <a:spcPts val="0"/>
              </a:spcAft>
              <a:defRPr sz="800" kern="1200" dirty="0" err="1" smtClean="0">
                <a:solidFill>
                  <a:schemeClr val="tx1"/>
                </a:solidFill>
                <a:latin typeface="+mj-lt"/>
                <a:ea typeface="+mn-ea"/>
                <a:cs typeface="Calibri (Body)"/>
              </a:defRPr>
            </a:lvl1pPr>
            <a:lvl2pPr marL="508000" indent="-50800"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2pPr>
            <a:lvl3pPr marL="1017588" indent="-103188"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3pPr>
            <a:lvl4pPr marL="1527175" indent="-155575"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4pPr>
            <a:lvl5pPr marL="2036763" indent="-207963"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9pPr>
          </a:lstStyle>
          <a:p>
            <a:r>
              <a:rPr lang="en-US" dirty="0">
                <a:solidFill>
                  <a:srgbClr val="023C5C"/>
                </a:solidFill>
                <a:latin typeface="Proxima Nova Lt" panose="02000506030000020004" pitchFamily="50" charset="0"/>
              </a:rPr>
              <a:t>Tricap Residential Group  |  TricapRes.com</a:t>
            </a:r>
          </a:p>
        </p:txBody>
      </p:sp>
    </p:spTree>
    <p:extLst>
      <p:ext uri="{BB962C8B-B14F-4D97-AF65-F5344CB8AC3E}">
        <p14:creationId xmlns:p14="http://schemas.microsoft.com/office/powerpoint/2010/main" val="167828201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C9B9DF5-12E1-4327-8740-AEDC60FB2580}"/>
              </a:ext>
            </a:extLst>
          </p:cNvPr>
          <p:cNvSpPr/>
          <p:nvPr/>
        </p:nvSpPr>
        <p:spPr>
          <a:xfrm>
            <a:off x="-1" y="1320800"/>
            <a:ext cx="7776000" cy="8415338"/>
          </a:xfrm>
          <a:prstGeom prst="rect">
            <a:avLst/>
          </a:prstGeom>
          <a:gradFill>
            <a:gsLst>
              <a:gs pos="0">
                <a:srgbClr val="C1C7B9"/>
              </a:gs>
              <a:gs pos="100000">
                <a:srgbClr val="E7E9E4"/>
              </a:gs>
            </a:gsLst>
            <a:path path="circle">
              <a:fillToRect t="100000" r="100000"/>
            </a:path>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sp>
        <p:nvSpPr>
          <p:cNvPr id="27" name="Freeform: Shape 26">
            <a:extLst>
              <a:ext uri="{FF2B5EF4-FFF2-40B4-BE49-F238E27FC236}">
                <a16:creationId xmlns:a16="http://schemas.microsoft.com/office/drawing/2014/main" id="{A3BF7E26-7EB3-42A9-A82F-77405AC883B2}"/>
              </a:ext>
            </a:extLst>
          </p:cNvPr>
          <p:cNvSpPr/>
          <p:nvPr/>
        </p:nvSpPr>
        <p:spPr>
          <a:xfrm flipV="1">
            <a:off x="0" y="9224958"/>
            <a:ext cx="7772400" cy="511181"/>
          </a:xfrm>
          <a:custGeom>
            <a:avLst/>
            <a:gdLst>
              <a:gd name="connsiteX0" fmla="*/ 0 w 7772400"/>
              <a:gd name="connsiteY0" fmla="*/ 511181 h 511181"/>
              <a:gd name="connsiteX1" fmla="*/ 7772400 w 7772400"/>
              <a:gd name="connsiteY1" fmla="*/ 168544 h 511181"/>
              <a:gd name="connsiteX2" fmla="*/ 7772400 w 7772400"/>
              <a:gd name="connsiteY2" fmla="*/ 0 h 511181"/>
              <a:gd name="connsiteX3" fmla="*/ 0 w 7772400"/>
              <a:gd name="connsiteY3" fmla="*/ 0 h 511181"/>
            </a:gdLst>
            <a:ahLst/>
            <a:cxnLst>
              <a:cxn ang="0">
                <a:pos x="connsiteX0" y="connsiteY0"/>
              </a:cxn>
              <a:cxn ang="0">
                <a:pos x="connsiteX1" y="connsiteY1"/>
              </a:cxn>
              <a:cxn ang="0">
                <a:pos x="connsiteX2" y="connsiteY2"/>
              </a:cxn>
              <a:cxn ang="0">
                <a:pos x="connsiteX3" y="connsiteY3"/>
              </a:cxn>
            </a:cxnLst>
            <a:rect l="l" t="t" r="r" b="b"/>
            <a:pathLst>
              <a:path w="7772400" h="511181">
                <a:moveTo>
                  <a:pt x="0" y="511181"/>
                </a:moveTo>
                <a:lnTo>
                  <a:pt x="7772400" y="168544"/>
                </a:lnTo>
                <a:lnTo>
                  <a:pt x="7772400" y="0"/>
                </a:lnTo>
                <a:lnTo>
                  <a:pt x="0" y="0"/>
                </a:lnTo>
                <a:close/>
              </a:path>
            </a:pathLst>
          </a:custGeom>
          <a:solidFill>
            <a:schemeClr val="bg1"/>
          </a:solidFill>
          <a:ln>
            <a:noFill/>
          </a:ln>
          <a:effectLst>
            <a:outerShdw blurRad="25400" dist="12700" dir="16200000" rotWithShape="0">
              <a:prstClr val="black">
                <a:alpha val="15000"/>
              </a:prst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sp>
        <p:nvSpPr>
          <p:cNvPr id="14" name="Trapezoid 13">
            <a:extLst>
              <a:ext uri="{FF2B5EF4-FFF2-40B4-BE49-F238E27FC236}">
                <a16:creationId xmlns:a16="http://schemas.microsoft.com/office/drawing/2014/main" id="{BC00D614-7660-41F5-A5DF-27B09309982C}"/>
              </a:ext>
            </a:extLst>
          </p:cNvPr>
          <p:cNvSpPr/>
          <p:nvPr/>
        </p:nvSpPr>
        <p:spPr>
          <a:xfrm rot="10800000">
            <a:off x="1245326" y="7014313"/>
            <a:ext cx="5233850" cy="1467834"/>
          </a:xfrm>
          <a:prstGeom prst="trapezoid">
            <a:avLst>
              <a:gd name="adj" fmla="val 20161"/>
            </a:avLst>
          </a:prstGeom>
          <a:gradFill flip="none" rotWithShape="1">
            <a:gsLst>
              <a:gs pos="0">
                <a:srgbClr val="00C0D4"/>
              </a:gs>
              <a:gs pos="100000">
                <a:srgbClr val="0093A2"/>
              </a:gs>
            </a:gsLst>
            <a:path path="circle">
              <a:fillToRect t="100000" r="100000"/>
            </a:path>
            <a:tileRect l="-100000" b="-100000"/>
          </a:gradFill>
          <a:ln w="9525" cap="flat" cmpd="sng" algn="ctr">
            <a:noFill/>
            <a:prstDash val="solid"/>
          </a:ln>
          <a:effectLst/>
        </p:spPr>
        <p:txBody>
          <a:bodyPr rtlCol="0" anchor="ctr"/>
          <a:lstStyle/>
          <a:p>
            <a:pPr marL="0" marR="0" lvl="0" indent="0" algn="ctr" defTabSz="5080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E"/>
              </a:solidFill>
              <a:effectLst/>
              <a:uLnTx/>
              <a:uFillTx/>
              <a:latin typeface="Proxima Nova Rg" panose="02000506030000020004" pitchFamily="50" charset="0"/>
              <a:ea typeface="+mn-ea"/>
              <a:cs typeface="+mn-cs"/>
            </a:endParaRPr>
          </a:p>
        </p:txBody>
      </p:sp>
      <p:sp>
        <p:nvSpPr>
          <p:cNvPr id="15" name="Trapezoid 14">
            <a:extLst>
              <a:ext uri="{FF2B5EF4-FFF2-40B4-BE49-F238E27FC236}">
                <a16:creationId xmlns:a16="http://schemas.microsoft.com/office/drawing/2014/main" id="{C2FD4540-33DB-417C-BFF7-D62AA95CEF9A}"/>
              </a:ext>
            </a:extLst>
          </p:cNvPr>
          <p:cNvSpPr/>
          <p:nvPr/>
        </p:nvSpPr>
        <p:spPr>
          <a:xfrm rot="10800000">
            <a:off x="731519" y="4533182"/>
            <a:ext cx="6278879" cy="2396755"/>
          </a:xfrm>
          <a:prstGeom prst="trapezoid">
            <a:avLst>
              <a:gd name="adj" fmla="val 20444"/>
            </a:avLst>
          </a:prstGeom>
          <a:gradFill flip="none" rotWithShape="1">
            <a:gsLst>
              <a:gs pos="100000">
                <a:srgbClr val="00253A"/>
              </a:gs>
              <a:gs pos="0">
                <a:srgbClr val="004870"/>
              </a:gs>
            </a:gsLst>
            <a:path path="circle">
              <a:fillToRect l="50000" t="50000" r="50000" b="50000"/>
            </a:path>
            <a:tileRect/>
          </a:gradFill>
          <a:ln w="9525" cap="flat" cmpd="sng" algn="ctr">
            <a:noFill/>
            <a:prstDash val="solid"/>
          </a:ln>
          <a:effectLst/>
        </p:spPr>
        <p:txBody>
          <a:bodyPr rtlCol="0" anchor="ctr"/>
          <a:lstStyle/>
          <a:p>
            <a:pPr marL="0" marR="0" lvl="0" indent="0" algn="ctr" defTabSz="5080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E"/>
              </a:solidFill>
              <a:effectLst/>
              <a:uLnTx/>
              <a:uFillTx/>
              <a:latin typeface="Proxima Nova Rg" panose="02000506030000020004" pitchFamily="50" charset="0"/>
              <a:ea typeface="+mn-ea"/>
              <a:cs typeface="+mn-cs"/>
            </a:endParaRPr>
          </a:p>
        </p:txBody>
      </p:sp>
      <p:sp>
        <p:nvSpPr>
          <p:cNvPr id="16" name="Trapezoid 15">
            <a:extLst>
              <a:ext uri="{FF2B5EF4-FFF2-40B4-BE49-F238E27FC236}">
                <a16:creationId xmlns:a16="http://schemas.microsoft.com/office/drawing/2014/main" id="{F5D2D4A3-AC4D-4F60-92D7-49ED7B79D8CD}"/>
              </a:ext>
            </a:extLst>
          </p:cNvPr>
          <p:cNvSpPr/>
          <p:nvPr/>
        </p:nvSpPr>
        <p:spPr>
          <a:xfrm rot="10800000">
            <a:off x="132341" y="1576253"/>
            <a:ext cx="7507705" cy="2872555"/>
          </a:xfrm>
          <a:prstGeom prst="trapezoid">
            <a:avLst>
              <a:gd name="adj" fmla="val 20444"/>
            </a:avLst>
          </a:prstGeom>
          <a:gradFill flip="none" rotWithShape="1">
            <a:gsLst>
              <a:gs pos="0">
                <a:srgbClr val="797A7E">
                  <a:lumMod val="95000"/>
                  <a:lumOff val="5000"/>
                </a:srgbClr>
              </a:gs>
              <a:gs pos="100000">
                <a:srgbClr val="797A7E">
                  <a:lumMod val="60000"/>
                </a:srgbClr>
              </a:gs>
            </a:gsLst>
            <a:path path="circle">
              <a:fillToRect t="100000" r="100000"/>
            </a:path>
            <a:tileRect l="-100000" b="-100000"/>
          </a:gradFill>
          <a:ln w="9525" cap="flat" cmpd="sng" algn="ctr">
            <a:noFill/>
            <a:prstDash val="solid"/>
          </a:ln>
          <a:effectLst>
            <a:glow rad="63500">
              <a:srgbClr val="E6E9E3">
                <a:satMod val="175000"/>
                <a:alpha val="40000"/>
              </a:srgbClr>
            </a:glow>
          </a:effectLst>
        </p:spPr>
        <p:txBody>
          <a:bodyPr rtlCol="0" anchor="ctr"/>
          <a:lstStyle/>
          <a:p>
            <a:pPr marL="0" marR="0" lvl="0" indent="0" algn="ctr" defTabSz="5080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E"/>
              </a:solidFill>
              <a:effectLst/>
              <a:uLnTx/>
              <a:uFillTx/>
              <a:latin typeface="Proxima Nova Rg" panose="02000506030000020004" pitchFamily="50" charset="0"/>
              <a:ea typeface="+mn-ea"/>
              <a:cs typeface="+mn-cs"/>
            </a:endParaRPr>
          </a:p>
        </p:txBody>
      </p:sp>
      <p:sp>
        <p:nvSpPr>
          <p:cNvPr id="17" name="Text Placeholder 4">
            <a:extLst>
              <a:ext uri="{FF2B5EF4-FFF2-40B4-BE49-F238E27FC236}">
                <a16:creationId xmlns:a16="http://schemas.microsoft.com/office/drawing/2014/main" id="{9D398F9A-3C04-4DB3-A5A1-D5B2B703D6FB}"/>
              </a:ext>
            </a:extLst>
          </p:cNvPr>
          <p:cNvSpPr txBox="1">
            <a:spLocks/>
          </p:cNvSpPr>
          <p:nvPr/>
        </p:nvSpPr>
        <p:spPr bwMode="auto">
          <a:xfrm>
            <a:off x="1566407" y="8679730"/>
            <a:ext cx="4595854" cy="53647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ctr" rtl="0" fontAlgn="base">
              <a:lnSpc>
                <a:spcPts val="1800"/>
              </a:lnSpc>
              <a:spcBef>
                <a:spcPts val="0"/>
              </a:spcBef>
              <a:spcAft>
                <a:spcPct val="0"/>
              </a:spcAft>
              <a:defRPr sz="1400" kern="1200" cap="none" spc="10" baseline="0">
                <a:solidFill>
                  <a:schemeClr val="accent6"/>
                </a:solidFill>
                <a:latin typeface="+mj-lt"/>
                <a:ea typeface="ヒラギノ角ゴ Pro W3" charset="-128"/>
                <a:cs typeface="Proxima Nova Th" panose="02000506030000020004" pitchFamily="50" charset="0"/>
              </a:defRPr>
            </a:lvl1pPr>
            <a:lvl2pPr marL="0" indent="0" algn="ctr" rtl="0" fontAlgn="base">
              <a:lnSpc>
                <a:spcPts val="1800"/>
              </a:lnSpc>
              <a:spcBef>
                <a:spcPts val="0"/>
              </a:spcBef>
              <a:spcAft>
                <a:spcPct val="0"/>
              </a:spcAft>
              <a:defRPr sz="1400" kern="1200" cap="none" spc="10" baseline="0">
                <a:solidFill>
                  <a:schemeClr val="accent6"/>
                </a:solidFill>
                <a:latin typeface="+mj-lt"/>
                <a:ea typeface="ヒラギノ角ゴ Pro W3" charset="-128"/>
                <a:cs typeface="Proxima Nova Th" panose="02000506030000020004" pitchFamily="50" charset="0"/>
              </a:defRPr>
            </a:lvl2pPr>
            <a:lvl3pPr marL="0" indent="0" algn="ctr" rtl="0" fontAlgn="base">
              <a:lnSpc>
                <a:spcPts val="1800"/>
              </a:lnSpc>
              <a:spcBef>
                <a:spcPts val="0"/>
              </a:spcBef>
              <a:spcAft>
                <a:spcPct val="0"/>
              </a:spcAft>
              <a:defRPr sz="1400" b="1" kern="1200" cap="none" spc="10" baseline="0">
                <a:solidFill>
                  <a:schemeClr val="accent6"/>
                </a:solidFill>
                <a:latin typeface="+mj-lt"/>
                <a:ea typeface="ヒラギノ角ゴ Pro W3" charset="-128"/>
                <a:cs typeface="Proxima Nova Th" panose="02000506030000020004" pitchFamily="50" charset="0"/>
              </a:defRPr>
            </a:lvl3pPr>
            <a:lvl4pPr marL="0" indent="0" algn="ctr" rtl="0" fontAlgn="base">
              <a:lnSpc>
                <a:spcPts val="1800"/>
              </a:lnSpc>
              <a:spcBef>
                <a:spcPts val="0"/>
              </a:spcBef>
              <a:spcAft>
                <a:spcPct val="0"/>
              </a:spcAft>
              <a:defRPr sz="1400" b="1" kern="1200" cap="none" spc="10" baseline="0">
                <a:solidFill>
                  <a:schemeClr val="accent6"/>
                </a:solidFill>
                <a:latin typeface="+mj-lt"/>
                <a:ea typeface="ヒラギノ角ゴ Pro W3" charset="-128"/>
                <a:cs typeface="Proxima Nova Th" panose="02000506030000020004" pitchFamily="50" charset="0"/>
              </a:defRPr>
            </a:lvl4pPr>
            <a:lvl5pPr marL="0" indent="0" algn="ctr" rtl="0" fontAlgn="base">
              <a:lnSpc>
                <a:spcPts val="1800"/>
              </a:lnSpc>
              <a:spcBef>
                <a:spcPts val="0"/>
              </a:spcBef>
              <a:spcAft>
                <a:spcPct val="0"/>
              </a:spcAft>
              <a:defRPr sz="1400" kern="1200" cap="none" spc="10" baseline="0">
                <a:solidFill>
                  <a:schemeClr val="accent6"/>
                </a:solidFill>
                <a:latin typeface="+mj-lt"/>
                <a:ea typeface="ヒラギノ角ゴ Pro W3" charset="-128"/>
                <a:cs typeface="Proxima Nova Th" panose="02000506030000020004" pitchFamily="50" charset="0"/>
              </a:defRPr>
            </a:lvl5pPr>
            <a:lvl6pPr marL="2801767" indent="-254706" algn="l" defTabSz="1018824"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r>
              <a:rPr lang="en-US" dirty="0">
                <a:latin typeface="Proxima Nova Rg" panose="02000506030000020004" pitchFamily="50" charset="0"/>
              </a:rPr>
              <a:t>A disciplined acquisition process is the foundation of a well-executed business plan.</a:t>
            </a:r>
          </a:p>
        </p:txBody>
      </p:sp>
      <p:sp>
        <p:nvSpPr>
          <p:cNvPr id="18" name="Text Placeholder 5">
            <a:extLst>
              <a:ext uri="{FF2B5EF4-FFF2-40B4-BE49-F238E27FC236}">
                <a16:creationId xmlns:a16="http://schemas.microsoft.com/office/drawing/2014/main" id="{73FC8697-39E7-4D45-97BD-2A0209EB17D4}"/>
              </a:ext>
            </a:extLst>
          </p:cNvPr>
          <p:cNvSpPr txBox="1">
            <a:spLocks/>
          </p:cNvSpPr>
          <p:nvPr/>
        </p:nvSpPr>
        <p:spPr bwMode="auto">
          <a:xfrm>
            <a:off x="1323703" y="1916017"/>
            <a:ext cx="5277394" cy="8156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fontAlgn="base">
              <a:lnSpc>
                <a:spcPts val="1980"/>
              </a:lnSpc>
              <a:spcBef>
                <a:spcPct val="0"/>
              </a:spcBef>
              <a:spcAft>
                <a:spcPts val="0"/>
              </a:spcAft>
              <a:defRPr sz="1300" kern="1200" cap="all" spc="60" baseline="0">
                <a:solidFill>
                  <a:schemeClr val="bg1"/>
                </a:solidFill>
                <a:latin typeface="+mn-lt"/>
                <a:ea typeface="ヒラギノ角ゴ Pro W3" charset="-128"/>
                <a:cs typeface="ヒラギノ角ゴ Pro W3" charset="-128"/>
              </a:defRPr>
            </a:lvl1pPr>
            <a:lvl2pPr marL="0" indent="0" algn="ctr" rtl="0" fontAlgn="base">
              <a:lnSpc>
                <a:spcPts val="1300"/>
              </a:lnSpc>
              <a:spcBef>
                <a:spcPts val="0"/>
              </a:spcBef>
              <a:spcAft>
                <a:spcPct val="0"/>
              </a:spcAft>
              <a:buFont typeface="Lucida Grande"/>
              <a:buNone/>
              <a:defRPr sz="900" kern="900" cap="none" spc="10" baseline="0">
                <a:solidFill>
                  <a:schemeClr val="bg1"/>
                </a:solidFill>
                <a:latin typeface="+mn-lt"/>
                <a:ea typeface="ヒラギノ角ゴ Pro W3" charset="-128"/>
                <a:cs typeface="ヒラギノ角ゴ Pro W3" charset="-128"/>
              </a:defRPr>
            </a:lvl2pPr>
            <a:lvl3pPr marL="0" indent="0" algn="ctr" rtl="0" fontAlgn="base">
              <a:lnSpc>
                <a:spcPts val="1300"/>
              </a:lnSpc>
              <a:spcBef>
                <a:spcPts val="0"/>
              </a:spcBef>
              <a:spcAft>
                <a:spcPct val="0"/>
              </a:spcAft>
              <a:defRPr lang="en-US" sz="900" b="1" kern="900" cap="none" spc="10" baseline="0" dirty="0" smtClean="0">
                <a:solidFill>
                  <a:schemeClr val="bg1"/>
                </a:solidFill>
                <a:latin typeface="+mn-lt"/>
                <a:ea typeface="ヒラギノ角ゴ Pro W3" charset="-128"/>
                <a:cs typeface="ヒラギノ角ゴ Pro W3" charset="-128"/>
              </a:defRPr>
            </a:lvl3pPr>
            <a:lvl4pPr marL="0" indent="0" algn="ctr" rtl="0" fontAlgn="base">
              <a:lnSpc>
                <a:spcPts val="1300"/>
              </a:lnSpc>
              <a:spcBef>
                <a:spcPts val="0"/>
              </a:spcBef>
              <a:spcAft>
                <a:spcPct val="0"/>
              </a:spcAft>
              <a:defRPr lang="en-US" sz="900" b="1" kern="900" cap="none" spc="10" baseline="0" dirty="0" smtClean="0">
                <a:solidFill>
                  <a:schemeClr val="bg1"/>
                </a:solidFill>
                <a:latin typeface="+mn-lt"/>
                <a:ea typeface="ヒラギノ角ゴ Pro W3" charset="-128"/>
                <a:cs typeface="ヒラギノ角ゴ Pro W3" charset="-128"/>
              </a:defRPr>
            </a:lvl4pPr>
            <a:lvl5pPr marL="0" indent="0" algn="ctr" rtl="0" fontAlgn="base">
              <a:lnSpc>
                <a:spcPts val="1300"/>
              </a:lnSpc>
              <a:spcBef>
                <a:spcPts val="0"/>
              </a:spcBef>
              <a:spcAft>
                <a:spcPct val="0"/>
              </a:spcAft>
              <a:defRPr lang="en-US" sz="900" kern="9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spcAft>
                <a:spcPts val="600"/>
              </a:spcAft>
            </a:pPr>
            <a:r>
              <a:rPr lang="en-US" sz="1800" dirty="0">
                <a:latin typeface="Proxima Nova Rg" panose="02000506030000020004" pitchFamily="50" charset="0"/>
              </a:rPr>
              <a:t>ASSESSMENT AND UNDERWRITING</a:t>
            </a:r>
          </a:p>
          <a:p>
            <a:pPr lvl="1" defTabSz="914400"/>
            <a:r>
              <a:rPr lang="en-US" sz="1100" dirty="0">
                <a:latin typeface="Proxima Nova Rg" panose="02000506030000020004" pitchFamily="50" charset="0"/>
              </a:rPr>
              <a:t>Great investments start with strong underwriting. </a:t>
            </a:r>
            <a:br>
              <a:rPr lang="en-US" sz="1100" dirty="0">
                <a:latin typeface="Proxima Nova Rg" panose="02000506030000020004" pitchFamily="50" charset="0"/>
              </a:rPr>
            </a:br>
            <a:r>
              <a:rPr lang="en-US" sz="1100" dirty="0">
                <a:latin typeface="Proxima Nova Rg" panose="02000506030000020004" pitchFamily="50" charset="0"/>
              </a:rPr>
              <a:t>We do our homework to determine which opportunities are worth pursuing.</a:t>
            </a:r>
          </a:p>
          <a:p>
            <a:pPr lvl="1" defTabSz="914400"/>
            <a:endParaRPr lang="en-US" sz="1100" dirty="0">
              <a:latin typeface="Proxima Nova Rg" panose="02000506030000020004" pitchFamily="50" charset="0"/>
            </a:endParaRPr>
          </a:p>
        </p:txBody>
      </p:sp>
      <p:sp>
        <p:nvSpPr>
          <p:cNvPr id="19" name="Text Placeholder 6">
            <a:extLst>
              <a:ext uri="{FF2B5EF4-FFF2-40B4-BE49-F238E27FC236}">
                <a16:creationId xmlns:a16="http://schemas.microsoft.com/office/drawing/2014/main" id="{7347C079-FD7B-4615-B2D5-83D3B4C28033}"/>
              </a:ext>
            </a:extLst>
          </p:cNvPr>
          <p:cNvSpPr txBox="1">
            <a:spLocks/>
          </p:cNvSpPr>
          <p:nvPr/>
        </p:nvSpPr>
        <p:spPr bwMode="auto">
          <a:xfrm>
            <a:off x="828675" y="2899876"/>
            <a:ext cx="6181723" cy="1487977"/>
          </a:xfrm>
          <a:prstGeom prst="rect">
            <a:avLst/>
          </a:prstGeom>
          <a:noFill/>
          <a:ln w="9525">
            <a:noFill/>
            <a:miter lim="800000"/>
            <a:headEnd/>
            <a:tailEnd/>
          </a:ln>
        </p:spPr>
        <p:txBody>
          <a:bodyPr vert="horz" wrap="square" lIns="0" tIns="0" rIns="0" bIns="0" numCol="3" spcCol="216000" anchor="t" anchorCtr="0" compatLnSpc="1">
            <a:prstTxWarp prst="textNoShape">
              <a:avLst/>
            </a:prstTxWarp>
          </a:bodyPr>
          <a:lstStyle>
            <a:lvl1pPr marL="0" indent="0" algn="l" rtl="0" fontAlgn="base">
              <a:lnSpc>
                <a:spcPts val="1200"/>
              </a:lnSpc>
              <a:spcBef>
                <a:spcPct val="0"/>
              </a:spcBef>
              <a:spcAft>
                <a:spcPts val="0"/>
              </a:spcAft>
              <a:defRPr lang="en-US" sz="800" kern="1200" cap="none" spc="0" baseline="0" dirty="0">
                <a:solidFill>
                  <a:schemeClr val="accent4"/>
                </a:solidFill>
                <a:latin typeface="+mn-lt"/>
                <a:ea typeface="ヒラギノ角ゴ Pro W3" charset="-128"/>
                <a:cs typeface="ヒラギノ角ゴ Pro W3" charset="-128"/>
              </a:defRPr>
            </a:lvl1pPr>
            <a:lvl2pPr marL="137160" indent="-137160" algn="l" rtl="0" fontAlgn="base">
              <a:lnSpc>
                <a:spcPts val="1000"/>
              </a:lnSpc>
              <a:spcBef>
                <a:spcPts val="0"/>
              </a:spcBef>
              <a:spcAft>
                <a:spcPts val="180"/>
              </a:spcAft>
              <a:buFont typeface="Lucida Grande"/>
              <a:buChar char="»"/>
              <a:defRPr sz="700" kern="700" cap="none" spc="10" baseline="0">
                <a:solidFill>
                  <a:schemeClr val="bg1"/>
                </a:solidFill>
                <a:latin typeface="+mn-lt"/>
                <a:ea typeface="ヒラギノ角ゴ Pro W3" charset="-128"/>
                <a:cs typeface="ヒラギノ角ゴ Pro W3" charset="-128"/>
              </a:defRPr>
            </a:lvl2pPr>
            <a:lvl3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3pPr>
            <a:lvl4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4pPr>
            <a:lvl5pPr marL="137160" indent="-137160" algn="l" rtl="0" fontAlgn="base">
              <a:lnSpc>
                <a:spcPts val="1000"/>
              </a:lnSpc>
              <a:spcBef>
                <a:spcPts val="0"/>
              </a:spcBef>
              <a:spcAft>
                <a:spcPts val="180"/>
              </a:spcAft>
              <a:buFont typeface="Lucida Grande"/>
              <a:buChar char="»"/>
              <a:defRPr lang="en-US" sz="700" kern="7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lnSpc>
                <a:spcPct val="110000"/>
              </a:lnSpc>
              <a:spcAft>
                <a:spcPts val="600"/>
              </a:spcAft>
            </a:pPr>
            <a:r>
              <a:rPr lang="en-AU" sz="1200" dirty="0">
                <a:latin typeface="Proxima Nova Rg" panose="02000506030000020004" pitchFamily="50" charset="0"/>
              </a:rPr>
              <a:t>Financial Due Diligence</a:t>
            </a:r>
          </a:p>
          <a:p>
            <a:pPr lvl="1" defTabSz="914400">
              <a:lnSpc>
                <a:spcPct val="110000"/>
              </a:lnSpc>
              <a:spcAft>
                <a:spcPts val="600"/>
              </a:spcAft>
              <a:buFont typeface="Wingdings" panose="05000000000000000000" pitchFamily="2" charset="2"/>
              <a:buChar char="§"/>
            </a:pPr>
            <a:r>
              <a:rPr lang="en-AU" sz="1100" dirty="0">
                <a:latin typeface="Proxima Nova Rg" panose="02000506030000020004" pitchFamily="50" charset="0"/>
              </a:rPr>
              <a:t>Assess market rents</a:t>
            </a:r>
          </a:p>
          <a:p>
            <a:pPr lvl="1" defTabSz="914400">
              <a:lnSpc>
                <a:spcPct val="110000"/>
              </a:lnSpc>
              <a:spcAft>
                <a:spcPts val="600"/>
              </a:spcAft>
              <a:buFont typeface="Wingdings" panose="05000000000000000000" pitchFamily="2" charset="2"/>
              <a:buChar char="§"/>
            </a:pPr>
            <a:r>
              <a:rPr lang="en-AU" sz="1100" dirty="0">
                <a:latin typeface="Proxima Nova Rg" panose="02000506030000020004" pitchFamily="50" charset="0"/>
              </a:rPr>
              <a:t>Verify property expenses</a:t>
            </a:r>
          </a:p>
          <a:p>
            <a:pPr lvl="1" defTabSz="914400">
              <a:lnSpc>
                <a:spcPct val="110000"/>
              </a:lnSpc>
              <a:spcAft>
                <a:spcPts val="600"/>
              </a:spcAft>
              <a:buFont typeface="Wingdings" panose="05000000000000000000" pitchFamily="2" charset="2"/>
              <a:buChar char="§"/>
            </a:pPr>
            <a:r>
              <a:rPr lang="en-AU" sz="1100" dirty="0" err="1">
                <a:latin typeface="Proxima Nova Rg" panose="02000506030000020004" pitchFamily="50" charset="0"/>
              </a:rPr>
              <a:t>Analyze</a:t>
            </a:r>
            <a:r>
              <a:rPr lang="en-AU" sz="1100" dirty="0">
                <a:latin typeface="Proxima Nova Rg" panose="02000506030000020004" pitchFamily="50" charset="0"/>
              </a:rPr>
              <a:t> risk factors</a:t>
            </a:r>
          </a:p>
          <a:p>
            <a:pPr defTabSz="914400">
              <a:spcAft>
                <a:spcPts val="600"/>
              </a:spcAft>
            </a:pPr>
            <a:endParaRPr lang="en-AU" sz="1200" dirty="0">
              <a:latin typeface="Proxima Nova Rg" panose="02000506030000020004" pitchFamily="50" charset="0"/>
            </a:endParaRPr>
          </a:p>
          <a:p>
            <a:pPr defTabSz="914400">
              <a:spcAft>
                <a:spcPts val="600"/>
              </a:spcAft>
            </a:pPr>
            <a:endParaRPr lang="en-AU" sz="1200" dirty="0">
              <a:latin typeface="Proxima Nova Rg" panose="02000506030000020004" pitchFamily="50" charset="0"/>
            </a:endParaRPr>
          </a:p>
          <a:p>
            <a:pPr defTabSz="914400">
              <a:spcAft>
                <a:spcPts val="600"/>
              </a:spcAft>
            </a:pPr>
            <a:r>
              <a:rPr lang="en-AU" sz="1200" dirty="0">
                <a:latin typeface="Proxima Nova Rg" panose="02000506030000020004" pitchFamily="50" charset="0"/>
              </a:rPr>
              <a:t>Physical Inspections</a:t>
            </a:r>
          </a:p>
          <a:p>
            <a:pPr lvl="1" defTabSz="914400">
              <a:lnSpc>
                <a:spcPct val="110000"/>
              </a:lnSpc>
              <a:spcAft>
                <a:spcPts val="600"/>
              </a:spcAft>
              <a:buFont typeface="Wingdings" panose="05000000000000000000" pitchFamily="2" charset="2"/>
              <a:buChar char="§"/>
            </a:pPr>
            <a:r>
              <a:rPr lang="en-AU" sz="1100" dirty="0">
                <a:latin typeface="Proxima Nova Rg" panose="02000506030000020004" pitchFamily="50" charset="0"/>
              </a:rPr>
              <a:t>Prepare renovation budgets</a:t>
            </a:r>
          </a:p>
          <a:p>
            <a:pPr lvl="1" defTabSz="914400">
              <a:lnSpc>
                <a:spcPct val="110000"/>
              </a:lnSpc>
              <a:spcAft>
                <a:spcPts val="600"/>
              </a:spcAft>
              <a:buFont typeface="Wingdings" panose="05000000000000000000" pitchFamily="2" charset="2"/>
              <a:buChar char="§"/>
            </a:pPr>
            <a:r>
              <a:rPr lang="en-AU" sz="1100" dirty="0">
                <a:latin typeface="Proxima Nova Rg" panose="02000506030000020004" pitchFamily="50" charset="0"/>
              </a:rPr>
              <a:t>Project long-term physical needs</a:t>
            </a:r>
          </a:p>
          <a:p>
            <a:pPr lvl="1" defTabSz="914400">
              <a:lnSpc>
                <a:spcPct val="110000"/>
              </a:lnSpc>
              <a:spcAft>
                <a:spcPts val="0"/>
              </a:spcAft>
              <a:buFont typeface="Wingdings" panose="05000000000000000000" pitchFamily="2" charset="2"/>
              <a:buChar char="§"/>
            </a:pPr>
            <a:r>
              <a:rPr lang="en-AU" sz="1100" dirty="0">
                <a:latin typeface="Proxima Nova Rg" panose="02000506030000020004" pitchFamily="50" charset="0"/>
              </a:rPr>
              <a:t>Engage professional engineers</a:t>
            </a:r>
          </a:p>
          <a:p>
            <a:pPr defTabSz="914400">
              <a:spcAft>
                <a:spcPts val="600"/>
              </a:spcAft>
            </a:pPr>
            <a:endParaRPr lang="en-AU" sz="1200" dirty="0">
              <a:latin typeface="Proxima Nova Rg" panose="02000506030000020004" pitchFamily="50" charset="0"/>
            </a:endParaRPr>
          </a:p>
          <a:p>
            <a:pPr defTabSz="914400">
              <a:spcAft>
                <a:spcPts val="600"/>
              </a:spcAft>
            </a:pPr>
            <a:r>
              <a:rPr lang="en-AU" sz="1200" dirty="0">
                <a:latin typeface="Proxima Nova Rg" panose="02000506030000020004" pitchFamily="50" charset="0"/>
              </a:rPr>
              <a:t>Capitalization</a:t>
            </a:r>
          </a:p>
          <a:p>
            <a:pPr lvl="1" defTabSz="914400">
              <a:lnSpc>
                <a:spcPct val="110000"/>
              </a:lnSpc>
              <a:spcAft>
                <a:spcPts val="600"/>
              </a:spcAft>
              <a:buFont typeface="Wingdings" panose="05000000000000000000" pitchFamily="2" charset="2"/>
              <a:buChar char="§"/>
            </a:pPr>
            <a:r>
              <a:rPr lang="en-AU" sz="1100" dirty="0">
                <a:latin typeface="Proxima Nova Rg" panose="02000506030000020004" pitchFamily="50" charset="0"/>
              </a:rPr>
              <a:t>Procure lender term sheets</a:t>
            </a:r>
          </a:p>
          <a:p>
            <a:pPr lvl="1" defTabSz="914400">
              <a:lnSpc>
                <a:spcPct val="110000"/>
              </a:lnSpc>
              <a:spcAft>
                <a:spcPts val="600"/>
              </a:spcAft>
              <a:buFont typeface="Wingdings" panose="05000000000000000000" pitchFamily="2" charset="2"/>
              <a:buChar char="§"/>
            </a:pPr>
            <a:r>
              <a:rPr lang="en-AU" sz="1100" dirty="0">
                <a:latin typeface="Proxima Nova Rg" panose="02000506030000020004" pitchFamily="50" charset="0"/>
              </a:rPr>
              <a:t>Project equity returns</a:t>
            </a:r>
          </a:p>
        </p:txBody>
      </p:sp>
      <p:sp>
        <p:nvSpPr>
          <p:cNvPr id="20" name="Text Placeholder 9">
            <a:extLst>
              <a:ext uri="{FF2B5EF4-FFF2-40B4-BE49-F238E27FC236}">
                <a16:creationId xmlns:a16="http://schemas.microsoft.com/office/drawing/2014/main" id="{3A8C754D-1F42-42A3-A756-4ABD7493FBD6}"/>
              </a:ext>
            </a:extLst>
          </p:cNvPr>
          <p:cNvSpPr txBox="1">
            <a:spLocks/>
          </p:cNvSpPr>
          <p:nvPr/>
        </p:nvSpPr>
        <p:spPr bwMode="auto">
          <a:xfrm>
            <a:off x="1882027" y="4859662"/>
            <a:ext cx="4008346" cy="6528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fontAlgn="base">
              <a:lnSpc>
                <a:spcPts val="1980"/>
              </a:lnSpc>
              <a:spcBef>
                <a:spcPct val="0"/>
              </a:spcBef>
              <a:spcAft>
                <a:spcPts val="0"/>
              </a:spcAft>
              <a:defRPr sz="1300" kern="1200" cap="all" spc="60" baseline="0">
                <a:solidFill>
                  <a:schemeClr val="bg1"/>
                </a:solidFill>
                <a:latin typeface="+mn-lt"/>
                <a:ea typeface="ヒラギノ角ゴ Pro W3" charset="-128"/>
                <a:cs typeface="ヒラギノ角ゴ Pro W3" charset="-128"/>
              </a:defRPr>
            </a:lvl1pPr>
            <a:lvl2pPr marL="0" indent="0" algn="ctr" rtl="0" fontAlgn="base">
              <a:lnSpc>
                <a:spcPts val="1300"/>
              </a:lnSpc>
              <a:spcBef>
                <a:spcPts val="0"/>
              </a:spcBef>
              <a:spcAft>
                <a:spcPct val="0"/>
              </a:spcAft>
              <a:buFont typeface="Lucida Grande"/>
              <a:buNone/>
              <a:defRPr sz="900" kern="900" cap="none" spc="10" baseline="0">
                <a:solidFill>
                  <a:schemeClr val="bg1"/>
                </a:solidFill>
                <a:latin typeface="+mn-lt"/>
                <a:ea typeface="ヒラギノ角ゴ Pro W3" charset="-128"/>
                <a:cs typeface="ヒラギノ角ゴ Pro W3" charset="-128"/>
              </a:defRPr>
            </a:lvl2pPr>
            <a:lvl3pPr marL="0" indent="0" algn="ctr" rtl="0" fontAlgn="base">
              <a:lnSpc>
                <a:spcPts val="1300"/>
              </a:lnSpc>
              <a:spcBef>
                <a:spcPts val="0"/>
              </a:spcBef>
              <a:spcAft>
                <a:spcPct val="0"/>
              </a:spcAft>
              <a:defRPr lang="en-US" sz="900" b="1" kern="900" cap="none" spc="10" baseline="0" dirty="0" smtClean="0">
                <a:solidFill>
                  <a:schemeClr val="bg1"/>
                </a:solidFill>
                <a:latin typeface="+mn-lt"/>
                <a:ea typeface="ヒラギノ角ゴ Pro W3" charset="-128"/>
                <a:cs typeface="ヒラギノ角ゴ Pro W3" charset="-128"/>
              </a:defRPr>
            </a:lvl3pPr>
            <a:lvl4pPr marL="0" indent="0" algn="ctr" rtl="0" fontAlgn="base">
              <a:lnSpc>
                <a:spcPts val="1300"/>
              </a:lnSpc>
              <a:spcBef>
                <a:spcPts val="0"/>
              </a:spcBef>
              <a:spcAft>
                <a:spcPct val="0"/>
              </a:spcAft>
              <a:defRPr lang="en-US" sz="900" b="1" kern="900" cap="none" spc="10" baseline="0" dirty="0" smtClean="0">
                <a:solidFill>
                  <a:schemeClr val="bg1"/>
                </a:solidFill>
                <a:latin typeface="+mn-lt"/>
                <a:ea typeface="ヒラギノ角ゴ Pro W3" charset="-128"/>
                <a:cs typeface="ヒラギノ角ゴ Pro W3" charset="-128"/>
              </a:defRPr>
            </a:lvl4pPr>
            <a:lvl5pPr marL="0" indent="0" algn="ctr" rtl="0" fontAlgn="base">
              <a:lnSpc>
                <a:spcPts val="1300"/>
              </a:lnSpc>
              <a:spcBef>
                <a:spcPts val="0"/>
              </a:spcBef>
              <a:spcAft>
                <a:spcPct val="0"/>
              </a:spcAft>
              <a:defRPr lang="en-US" sz="900" kern="9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spcAft>
                <a:spcPts val="600"/>
              </a:spcAft>
            </a:pPr>
            <a:r>
              <a:rPr lang="en-US" sz="1800" dirty="0">
                <a:latin typeface="Proxima Nova Rg" panose="02000506030000020004" pitchFamily="50" charset="0"/>
              </a:rPr>
              <a:t>OFFER AND NEGOTIATE</a:t>
            </a:r>
          </a:p>
          <a:p>
            <a:pPr lvl="1" defTabSz="914400"/>
            <a:r>
              <a:rPr lang="en-US" sz="1100" dirty="0">
                <a:latin typeface="Proxima Nova Rg" panose="02000506030000020004" pitchFamily="50" charset="0"/>
              </a:rPr>
              <a:t>Smart underwriting leads to competitive offers. We may not win every deal, but we are confident in our analysis.</a:t>
            </a:r>
          </a:p>
          <a:p>
            <a:pPr lvl="1" defTabSz="914400"/>
            <a:endParaRPr lang="en-US" sz="1100" dirty="0">
              <a:latin typeface="Proxima Nova Rg" panose="02000506030000020004" pitchFamily="50" charset="0"/>
            </a:endParaRPr>
          </a:p>
        </p:txBody>
      </p:sp>
      <p:sp>
        <p:nvSpPr>
          <p:cNvPr id="21" name="Text Placeholder 10">
            <a:extLst>
              <a:ext uri="{FF2B5EF4-FFF2-40B4-BE49-F238E27FC236}">
                <a16:creationId xmlns:a16="http://schemas.microsoft.com/office/drawing/2014/main" id="{A5C98254-408A-47BB-817A-3041A5E9F55A}"/>
              </a:ext>
            </a:extLst>
          </p:cNvPr>
          <p:cNvSpPr txBox="1">
            <a:spLocks/>
          </p:cNvSpPr>
          <p:nvPr/>
        </p:nvSpPr>
        <p:spPr bwMode="auto">
          <a:xfrm>
            <a:off x="1752604" y="5762801"/>
            <a:ext cx="4406536" cy="848246"/>
          </a:xfrm>
          <a:prstGeom prst="rect">
            <a:avLst/>
          </a:prstGeom>
          <a:noFill/>
          <a:ln w="9525">
            <a:noFill/>
            <a:miter lim="800000"/>
            <a:headEnd/>
            <a:tailEnd/>
          </a:ln>
        </p:spPr>
        <p:txBody>
          <a:bodyPr vert="horz" wrap="square" lIns="0" tIns="0" rIns="0" bIns="0" numCol="2" spcCol="171450" anchor="t" anchorCtr="0" compatLnSpc="1">
            <a:prstTxWarp prst="textNoShape">
              <a:avLst/>
            </a:prstTxWarp>
          </a:bodyPr>
          <a:lstStyle>
            <a:lvl1pPr marL="0" indent="0" algn="l" rtl="0" fontAlgn="base">
              <a:lnSpc>
                <a:spcPts val="1200"/>
              </a:lnSpc>
              <a:spcBef>
                <a:spcPct val="0"/>
              </a:spcBef>
              <a:spcAft>
                <a:spcPts val="0"/>
              </a:spcAft>
              <a:defRPr lang="en-US" sz="800" kern="1200" cap="none" spc="0" baseline="0" dirty="0">
                <a:solidFill>
                  <a:schemeClr val="accent4"/>
                </a:solidFill>
                <a:latin typeface="+mn-lt"/>
                <a:ea typeface="ヒラギノ角ゴ Pro W3" charset="-128"/>
                <a:cs typeface="ヒラギノ角ゴ Pro W3" charset="-128"/>
              </a:defRPr>
            </a:lvl1pPr>
            <a:lvl2pPr marL="137160" indent="-137160" algn="l" rtl="0" fontAlgn="base">
              <a:lnSpc>
                <a:spcPts val="1000"/>
              </a:lnSpc>
              <a:spcBef>
                <a:spcPts val="0"/>
              </a:spcBef>
              <a:spcAft>
                <a:spcPts val="180"/>
              </a:spcAft>
              <a:buFont typeface="Lucida Grande"/>
              <a:buChar char="»"/>
              <a:defRPr sz="700" kern="700" cap="none" spc="10" baseline="0">
                <a:solidFill>
                  <a:schemeClr val="bg1"/>
                </a:solidFill>
                <a:latin typeface="+mn-lt"/>
                <a:ea typeface="ヒラギノ角ゴ Pro W3" charset="-128"/>
                <a:cs typeface="ヒラギノ角ゴ Pro W3" charset="-128"/>
              </a:defRPr>
            </a:lvl2pPr>
            <a:lvl3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3pPr>
            <a:lvl4pPr marL="137160" indent="-137160" algn="l" rtl="0" fontAlgn="base">
              <a:lnSpc>
                <a:spcPts val="1000"/>
              </a:lnSpc>
              <a:spcBef>
                <a:spcPts val="0"/>
              </a:spcBef>
              <a:spcAft>
                <a:spcPts val="180"/>
              </a:spcAft>
              <a:buFont typeface="Lucida Grande"/>
              <a:buChar char="»"/>
              <a:defRPr lang="en-US" sz="700" b="1" kern="700" cap="none" spc="10" baseline="0" dirty="0" smtClean="0">
                <a:solidFill>
                  <a:schemeClr val="bg1"/>
                </a:solidFill>
                <a:latin typeface="+mn-lt"/>
                <a:ea typeface="ヒラギノ角ゴ Pro W3" charset="-128"/>
                <a:cs typeface="ヒラギノ角ゴ Pro W3" charset="-128"/>
              </a:defRPr>
            </a:lvl4pPr>
            <a:lvl5pPr marL="137160" indent="-137160" algn="l" rtl="0" fontAlgn="base">
              <a:lnSpc>
                <a:spcPts val="1000"/>
              </a:lnSpc>
              <a:spcBef>
                <a:spcPts val="0"/>
              </a:spcBef>
              <a:spcAft>
                <a:spcPts val="180"/>
              </a:spcAft>
              <a:buFont typeface="Lucida Grande"/>
              <a:buNone/>
              <a:defRPr lang="en-US" sz="700" kern="700" cap="none" spc="10" baseline="0" dirty="0" smtClean="0">
                <a:solidFill>
                  <a:schemeClr val="bg1"/>
                </a:solidFill>
                <a:latin typeface="Proxima Nova"/>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spcAft>
                <a:spcPts val="600"/>
              </a:spcAft>
            </a:pPr>
            <a:r>
              <a:rPr lang="en-AU" sz="1200">
                <a:latin typeface="Proxima Nova Rg" panose="02000506030000020004" pitchFamily="50" charset="0"/>
              </a:rPr>
              <a:t>Disciplined Offers</a:t>
            </a:r>
          </a:p>
          <a:p>
            <a:pPr lvl="1" defTabSz="914400">
              <a:lnSpc>
                <a:spcPct val="110000"/>
              </a:lnSpc>
              <a:spcAft>
                <a:spcPts val="600"/>
              </a:spcAft>
              <a:buFont typeface="Wingdings" panose="05000000000000000000" pitchFamily="2" charset="2"/>
              <a:buChar char="§"/>
            </a:pPr>
            <a:r>
              <a:rPr lang="en-AU" sz="1100">
                <a:latin typeface="Proxima Nova Rg" panose="02000506030000020004" pitchFamily="50" charset="0"/>
              </a:rPr>
              <a:t>Maintain fiscal responsibility</a:t>
            </a:r>
          </a:p>
          <a:p>
            <a:pPr lvl="1" defTabSz="914400">
              <a:lnSpc>
                <a:spcPct val="110000"/>
              </a:lnSpc>
              <a:spcAft>
                <a:spcPts val="600"/>
              </a:spcAft>
              <a:buFont typeface="Wingdings" panose="05000000000000000000" pitchFamily="2" charset="2"/>
              <a:buChar char="§"/>
            </a:pPr>
            <a:r>
              <a:rPr lang="en-AU" sz="1100">
                <a:latin typeface="Proxima Nova Rg" panose="02000506030000020004" pitchFamily="50" charset="0"/>
              </a:rPr>
              <a:t>Conservative execution timelines</a:t>
            </a:r>
          </a:p>
          <a:p>
            <a:pPr defTabSz="914400">
              <a:spcAft>
                <a:spcPts val="600"/>
              </a:spcAft>
            </a:pPr>
            <a:r>
              <a:rPr lang="en-AU" sz="1200">
                <a:latin typeface="Proxima Nova Rg" panose="02000506030000020004" pitchFamily="50" charset="0"/>
              </a:rPr>
              <a:t>Efficient Execution</a:t>
            </a:r>
          </a:p>
          <a:p>
            <a:pPr lvl="1" defTabSz="914400">
              <a:lnSpc>
                <a:spcPct val="110000"/>
              </a:lnSpc>
              <a:spcAft>
                <a:spcPts val="600"/>
              </a:spcAft>
              <a:buFont typeface="Wingdings" panose="05000000000000000000" pitchFamily="2" charset="2"/>
              <a:buChar char="§"/>
            </a:pPr>
            <a:r>
              <a:rPr lang="en-AU" sz="1100">
                <a:latin typeface="Proxima Nova Rg" panose="02000506030000020004" pitchFamily="50" charset="0"/>
              </a:rPr>
              <a:t>No games</a:t>
            </a:r>
          </a:p>
          <a:p>
            <a:pPr lvl="1" defTabSz="914400">
              <a:lnSpc>
                <a:spcPct val="110000"/>
              </a:lnSpc>
              <a:spcAft>
                <a:spcPts val="600"/>
              </a:spcAft>
              <a:buFont typeface="Wingdings" panose="05000000000000000000" pitchFamily="2" charset="2"/>
              <a:buChar char="§"/>
            </a:pPr>
            <a:r>
              <a:rPr lang="en-AU" sz="1100">
                <a:latin typeface="Proxima Nova Rg" panose="02000506030000020004" pitchFamily="50" charset="0"/>
              </a:rPr>
              <a:t>We hold ourselves and the seller responsible</a:t>
            </a:r>
            <a:endParaRPr lang="en-AU" sz="1100" dirty="0">
              <a:latin typeface="Proxima Nova Rg" panose="02000506030000020004" pitchFamily="50" charset="0"/>
            </a:endParaRPr>
          </a:p>
        </p:txBody>
      </p:sp>
      <p:sp>
        <p:nvSpPr>
          <p:cNvPr id="22" name="Text Placeholder 11">
            <a:extLst>
              <a:ext uri="{FF2B5EF4-FFF2-40B4-BE49-F238E27FC236}">
                <a16:creationId xmlns:a16="http://schemas.microsoft.com/office/drawing/2014/main" id="{6581CFA5-CEF9-4080-975E-44FF09781C75}"/>
              </a:ext>
            </a:extLst>
          </p:cNvPr>
          <p:cNvSpPr txBox="1">
            <a:spLocks/>
          </p:cNvSpPr>
          <p:nvPr/>
        </p:nvSpPr>
        <p:spPr bwMode="auto">
          <a:xfrm>
            <a:off x="2619375" y="7279874"/>
            <a:ext cx="2668242" cy="11037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fontAlgn="base">
              <a:lnSpc>
                <a:spcPts val="1980"/>
              </a:lnSpc>
              <a:spcBef>
                <a:spcPct val="0"/>
              </a:spcBef>
              <a:spcAft>
                <a:spcPts val="0"/>
              </a:spcAft>
              <a:defRPr sz="1300" kern="1200" cap="all" spc="60" baseline="0">
                <a:solidFill>
                  <a:schemeClr val="bg1"/>
                </a:solidFill>
                <a:latin typeface="+mn-lt"/>
                <a:ea typeface="ヒラギノ角ゴ Pro W3" charset="-128"/>
                <a:cs typeface="ヒラギノ角ゴ Pro W3" charset="-128"/>
              </a:defRPr>
            </a:lvl1pPr>
            <a:lvl2pPr marL="137160" indent="-137160" algn="ctr" rtl="0" fontAlgn="base">
              <a:lnSpc>
                <a:spcPts val="1300"/>
              </a:lnSpc>
              <a:spcBef>
                <a:spcPts val="0"/>
              </a:spcBef>
              <a:spcAft>
                <a:spcPct val="0"/>
              </a:spcAft>
              <a:buFont typeface="Lucida Grande"/>
              <a:buChar char="»"/>
              <a:defRPr sz="900" kern="900" cap="none" spc="10" baseline="0">
                <a:solidFill>
                  <a:schemeClr val="bg1"/>
                </a:solidFill>
                <a:latin typeface="+mn-lt"/>
                <a:ea typeface="ヒラギノ角ゴ Pro W3" charset="-128"/>
                <a:cs typeface="ヒラギノ角ゴ Pro W3" charset="-128"/>
              </a:defRPr>
            </a:lvl2pPr>
            <a:lvl3pPr marL="137160" indent="-137160" algn="ctr" rtl="0" fontAlgn="base">
              <a:lnSpc>
                <a:spcPts val="1300"/>
              </a:lnSpc>
              <a:spcBef>
                <a:spcPts val="0"/>
              </a:spcBef>
              <a:spcAft>
                <a:spcPct val="0"/>
              </a:spcAft>
              <a:buFont typeface="Lucida Grande"/>
              <a:buChar char="»"/>
              <a:defRPr lang="en-US" sz="900" b="1" kern="900" cap="none" spc="10" baseline="0" dirty="0" smtClean="0">
                <a:solidFill>
                  <a:schemeClr val="bg1"/>
                </a:solidFill>
                <a:latin typeface="+mn-lt"/>
                <a:ea typeface="ヒラギノ角ゴ Pro W3" charset="-128"/>
                <a:cs typeface="ヒラギノ角ゴ Pro W3" charset="-128"/>
              </a:defRPr>
            </a:lvl3pPr>
            <a:lvl4pPr marL="137160" indent="-137160" algn="ctr" rtl="0" fontAlgn="base">
              <a:lnSpc>
                <a:spcPts val="1300"/>
              </a:lnSpc>
              <a:spcBef>
                <a:spcPts val="0"/>
              </a:spcBef>
              <a:spcAft>
                <a:spcPct val="0"/>
              </a:spcAft>
              <a:buFont typeface="Lucida Grande"/>
              <a:buChar char="»"/>
              <a:defRPr lang="en-US" sz="900" b="1" kern="900" cap="none" spc="10" baseline="0" dirty="0" smtClean="0">
                <a:solidFill>
                  <a:schemeClr val="bg1"/>
                </a:solidFill>
                <a:latin typeface="+mn-lt"/>
                <a:ea typeface="ヒラギノ角ゴ Pro W3" charset="-128"/>
                <a:cs typeface="ヒラギノ角ゴ Pro W3" charset="-128"/>
              </a:defRPr>
            </a:lvl4pPr>
            <a:lvl5pPr marL="137160" indent="-137160" algn="ctr" rtl="0" fontAlgn="base">
              <a:lnSpc>
                <a:spcPts val="1300"/>
              </a:lnSpc>
              <a:spcBef>
                <a:spcPts val="0"/>
              </a:spcBef>
              <a:spcAft>
                <a:spcPct val="0"/>
              </a:spcAft>
              <a:buFont typeface="Lucida Grande"/>
              <a:buChar char="»"/>
              <a:defRPr lang="en-US" sz="900" kern="900" cap="none" spc="10" baseline="0" dirty="0" smtClean="0">
                <a:solidFill>
                  <a:schemeClr val="bg1"/>
                </a:solidFill>
                <a:latin typeface="+mn-lt"/>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spcAft>
                <a:spcPts val="600"/>
              </a:spcAft>
            </a:pPr>
            <a:r>
              <a:rPr lang="en-US" sz="1800" dirty="0">
                <a:latin typeface="Proxima Nova Rg" panose="02000506030000020004" pitchFamily="50" charset="0"/>
              </a:rPr>
              <a:t>EXECUTE THE DEAL</a:t>
            </a:r>
          </a:p>
          <a:p>
            <a:pPr lvl="1" algn="l" defTabSz="914400">
              <a:spcAft>
                <a:spcPts val="600"/>
              </a:spcAft>
              <a:buFont typeface="Arial" panose="020B0604020202020204" pitchFamily="34" charset="0"/>
              <a:buChar char="•"/>
            </a:pPr>
            <a:r>
              <a:rPr lang="en-US" sz="1100" dirty="0">
                <a:latin typeface="Proxima Nova Rg" panose="02000506030000020004" pitchFamily="50" charset="0"/>
              </a:rPr>
              <a:t>Verify assumptions</a:t>
            </a:r>
          </a:p>
          <a:p>
            <a:pPr lvl="1" algn="l" defTabSz="914400">
              <a:spcAft>
                <a:spcPts val="600"/>
              </a:spcAft>
              <a:buFont typeface="Arial" panose="020B0604020202020204" pitchFamily="34" charset="0"/>
              <a:buChar char="•"/>
            </a:pPr>
            <a:r>
              <a:rPr lang="en-US" sz="1100" dirty="0">
                <a:latin typeface="Proxima Nova Rg" panose="02000506030000020004" pitchFamily="50" charset="0"/>
              </a:rPr>
              <a:t>Capitalize the investment</a:t>
            </a:r>
          </a:p>
          <a:p>
            <a:pPr lvl="1" algn="l" defTabSz="914400">
              <a:spcAft>
                <a:spcPts val="600"/>
              </a:spcAft>
              <a:buFont typeface="Arial" panose="020B0604020202020204" pitchFamily="34" charset="0"/>
              <a:buChar char="•"/>
            </a:pPr>
            <a:r>
              <a:rPr lang="en-US" sz="1100" dirty="0">
                <a:latin typeface="Proxima Nova Rg" panose="02000506030000020004" pitchFamily="50" charset="0"/>
              </a:rPr>
              <a:t>Execute the business plan</a:t>
            </a:r>
          </a:p>
        </p:txBody>
      </p:sp>
      <p:sp>
        <p:nvSpPr>
          <p:cNvPr id="23" name="Google Shape;735;p36">
            <a:extLst>
              <a:ext uri="{FF2B5EF4-FFF2-40B4-BE49-F238E27FC236}">
                <a16:creationId xmlns:a16="http://schemas.microsoft.com/office/drawing/2014/main" id="{6FE5BE27-CD7E-4FA6-871A-DF8A509C474E}"/>
              </a:ext>
            </a:extLst>
          </p:cNvPr>
          <p:cNvSpPr txBox="1">
            <a:spLocks/>
          </p:cNvSpPr>
          <p:nvPr/>
        </p:nvSpPr>
        <p:spPr>
          <a:xfrm>
            <a:off x="427121" y="360000"/>
            <a:ext cx="6918158" cy="766877"/>
          </a:xfrm>
          <a:prstGeom prst="rect">
            <a:avLst/>
          </a:prstGeom>
          <a:noFill/>
          <a:ln>
            <a:noFill/>
          </a:ln>
        </p:spPr>
        <p:txBody>
          <a:bodyPr spcFirstLastPara="1" wrap="square" lIns="0" tIns="0" rIns="0" bIns="0" anchor="t" anchorCtr="0">
            <a:spAutoFit/>
          </a:bodyP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777240">
              <a:lnSpc>
                <a:spcPct val="100000"/>
              </a:lnSpc>
              <a:spcBef>
                <a:spcPts val="0"/>
              </a:spcBef>
              <a:spcAft>
                <a:spcPts val="300"/>
              </a:spcAft>
            </a:pPr>
            <a:r>
              <a:rPr lang="en-AU" sz="1200" spc="150" dirty="0">
                <a:solidFill>
                  <a:srgbClr val="03BCD3"/>
                </a:solidFill>
                <a:latin typeface="Proxima Nova Rg" panose="02000506030000020004" pitchFamily="50" charset="0"/>
                <a:ea typeface="+mn-ea"/>
                <a:cs typeface="+mn-cs"/>
              </a:rPr>
              <a:t>OUR OPPORTUNITY FUNNEL</a:t>
            </a:r>
          </a:p>
          <a:p>
            <a:pPr lvl="3" algn="ctr" defTabSz="777240">
              <a:lnSpc>
                <a:spcPct val="100000"/>
              </a:lnSpc>
              <a:spcBef>
                <a:spcPts val="425"/>
              </a:spcBef>
              <a:spcAft>
                <a:spcPts val="0"/>
              </a:spcAft>
            </a:pPr>
            <a:r>
              <a:rPr lang="en-AU" sz="1600" b="0" cap="all" dirty="0">
                <a:solidFill>
                  <a:srgbClr val="20536F"/>
                </a:solidFill>
                <a:latin typeface="NeutraText-Book" panose="02000000000000000000" pitchFamily="2" charset="0"/>
                <a:ea typeface="+mn-ea"/>
                <a:cs typeface="+mn-cs"/>
              </a:rPr>
              <a:t>We evaluate </a:t>
            </a:r>
            <a:r>
              <a:rPr lang="en-AU" sz="1600" b="0" cap="all" dirty="0">
                <a:solidFill>
                  <a:srgbClr val="00C0D4"/>
                </a:solidFill>
                <a:latin typeface="NeutraText-Book" panose="02000000000000000000" pitchFamily="2" charset="0"/>
                <a:ea typeface="+mn-ea"/>
                <a:cs typeface="+mn-cs"/>
              </a:rPr>
              <a:t>hundreds of deals</a:t>
            </a:r>
            <a:r>
              <a:rPr lang="en-AU" sz="1600" b="0" cap="all" dirty="0">
                <a:solidFill>
                  <a:srgbClr val="20536F"/>
                </a:solidFill>
                <a:latin typeface="NeutraText-Book" panose="02000000000000000000" pitchFamily="2" charset="0"/>
                <a:ea typeface="+mn-ea"/>
                <a:cs typeface="+mn-cs"/>
              </a:rPr>
              <a:t> to find the best opportunity for </a:t>
            </a:r>
            <a:r>
              <a:rPr lang="en-AU" sz="1600" b="0" cap="all" dirty="0">
                <a:solidFill>
                  <a:srgbClr val="00C0D4"/>
                </a:solidFill>
                <a:latin typeface="NeutraText-Book" panose="02000000000000000000" pitchFamily="2" charset="0"/>
                <a:ea typeface="+mn-ea"/>
                <a:cs typeface="+mn-cs"/>
              </a:rPr>
              <a:t>long-term value creation</a:t>
            </a:r>
            <a:r>
              <a:rPr lang="en-AU" sz="1600" b="0" cap="all" dirty="0">
                <a:solidFill>
                  <a:srgbClr val="20536F"/>
                </a:solidFill>
                <a:latin typeface="NeutraText-Book" panose="02000000000000000000" pitchFamily="2" charset="0"/>
                <a:ea typeface="+mn-ea"/>
                <a:cs typeface="+mn-cs"/>
              </a:rPr>
              <a:t>.</a:t>
            </a:r>
          </a:p>
        </p:txBody>
      </p:sp>
      <p:sp>
        <p:nvSpPr>
          <p:cNvPr id="30" name="Text Placeholder 5">
            <a:extLst>
              <a:ext uri="{FF2B5EF4-FFF2-40B4-BE49-F238E27FC236}">
                <a16:creationId xmlns:a16="http://schemas.microsoft.com/office/drawing/2014/main" id="{4EFAB469-EE43-4F6B-89B2-1FA7DCBF1B84}"/>
              </a:ext>
            </a:extLst>
          </p:cNvPr>
          <p:cNvSpPr txBox="1">
            <a:spLocks/>
          </p:cNvSpPr>
          <p:nvPr/>
        </p:nvSpPr>
        <p:spPr bwMode="auto">
          <a:xfrm>
            <a:off x="679449" y="9558000"/>
            <a:ext cx="3063875" cy="23975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fontAlgn="base">
              <a:lnSpc>
                <a:spcPts val="1100"/>
              </a:lnSpc>
              <a:spcBef>
                <a:spcPct val="0"/>
              </a:spcBef>
              <a:spcAft>
                <a:spcPct val="0"/>
              </a:spcAft>
              <a:defRPr sz="1000" kern="1200" cap="all" spc="145" baseline="0">
                <a:solidFill>
                  <a:schemeClr val="bg1"/>
                </a:solidFill>
                <a:latin typeface="NeutraText-Book"/>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r>
              <a:rPr lang="en-US" dirty="0">
                <a:solidFill>
                  <a:srgbClr val="023C5C"/>
                </a:solidFill>
                <a:latin typeface="NeutraText-Book" panose="02000000000000000000" pitchFamily="2" charset="0"/>
              </a:rPr>
              <a:t>The experience</a:t>
            </a:r>
          </a:p>
        </p:txBody>
      </p:sp>
    </p:spTree>
    <p:extLst>
      <p:ext uri="{BB962C8B-B14F-4D97-AF65-F5344CB8AC3E}">
        <p14:creationId xmlns:p14="http://schemas.microsoft.com/office/powerpoint/2010/main" val="22465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FC9ADB-251E-4091-BF3E-0913DF6BAF55}"/>
              </a:ext>
            </a:extLst>
          </p:cNvPr>
          <p:cNvGrpSpPr/>
          <p:nvPr/>
        </p:nvGrpSpPr>
        <p:grpSpPr>
          <a:xfrm>
            <a:off x="-3348" y="-1"/>
            <a:ext cx="7775748" cy="3186231"/>
            <a:chOff x="-3348" y="-1"/>
            <a:chExt cx="7775748" cy="3373487"/>
          </a:xfrm>
        </p:grpSpPr>
        <p:pic>
          <p:nvPicPr>
            <p:cNvPr id="7" name="Picture 2">
              <a:extLst>
                <a:ext uri="{FF2B5EF4-FFF2-40B4-BE49-F238E27FC236}">
                  <a16:creationId xmlns:a16="http://schemas.microsoft.com/office/drawing/2014/main" id="{BE1FE6A9-DF03-4B69-9859-0BF1D221B4E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20800" y="0"/>
              <a:ext cx="2592000" cy="337348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829;p40">
              <a:extLst>
                <a:ext uri="{FF2B5EF4-FFF2-40B4-BE49-F238E27FC236}">
                  <a16:creationId xmlns:a16="http://schemas.microsoft.com/office/drawing/2014/main" id="{FD63386A-C2BC-4FF3-B496-B2DEEEEF968C}"/>
                </a:ext>
              </a:extLst>
            </p:cNvPr>
            <p:cNvSpPr/>
            <p:nvPr/>
          </p:nvSpPr>
          <p:spPr>
            <a:xfrm>
              <a:off x="5243032" y="-1"/>
              <a:ext cx="2529368" cy="1691475"/>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745"/>
                <a:buFont typeface="Arial"/>
                <a:buNone/>
              </a:pPr>
              <a:endParaRPr sz="1745" b="0" i="0" u="none" strike="noStrike" cap="none">
                <a:solidFill>
                  <a:schemeClr val="dk1"/>
                </a:solidFill>
                <a:latin typeface="Proxima Nova"/>
                <a:ea typeface="Proxima Nova"/>
                <a:cs typeface="Proxima Nova"/>
                <a:sym typeface="Proxima Nova"/>
              </a:endParaRPr>
            </a:p>
          </p:txBody>
        </p:sp>
        <p:pic>
          <p:nvPicPr>
            <p:cNvPr id="9" name="Google Shape;833;p40">
              <a:extLst>
                <a:ext uri="{FF2B5EF4-FFF2-40B4-BE49-F238E27FC236}">
                  <a16:creationId xmlns:a16="http://schemas.microsoft.com/office/drawing/2014/main" id="{909E16DF-6310-4890-B79F-2133B2A28BCF}"/>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1"/>
              <a:ext cx="2593917" cy="1697367"/>
            </a:xfrm>
            <a:prstGeom prst="rect">
              <a:avLst/>
            </a:prstGeom>
            <a:noFill/>
            <a:ln>
              <a:noFill/>
            </a:ln>
          </p:spPr>
        </p:pic>
        <p:pic>
          <p:nvPicPr>
            <p:cNvPr id="10" name="Picture 9">
              <a:extLst>
                <a:ext uri="{FF2B5EF4-FFF2-40B4-BE49-F238E27FC236}">
                  <a16:creationId xmlns:a16="http://schemas.microsoft.com/office/drawing/2014/main" id="{F9D36901-6F0B-4B7A-9773-9F0F722334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43032" y="1725489"/>
              <a:ext cx="2529368" cy="1647997"/>
            </a:xfrm>
            <a:prstGeom prst="rect">
              <a:avLst/>
            </a:prstGeom>
          </p:spPr>
        </p:pic>
        <p:pic>
          <p:nvPicPr>
            <p:cNvPr id="11" name="Picture 10">
              <a:extLst>
                <a:ext uri="{FF2B5EF4-FFF2-40B4-BE49-F238E27FC236}">
                  <a16:creationId xmlns:a16="http://schemas.microsoft.com/office/drawing/2014/main" id="{038CFDD4-CEF3-4C20-8B58-DEC3D9AFC90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48" y="1725490"/>
              <a:ext cx="2592000" cy="1644750"/>
            </a:xfrm>
            <a:prstGeom prst="rect">
              <a:avLst/>
            </a:prstGeom>
          </p:spPr>
        </p:pic>
      </p:grpSp>
      <p:sp>
        <p:nvSpPr>
          <p:cNvPr id="12" name="Google Shape;735;p36">
            <a:extLst>
              <a:ext uri="{FF2B5EF4-FFF2-40B4-BE49-F238E27FC236}">
                <a16:creationId xmlns:a16="http://schemas.microsoft.com/office/drawing/2014/main" id="{242BB197-83BC-4C06-ADDC-80940BACCA78}"/>
              </a:ext>
            </a:extLst>
          </p:cNvPr>
          <p:cNvSpPr txBox="1">
            <a:spLocks/>
          </p:cNvSpPr>
          <p:nvPr/>
        </p:nvSpPr>
        <p:spPr>
          <a:xfrm>
            <a:off x="327655" y="3465150"/>
            <a:ext cx="7154785" cy="972574"/>
          </a:xfrm>
          <a:prstGeom prst="rect">
            <a:avLst/>
          </a:prstGeom>
          <a:noFill/>
          <a:ln>
            <a:noFill/>
          </a:ln>
        </p:spPr>
        <p:txBody>
          <a:bodyPr spcFirstLastPara="1" wrap="square" lIns="0" tIns="0" rIns="0" bIns="0" anchor="t" anchorCtr="0">
            <a:spAutoFit/>
          </a:bodyPr>
          <a:lst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defTabSz="777240">
              <a:lnSpc>
                <a:spcPct val="100000"/>
              </a:lnSpc>
              <a:spcBef>
                <a:spcPts val="0"/>
              </a:spcBef>
              <a:spcAft>
                <a:spcPts val="300"/>
              </a:spcAft>
            </a:pPr>
            <a:r>
              <a:rPr lang="en-AU" sz="1200" spc="150" dirty="0">
                <a:solidFill>
                  <a:srgbClr val="03BCD3"/>
                </a:solidFill>
                <a:latin typeface="Proxima Nova Rg" panose="02000506030000020004" pitchFamily="50" charset="0"/>
                <a:ea typeface="+mn-ea"/>
                <a:cs typeface="+mn-cs"/>
              </a:rPr>
              <a:t>OUR PROPERTIES</a:t>
            </a:r>
          </a:p>
          <a:p>
            <a:pPr lvl="3" algn="ctr" defTabSz="777240">
              <a:lnSpc>
                <a:spcPct val="110000"/>
              </a:lnSpc>
              <a:spcBef>
                <a:spcPts val="300"/>
              </a:spcBef>
              <a:spcAft>
                <a:spcPts val="0"/>
              </a:spcAft>
            </a:pPr>
            <a:r>
              <a:rPr lang="en-AU" sz="1400" b="0" cap="all" dirty="0">
                <a:solidFill>
                  <a:srgbClr val="20536F"/>
                </a:solidFill>
                <a:latin typeface="NeutraText-Book" panose="02000000000000000000" pitchFamily="2" charset="0"/>
                <a:ea typeface="+mn-ea"/>
                <a:cs typeface="+mn-cs"/>
              </a:rPr>
              <a:t>We DEDICATE OURSELVES TO YOUR RESIDENTS AND COMMUNITY BY CONSISTENTLY PROVIDING </a:t>
            </a:r>
            <a:r>
              <a:rPr lang="en-AU" sz="1400" b="0" cap="all" dirty="0">
                <a:solidFill>
                  <a:srgbClr val="00C0D4"/>
                </a:solidFill>
                <a:latin typeface="NeutraText-Book" panose="02000000000000000000" pitchFamily="2" charset="0"/>
                <a:ea typeface="+mn-ea"/>
                <a:cs typeface="+mn-cs"/>
              </a:rPr>
              <a:t>INCREDIBLE CUSTOMER SERVICE</a:t>
            </a:r>
            <a:r>
              <a:rPr lang="en-AU" sz="1400" b="0" cap="all" dirty="0">
                <a:solidFill>
                  <a:srgbClr val="20536F"/>
                </a:solidFill>
                <a:latin typeface="NeutraText-Book" panose="02000000000000000000" pitchFamily="2" charset="0"/>
                <a:ea typeface="+mn-ea"/>
                <a:cs typeface="+mn-cs"/>
              </a:rPr>
              <a:t>, </a:t>
            </a:r>
            <a:r>
              <a:rPr lang="en-AU" sz="1400" b="0" cap="all" dirty="0">
                <a:solidFill>
                  <a:srgbClr val="00C0D4"/>
                </a:solidFill>
                <a:latin typeface="NeutraText-Book" panose="02000000000000000000" pitchFamily="2" charset="0"/>
                <a:ea typeface="+mn-ea"/>
                <a:cs typeface="+mn-cs"/>
              </a:rPr>
              <a:t>TREMENDOUS VALUE</a:t>
            </a:r>
            <a:r>
              <a:rPr lang="en-AU" sz="1400" b="0" cap="all" dirty="0">
                <a:solidFill>
                  <a:srgbClr val="20536F"/>
                </a:solidFill>
                <a:latin typeface="NeutraText-Book" panose="02000000000000000000" pitchFamily="2" charset="0"/>
                <a:ea typeface="+mn-ea"/>
                <a:cs typeface="+mn-cs"/>
              </a:rPr>
              <a:t>, AND A </a:t>
            </a:r>
            <a:r>
              <a:rPr lang="en-AU" sz="1400" b="0" cap="all" dirty="0">
                <a:solidFill>
                  <a:srgbClr val="00C0D4"/>
                </a:solidFill>
                <a:latin typeface="NeutraText-Book" panose="02000000000000000000" pitchFamily="2" charset="0"/>
                <a:ea typeface="+mn-ea"/>
                <a:cs typeface="+mn-cs"/>
              </a:rPr>
              <a:t>COMFORTABLE LIVING ENVIRONMENT</a:t>
            </a:r>
            <a:r>
              <a:rPr lang="en-AU" sz="1400" b="0" cap="all" dirty="0">
                <a:solidFill>
                  <a:srgbClr val="20536F"/>
                </a:solidFill>
                <a:latin typeface="NeutraText-Book" panose="02000000000000000000" pitchFamily="2" charset="0"/>
                <a:ea typeface="+mn-ea"/>
                <a:cs typeface="+mn-cs"/>
              </a:rPr>
              <a:t>.</a:t>
            </a:r>
          </a:p>
        </p:txBody>
      </p:sp>
      <p:sp>
        <p:nvSpPr>
          <p:cNvPr id="13" name="Rectangle 12">
            <a:extLst>
              <a:ext uri="{FF2B5EF4-FFF2-40B4-BE49-F238E27FC236}">
                <a16:creationId xmlns:a16="http://schemas.microsoft.com/office/drawing/2014/main" id="{87850B03-A298-404D-AEFC-9B8C9C512978}"/>
              </a:ext>
            </a:extLst>
          </p:cNvPr>
          <p:cNvSpPr/>
          <p:nvPr/>
        </p:nvSpPr>
        <p:spPr>
          <a:xfrm>
            <a:off x="-3348" y="4607685"/>
            <a:ext cx="7775748" cy="1259715"/>
          </a:xfrm>
          <a:prstGeom prst="rect">
            <a:avLst/>
          </a:prstGeom>
          <a:solidFill>
            <a:srgbClr val="205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8AD253C3-1C24-4BC2-AF74-FD4C9E30133C}"/>
              </a:ext>
            </a:extLst>
          </p:cNvPr>
          <p:cNvSpPr txBox="1"/>
          <p:nvPr/>
        </p:nvSpPr>
        <p:spPr>
          <a:xfrm>
            <a:off x="679449" y="4810125"/>
            <a:ext cx="1254126" cy="584775"/>
          </a:xfrm>
          <a:prstGeom prst="rect">
            <a:avLst/>
          </a:prstGeom>
          <a:noFill/>
        </p:spPr>
        <p:txBody>
          <a:bodyPr wrap="square" rtlCol="0">
            <a:spAutoFit/>
          </a:bodyPr>
          <a:lstStyle/>
          <a:p>
            <a:pPr algn="ctr"/>
            <a:r>
              <a:rPr lang="en-AU" sz="3200" dirty="0">
                <a:solidFill>
                  <a:srgbClr val="00C0D4"/>
                </a:solidFill>
                <a:latin typeface="Proxima Nova Rg" panose="02000506030000020004" pitchFamily="50" charset="0"/>
              </a:rPr>
              <a:t>2394</a:t>
            </a:r>
          </a:p>
        </p:txBody>
      </p:sp>
      <p:sp>
        <p:nvSpPr>
          <p:cNvPr id="15" name="TextBox 14">
            <a:extLst>
              <a:ext uri="{FF2B5EF4-FFF2-40B4-BE49-F238E27FC236}">
                <a16:creationId xmlns:a16="http://schemas.microsoft.com/office/drawing/2014/main" id="{1E4FC2B9-9378-4182-92C6-B4AE170C84AB}"/>
              </a:ext>
            </a:extLst>
          </p:cNvPr>
          <p:cNvSpPr txBox="1"/>
          <p:nvPr/>
        </p:nvSpPr>
        <p:spPr>
          <a:xfrm>
            <a:off x="3490913" y="4823400"/>
            <a:ext cx="790575" cy="584775"/>
          </a:xfrm>
          <a:prstGeom prst="rect">
            <a:avLst/>
          </a:prstGeom>
          <a:noFill/>
        </p:spPr>
        <p:txBody>
          <a:bodyPr wrap="square" rtlCol="0">
            <a:spAutoFit/>
          </a:bodyPr>
          <a:lstStyle/>
          <a:p>
            <a:pPr algn="ctr"/>
            <a:r>
              <a:rPr lang="en-AU" sz="3200" dirty="0">
                <a:solidFill>
                  <a:srgbClr val="00C0D4"/>
                </a:solidFill>
                <a:latin typeface="Proxima Nova Rg" panose="02000506030000020004" pitchFamily="50" charset="0"/>
              </a:rPr>
              <a:t>6</a:t>
            </a:r>
          </a:p>
        </p:txBody>
      </p:sp>
      <p:sp>
        <p:nvSpPr>
          <p:cNvPr id="16" name="TextBox 15">
            <a:extLst>
              <a:ext uri="{FF2B5EF4-FFF2-40B4-BE49-F238E27FC236}">
                <a16:creationId xmlns:a16="http://schemas.microsoft.com/office/drawing/2014/main" id="{2803522C-A26F-4A90-B21D-B8BC663E11BB}"/>
              </a:ext>
            </a:extLst>
          </p:cNvPr>
          <p:cNvSpPr txBox="1"/>
          <p:nvPr/>
        </p:nvSpPr>
        <p:spPr>
          <a:xfrm>
            <a:off x="5642767" y="4810124"/>
            <a:ext cx="1254126" cy="584775"/>
          </a:xfrm>
          <a:prstGeom prst="rect">
            <a:avLst/>
          </a:prstGeom>
          <a:noFill/>
        </p:spPr>
        <p:txBody>
          <a:bodyPr wrap="square" rtlCol="0">
            <a:spAutoFit/>
          </a:bodyPr>
          <a:lstStyle/>
          <a:p>
            <a:pPr algn="ctr"/>
            <a:r>
              <a:rPr lang="en-AU" sz="3200" dirty="0">
                <a:solidFill>
                  <a:srgbClr val="00C0D4"/>
                </a:solidFill>
                <a:latin typeface="Proxima Nova Rg" panose="02000506030000020004" pitchFamily="50" charset="0"/>
              </a:rPr>
              <a:t>15</a:t>
            </a:r>
          </a:p>
        </p:txBody>
      </p:sp>
      <p:sp>
        <p:nvSpPr>
          <p:cNvPr id="17" name="TextBox 16">
            <a:extLst>
              <a:ext uri="{FF2B5EF4-FFF2-40B4-BE49-F238E27FC236}">
                <a16:creationId xmlns:a16="http://schemas.microsoft.com/office/drawing/2014/main" id="{81D3612C-3642-4173-A5CC-807411C3D19C}"/>
              </a:ext>
            </a:extLst>
          </p:cNvPr>
          <p:cNvSpPr txBox="1"/>
          <p:nvPr/>
        </p:nvSpPr>
        <p:spPr>
          <a:xfrm>
            <a:off x="561975" y="5338595"/>
            <a:ext cx="1476375" cy="276999"/>
          </a:xfrm>
          <a:prstGeom prst="rect">
            <a:avLst/>
          </a:prstGeom>
          <a:noFill/>
        </p:spPr>
        <p:txBody>
          <a:bodyPr wrap="square" lIns="0" rIns="0" rtlCol="0">
            <a:spAutoFit/>
          </a:bodyPr>
          <a:lstStyle/>
          <a:p>
            <a:pPr algn="ctr"/>
            <a:r>
              <a:rPr lang="en-AU" sz="1200" dirty="0">
                <a:solidFill>
                  <a:schemeClr val="bg1"/>
                </a:solidFill>
                <a:latin typeface="Proxima Nova Rg" panose="02000506030000020004" pitchFamily="50" charset="0"/>
              </a:rPr>
              <a:t>Total Units Managed</a:t>
            </a:r>
          </a:p>
        </p:txBody>
      </p:sp>
      <p:sp>
        <p:nvSpPr>
          <p:cNvPr id="18" name="TextBox 17">
            <a:extLst>
              <a:ext uri="{FF2B5EF4-FFF2-40B4-BE49-F238E27FC236}">
                <a16:creationId xmlns:a16="http://schemas.microsoft.com/office/drawing/2014/main" id="{99B77B3C-880C-4B49-B7CE-F06D4217EE19}"/>
              </a:ext>
            </a:extLst>
          </p:cNvPr>
          <p:cNvSpPr txBox="1"/>
          <p:nvPr/>
        </p:nvSpPr>
        <p:spPr>
          <a:xfrm>
            <a:off x="3148013" y="5338595"/>
            <a:ext cx="1476375" cy="276999"/>
          </a:xfrm>
          <a:prstGeom prst="rect">
            <a:avLst/>
          </a:prstGeom>
          <a:noFill/>
        </p:spPr>
        <p:txBody>
          <a:bodyPr wrap="square" lIns="0" rIns="0" rtlCol="0">
            <a:spAutoFit/>
          </a:bodyPr>
          <a:lstStyle/>
          <a:p>
            <a:pPr algn="ctr"/>
            <a:r>
              <a:rPr lang="en-AU" sz="1200" dirty="0">
                <a:solidFill>
                  <a:schemeClr val="bg1"/>
                </a:solidFill>
                <a:latin typeface="Proxima Nova Rg" panose="02000506030000020004" pitchFamily="50" charset="0"/>
              </a:rPr>
              <a:t>States Covered</a:t>
            </a:r>
          </a:p>
        </p:txBody>
      </p:sp>
      <p:sp>
        <p:nvSpPr>
          <p:cNvPr id="19" name="TextBox 18">
            <a:extLst>
              <a:ext uri="{FF2B5EF4-FFF2-40B4-BE49-F238E27FC236}">
                <a16:creationId xmlns:a16="http://schemas.microsoft.com/office/drawing/2014/main" id="{00544B4C-1BAE-481B-BC9D-4A98511219FC}"/>
              </a:ext>
            </a:extLst>
          </p:cNvPr>
          <p:cNvSpPr txBox="1"/>
          <p:nvPr/>
        </p:nvSpPr>
        <p:spPr>
          <a:xfrm>
            <a:off x="5410200" y="5338595"/>
            <a:ext cx="1719261" cy="276999"/>
          </a:xfrm>
          <a:prstGeom prst="rect">
            <a:avLst/>
          </a:prstGeom>
          <a:noFill/>
        </p:spPr>
        <p:txBody>
          <a:bodyPr wrap="square" lIns="0" rIns="0" rtlCol="0">
            <a:spAutoFit/>
          </a:bodyPr>
          <a:lstStyle/>
          <a:p>
            <a:pPr algn="ctr"/>
            <a:r>
              <a:rPr lang="en-AU" sz="1200" dirty="0">
                <a:solidFill>
                  <a:schemeClr val="bg1"/>
                </a:solidFill>
                <a:latin typeface="Proxima Nova Rg" panose="02000506030000020004" pitchFamily="50" charset="0"/>
              </a:rPr>
              <a:t>Managed Communities</a:t>
            </a:r>
          </a:p>
        </p:txBody>
      </p:sp>
      <p:cxnSp>
        <p:nvCxnSpPr>
          <p:cNvPr id="21" name="Straight Connector 20">
            <a:extLst>
              <a:ext uri="{FF2B5EF4-FFF2-40B4-BE49-F238E27FC236}">
                <a16:creationId xmlns:a16="http://schemas.microsoft.com/office/drawing/2014/main" id="{2D9D4D33-3DE6-4162-9FE9-B18068CADCE1}"/>
              </a:ext>
            </a:extLst>
          </p:cNvPr>
          <p:cNvCxnSpPr/>
          <p:nvPr/>
        </p:nvCxnSpPr>
        <p:spPr>
          <a:xfrm>
            <a:off x="2588652" y="4837493"/>
            <a:ext cx="0" cy="800098"/>
          </a:xfrm>
          <a:prstGeom prst="line">
            <a:avLst/>
          </a:prstGeom>
          <a:ln>
            <a:solidFill>
              <a:schemeClr val="accent1">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DEB21A-4AC2-4C5B-A855-7797AD428807}"/>
              </a:ext>
            </a:extLst>
          </p:cNvPr>
          <p:cNvCxnSpPr/>
          <p:nvPr/>
        </p:nvCxnSpPr>
        <p:spPr>
          <a:xfrm>
            <a:off x="5008002" y="4837493"/>
            <a:ext cx="0" cy="800098"/>
          </a:xfrm>
          <a:prstGeom prst="line">
            <a:avLst/>
          </a:prstGeom>
          <a:ln>
            <a:solidFill>
              <a:schemeClr val="accent1">
                <a:alpha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Google Shape;834;p40">
            <a:extLst>
              <a:ext uri="{FF2B5EF4-FFF2-40B4-BE49-F238E27FC236}">
                <a16:creationId xmlns:a16="http://schemas.microsoft.com/office/drawing/2014/main" id="{879C3ED9-03F9-41FB-A5A7-6EAFCA969869}"/>
              </a:ext>
            </a:extLst>
          </p:cNvPr>
          <p:cNvGraphicFramePr/>
          <p:nvPr>
            <p:extLst>
              <p:ext uri="{D42A27DB-BD31-4B8C-83A1-F6EECF244321}">
                <p14:modId xmlns:p14="http://schemas.microsoft.com/office/powerpoint/2010/main" val="2435199063"/>
              </p:ext>
            </p:extLst>
          </p:nvPr>
        </p:nvGraphicFramePr>
        <p:xfrm>
          <a:off x="327655" y="6079520"/>
          <a:ext cx="4521993" cy="2951668"/>
        </p:xfrm>
        <a:graphic>
          <a:graphicData uri="http://schemas.openxmlformats.org/drawingml/2006/table">
            <a:tbl>
              <a:tblPr>
                <a:noFill/>
              </a:tblPr>
              <a:tblGrid>
                <a:gridCol w="1672595">
                  <a:extLst>
                    <a:ext uri="{9D8B030D-6E8A-4147-A177-3AD203B41FA5}">
                      <a16:colId xmlns:a16="http://schemas.microsoft.com/office/drawing/2014/main" val="20000"/>
                    </a:ext>
                  </a:extLst>
                </a:gridCol>
                <a:gridCol w="695325">
                  <a:extLst>
                    <a:ext uri="{9D8B030D-6E8A-4147-A177-3AD203B41FA5}">
                      <a16:colId xmlns:a16="http://schemas.microsoft.com/office/drawing/2014/main" val="20002"/>
                    </a:ext>
                  </a:extLst>
                </a:gridCol>
                <a:gridCol w="1485900">
                  <a:extLst>
                    <a:ext uri="{9D8B030D-6E8A-4147-A177-3AD203B41FA5}">
                      <a16:colId xmlns:a16="http://schemas.microsoft.com/office/drawing/2014/main" val="3920894820"/>
                    </a:ext>
                  </a:extLst>
                </a:gridCol>
                <a:gridCol w="668173">
                  <a:extLst>
                    <a:ext uri="{9D8B030D-6E8A-4147-A177-3AD203B41FA5}">
                      <a16:colId xmlns:a16="http://schemas.microsoft.com/office/drawing/2014/main" val="2219890061"/>
                    </a:ext>
                  </a:extLst>
                </a:gridCol>
              </a:tblGrid>
              <a:tr h="324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Pr</a:t>
                      </a:r>
                      <a:r>
                        <a:rPr lang="en-US" sz="900" b="1" u="none" strike="noStrike" cap="none" dirty="0">
                          <a:solidFill>
                            <a:schemeClr val="lt1"/>
                          </a:solidFill>
                          <a:latin typeface="Proxima Nova Rg" panose="02000506030000020004" pitchFamily="50" charset="0"/>
                          <a:ea typeface="Proxima Nova"/>
                          <a:cs typeface="Arial" panose="020B0604020202020204" pitchFamily="34" charset="0"/>
                          <a:sym typeface="Proxima Nova"/>
                        </a:rPr>
                        <a:t>operty</a:t>
                      </a: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 Name</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00395D"/>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No. of Units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00395D"/>
                    </a:solidFill>
                  </a:tcPr>
                </a:tc>
                <a:tc>
                  <a:txBody>
                    <a:bodyPr/>
                    <a:lstStyle/>
                    <a:p>
                      <a:pPr marL="107950" marR="0" lvl="0" indent="0" algn="l" defTabSz="777240" rtl="0" eaLnBrk="1" fontAlgn="auto" latinLnBrk="0" hangingPunct="1">
                        <a:lnSpc>
                          <a:spcPct val="100000"/>
                        </a:lnSpc>
                        <a:spcBef>
                          <a:spcPts val="0"/>
                        </a:spcBef>
                        <a:spcAft>
                          <a:spcPts val="0"/>
                        </a:spcAft>
                        <a:buClr>
                          <a:srgbClr val="000000"/>
                        </a:buClr>
                        <a:buSzPts val="800"/>
                        <a:buFont typeface="Arial"/>
                        <a:buNone/>
                        <a:tabLst/>
                        <a:defRPr/>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Pr</a:t>
                      </a:r>
                      <a:r>
                        <a:rPr lang="en-US" sz="900" b="1" u="none" strike="noStrike" cap="none" dirty="0">
                          <a:solidFill>
                            <a:schemeClr val="lt1"/>
                          </a:solidFill>
                          <a:latin typeface="Proxima Nova Rg" panose="02000506030000020004" pitchFamily="50" charset="0"/>
                          <a:ea typeface="Proxima Nova"/>
                          <a:cs typeface="Arial" panose="020B0604020202020204" pitchFamily="34" charset="0"/>
                          <a:sym typeface="Proxima Nova"/>
                        </a:rPr>
                        <a:t>operty</a:t>
                      </a: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 Name</a:t>
                      </a:r>
                      <a:endParaRPr lang="en-US"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00395D"/>
                    </a:solidFill>
                  </a:tcPr>
                </a:tc>
                <a:tc>
                  <a:txBody>
                    <a:bodyPr/>
                    <a:lstStyle/>
                    <a:p>
                      <a:pPr marL="107950" marR="0" lvl="0" indent="0" algn="ctr" defTabSz="777240" rtl="0" eaLnBrk="1" fontAlgn="auto" latinLnBrk="0" hangingPunct="1">
                        <a:lnSpc>
                          <a:spcPct val="100000"/>
                        </a:lnSpc>
                        <a:spcBef>
                          <a:spcPts val="0"/>
                        </a:spcBef>
                        <a:spcAft>
                          <a:spcPts val="0"/>
                        </a:spcAft>
                        <a:buClr>
                          <a:srgbClr val="000000"/>
                        </a:buClr>
                        <a:buSzPts val="800"/>
                        <a:buFont typeface="Arial"/>
                        <a:buNone/>
                        <a:tabLst/>
                        <a:defRPr/>
                      </a:pPr>
                      <a:r>
                        <a:rPr lang="en-US" sz="900" b="1" u="none" strike="noStrike" cap="none" dirty="0">
                          <a:solidFill>
                            <a:srgbClr val="FFFFFF"/>
                          </a:solidFill>
                          <a:latin typeface="Proxima Nova Rg" panose="02000506030000020004" pitchFamily="50" charset="0"/>
                          <a:ea typeface="Proxima Nova"/>
                          <a:cs typeface="Arial" panose="020B0604020202020204" pitchFamily="34" charset="0"/>
                          <a:sym typeface="Proxima Nova"/>
                        </a:rPr>
                        <a:t>No. of Units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00395D"/>
                    </a:solidFill>
                  </a:tcPr>
                </a:tc>
                <a:extLst>
                  <a:ext uri="{0D108BD9-81ED-4DB2-BD59-A6C34878D82A}">
                    <a16:rowId xmlns:a16="http://schemas.microsoft.com/office/drawing/2014/main" val="10000"/>
                  </a:ext>
                </a:extLst>
              </a:tr>
              <a:tr h="288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Hampshire Park</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186</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Southside Flats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40</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noFill/>
                      <a:prstDash val="solid"/>
                      <a:round/>
                      <a:headEnd type="none" w="sm" len="sm"/>
                      <a:tailEnd type="none" w="sm" len="sm"/>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88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Ravenswood Gardens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151</a:t>
                      </a:r>
                      <a:endParaRPr sz="1600" u="none" strike="noStrike" cap="none" dirty="0">
                        <a:latin typeface="Proxima Nova Rg" panose="02000506030000020004" pitchFamily="50" charset="0"/>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Woodridge</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122</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88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Residences of Sawmill Park</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120</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Crystal Lake</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80</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88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Everett Hyde Park</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98</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St. Charles</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71</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88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5454 S. Everett</a:t>
                      </a:r>
                      <a:endParaRPr sz="900" b="1"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32</a:t>
                      </a:r>
                      <a:endParaRPr sz="900" b="0" i="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Haven Hobart</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300</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88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Worthington Woods</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96</a:t>
                      </a:r>
                      <a:endParaRPr sz="900" u="none" strike="noStrike" cap="none" dirty="0">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r>
                        <a:rPr lang="en-US" sz="900" b="1" dirty="0">
                          <a:solidFill>
                            <a:srgbClr val="002060"/>
                          </a:solidFill>
                          <a:latin typeface="Proxima Nova Rg" panose="02000506030000020004" pitchFamily="50" charset="0"/>
                          <a:ea typeface="Proxima Nova"/>
                          <a:cs typeface="Arial" panose="020B0604020202020204" pitchFamily="34" charset="0"/>
                          <a:sym typeface="Proxima Nova"/>
                        </a:rPr>
                        <a:t>Haven Franklin Park</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128</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88000">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Hermitage Garden</a:t>
                      </a:r>
                      <a:endParaRPr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rPr>
                        <a:t>73</a:t>
                      </a:r>
                      <a:endParaRPr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r>
                        <a:rPr lang="en-US" sz="900" b="1" dirty="0">
                          <a:solidFill>
                            <a:srgbClr val="002060"/>
                          </a:solidFill>
                          <a:latin typeface="Proxima Nova Rg" panose="02000506030000020004" pitchFamily="50" charset="0"/>
                          <a:ea typeface="Proxima Nova"/>
                          <a:cs typeface="Arial" panose="020B0604020202020204" pitchFamily="34" charset="0"/>
                          <a:sym typeface="Proxima Nova"/>
                        </a:rPr>
                        <a:t>Haven Hoffman Estates</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550</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87668">
                <a:tc>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rPr>
                        <a:t>Links at Reads Lake</a:t>
                      </a:r>
                      <a:endParaRPr sz="900" b="1" u="none" strike="noStrike" cap="none" dirty="0">
                        <a:solidFill>
                          <a:srgbClr val="00395D"/>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rPr>
                        <a:t>66</a:t>
                      </a:r>
                      <a:endParaRPr sz="900" u="none" strike="noStrike" cap="none" dirty="0">
                        <a:solidFill>
                          <a:srgbClr val="1F425B"/>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07950" marR="0" lvl="0" indent="0" algn="l" rtl="0">
                        <a:lnSpc>
                          <a:spcPct val="100000"/>
                        </a:lnSpc>
                        <a:spcBef>
                          <a:spcPts val="0"/>
                        </a:spcBef>
                        <a:spcAft>
                          <a:spcPts val="0"/>
                        </a:spcAft>
                        <a:buNone/>
                      </a:pPr>
                      <a:r>
                        <a:rPr lang="en-US" sz="900" b="1" dirty="0">
                          <a:solidFill>
                            <a:srgbClr val="002060"/>
                          </a:solidFill>
                          <a:latin typeface="Proxima Nova Rg" panose="02000506030000020004" pitchFamily="50" charset="0"/>
                          <a:ea typeface="Proxima Nova"/>
                          <a:cs typeface="Arial" panose="020B0604020202020204" pitchFamily="34" charset="0"/>
                          <a:sym typeface="Proxima Nova"/>
                        </a:rPr>
                        <a:t>Element Hoover</a:t>
                      </a:r>
                      <a:endParaRPr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07950" marR="0" lvl="0" indent="0" algn="ctr" rtl="0">
                        <a:lnSpc>
                          <a:spcPct val="100000"/>
                        </a:lnSpc>
                        <a:spcBef>
                          <a:spcPts val="0"/>
                        </a:spcBef>
                        <a:spcAft>
                          <a:spcPts val="0"/>
                        </a:spcAft>
                        <a:buNone/>
                      </a:pPr>
                      <a:r>
                        <a:rPr lang="en-US" sz="900" dirty="0">
                          <a:solidFill>
                            <a:srgbClr val="002060"/>
                          </a:solidFill>
                          <a:latin typeface="Proxima Nova Rg" panose="02000506030000020004" pitchFamily="50" charset="0"/>
                          <a:ea typeface="Proxima Nova"/>
                          <a:cs typeface="Arial" panose="020B0604020202020204" pitchFamily="34" charset="0"/>
                          <a:sym typeface="Proxima Nova"/>
                        </a:rPr>
                        <a:t>323</a:t>
                      </a:r>
                      <a:endParaRPr sz="900" b="0" u="none" strike="noStrike" cap="none" dirty="0">
                        <a:solidFill>
                          <a:srgbClr val="002060"/>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6350" cap="flat" cmpd="sng" algn="ctr">
                      <a:solidFill>
                        <a:schemeClr val="bg2"/>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008"/>
                  </a:ext>
                </a:extLst>
              </a:tr>
              <a:tr h="324000">
                <a:tc gridSpan="3">
                  <a:txBody>
                    <a:bodyPr/>
                    <a:lstStyle/>
                    <a:p>
                      <a:pPr marL="107950" marR="0" lvl="0" indent="0" algn="l" rtl="0">
                        <a:lnSpc>
                          <a:spcPct val="100000"/>
                        </a:lnSpc>
                        <a:spcBef>
                          <a:spcPts val="0"/>
                        </a:spcBef>
                        <a:spcAft>
                          <a:spcPts val="0"/>
                        </a:spcAft>
                        <a:buClr>
                          <a:srgbClr val="000000"/>
                        </a:buClr>
                        <a:buSzPts val="800"/>
                        <a:buFont typeface="Arial"/>
                        <a:buNone/>
                      </a:pPr>
                      <a:r>
                        <a:rPr lang="en-US" sz="900" b="1" u="none" strike="noStrike" cap="none" dirty="0">
                          <a:solidFill>
                            <a:srgbClr val="002060"/>
                          </a:solidFill>
                          <a:latin typeface="Proxima Nova Rg" panose="02000506030000020004" pitchFamily="50" charset="0"/>
                          <a:ea typeface="Proxima Nova"/>
                          <a:cs typeface="Arial" panose="020B0604020202020204" pitchFamily="34" charset="0"/>
                          <a:sym typeface="Proxima Nova"/>
                        </a:rPr>
                        <a:t>Total Units Under Management:</a:t>
                      </a:r>
                      <a:endParaRPr sz="2400" dirty="0">
                        <a:latin typeface="Proxima Nova Rg" panose="02000506030000020004" pitchFamily="50" charset="0"/>
                      </a:endParaRPr>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bg2">
                          <a:lumMod val="20000"/>
                          <a:lumOff val="80000"/>
                        </a:schemeClr>
                      </a:solidFill>
                      <a:prstDash val="solid"/>
                      <a:round/>
                      <a:headEnd type="none" w="med" len="med"/>
                      <a:tailEnd type="none" w="med" len="med"/>
                    </a:lnT>
                    <a:lnB w="9525" cap="flat" cmpd="sng" algn="ctr">
                      <a:solidFill>
                        <a:srgbClr val="000000">
                          <a:alpha val="0"/>
                        </a:srgbClr>
                      </a:solidFill>
                      <a:prstDash val="solid"/>
                      <a:round/>
                      <a:headEnd type="none" w="sm" len="sm"/>
                      <a:tailEnd type="none" w="sm" len="sm"/>
                    </a:lnB>
                    <a:solidFill>
                      <a:schemeClr val="accent4">
                        <a:alpha val="50000"/>
                      </a:schemeClr>
                    </a:solidFill>
                  </a:tcPr>
                </a:tc>
                <a:tc hMerge="1">
                  <a:txBody>
                    <a:bodyPr/>
                    <a:lstStyle/>
                    <a:p>
                      <a:pPr marL="107950" marR="0" lvl="0" indent="0" algn="ctr" rtl="0">
                        <a:lnSpc>
                          <a:spcPct val="100000"/>
                        </a:lnSpc>
                        <a:spcBef>
                          <a:spcPts val="0"/>
                        </a:spcBef>
                        <a:spcAft>
                          <a:spcPts val="0"/>
                        </a:spcAft>
                        <a:buClr>
                          <a:srgbClr val="000000"/>
                        </a:buClr>
                        <a:buSzPts val="800"/>
                        <a:buFont typeface="Arial"/>
                        <a:buNone/>
                      </a:pPr>
                      <a:endParaRPr sz="1000" dirty="0">
                        <a:solidFill>
                          <a:srgbClr val="003B5B"/>
                        </a:solidFill>
                        <a:latin typeface="Proxima Nova Rg" panose="02000506030000020004" pitchFamily="50" charset="0"/>
                        <a:ea typeface="Proxima Nova"/>
                        <a:cs typeface="Proxima Nova"/>
                        <a:sym typeface="Proxima Nova"/>
                      </a:endParaRPr>
                    </a:p>
                  </a:txBody>
                  <a:tcPr marL="0" marR="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50000"/>
                      </a:schemeClr>
                    </a:solidFill>
                  </a:tcPr>
                </a:tc>
                <a:tc hMerge="1">
                  <a:txBody>
                    <a:bodyPr/>
                    <a:lstStyle/>
                    <a:p>
                      <a:pPr marL="107950" marR="0" lvl="0" indent="0" algn="ctr" rtl="0">
                        <a:lnSpc>
                          <a:spcPct val="100000"/>
                        </a:lnSpc>
                        <a:spcBef>
                          <a:spcPts val="0"/>
                        </a:spcBef>
                        <a:spcAft>
                          <a:spcPts val="0"/>
                        </a:spcAft>
                        <a:buClr>
                          <a:srgbClr val="000000"/>
                        </a:buClr>
                        <a:buSzPts val="800"/>
                        <a:buFont typeface="Arial"/>
                        <a:buNone/>
                      </a:pPr>
                      <a:endParaRPr sz="1000" dirty="0">
                        <a:solidFill>
                          <a:srgbClr val="003B5B"/>
                        </a:solidFill>
                        <a:latin typeface="Proxima Nova Rg" panose="02000506030000020004" pitchFamily="50" charset="0"/>
                        <a:ea typeface="Proxima Nova"/>
                        <a:cs typeface="Proxima Nova"/>
                        <a:sym typeface="Proxima Nova"/>
                      </a:endParaRPr>
                    </a:p>
                  </a:txBody>
                  <a:tcPr marL="0" marR="0" marT="0"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50000"/>
                      </a:schemeClr>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1000" dirty="0">
                          <a:solidFill>
                            <a:srgbClr val="003B5B"/>
                          </a:solidFill>
                          <a:latin typeface="Proxima Nova Rg" panose="02000506030000020004" pitchFamily="50" charset="0"/>
                          <a:ea typeface="Proxima Nova"/>
                          <a:cs typeface="Arial" panose="020B0604020202020204" pitchFamily="34" charset="0"/>
                          <a:sym typeface="Proxima Nova"/>
                        </a:rPr>
                        <a:t>2,436</a:t>
                      </a:r>
                      <a:endParaRPr sz="1000" dirty="0">
                        <a:solidFill>
                          <a:srgbClr val="003B5B"/>
                        </a:solidFill>
                        <a:latin typeface="Proxima Nova Rg" panose="02000506030000020004" pitchFamily="50" charset="0"/>
                        <a:ea typeface="Proxima Nova"/>
                        <a:cs typeface="Arial" panose="020B0604020202020204" pitchFamily="34" charset="0"/>
                        <a:sym typeface="Proxima Nova"/>
                      </a:endParaRPr>
                    </a:p>
                  </a:txBody>
                  <a:tcPr marL="0" marR="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lumMod val="20000"/>
                          <a:lumOff val="8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chemeClr val="accent4">
                        <a:alpha val="50000"/>
                      </a:schemeClr>
                    </a:solidFill>
                  </a:tcPr>
                </a:tc>
                <a:extLst>
                  <a:ext uri="{0D108BD9-81ED-4DB2-BD59-A6C34878D82A}">
                    <a16:rowId xmlns:a16="http://schemas.microsoft.com/office/drawing/2014/main" val="10017"/>
                  </a:ext>
                </a:extLst>
              </a:tr>
            </a:tbl>
          </a:graphicData>
        </a:graphic>
      </p:graphicFrame>
      <p:pic>
        <p:nvPicPr>
          <p:cNvPr id="25" name="Picture 24">
            <a:extLst>
              <a:ext uri="{FF2B5EF4-FFF2-40B4-BE49-F238E27FC236}">
                <a16:creationId xmlns:a16="http://schemas.microsoft.com/office/drawing/2014/main" id="{AD187927-1961-4E8E-B860-82B51EA7437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08002" y="6079520"/>
            <a:ext cx="2474438" cy="2951668"/>
          </a:xfrm>
          <a:prstGeom prst="rect">
            <a:avLst/>
          </a:prstGeom>
        </p:spPr>
      </p:pic>
      <p:sp>
        <p:nvSpPr>
          <p:cNvPr id="26" name="Text Placeholder 2">
            <a:extLst>
              <a:ext uri="{FF2B5EF4-FFF2-40B4-BE49-F238E27FC236}">
                <a16:creationId xmlns:a16="http://schemas.microsoft.com/office/drawing/2014/main" id="{F64A3A51-9F40-4934-B865-8341B9D9A0D6}"/>
              </a:ext>
            </a:extLst>
          </p:cNvPr>
          <p:cNvSpPr>
            <a:spLocks noGrp="1"/>
          </p:cNvSpPr>
          <p:nvPr>
            <p:ph type="body" sz="quarter" idx="14"/>
          </p:nvPr>
        </p:nvSpPr>
        <p:spPr>
          <a:xfrm>
            <a:off x="679449" y="9558000"/>
            <a:ext cx="3063875" cy="239758"/>
          </a:xfrm>
        </p:spPr>
        <p:txBody>
          <a:bodyPr/>
          <a:lstStyle/>
          <a:p>
            <a:r>
              <a:rPr lang="en-US" spc="145" dirty="0">
                <a:solidFill>
                  <a:srgbClr val="FFFFFE"/>
                </a:solidFill>
                <a:latin typeface="NeutraText-Book"/>
                <a:ea typeface="ヒラギノ角ゴ Pro W3" charset="-128"/>
              </a:rPr>
              <a:t>The experience</a:t>
            </a:r>
          </a:p>
        </p:txBody>
      </p:sp>
    </p:spTree>
    <p:extLst>
      <p:ext uri="{BB962C8B-B14F-4D97-AF65-F5344CB8AC3E}">
        <p14:creationId xmlns:p14="http://schemas.microsoft.com/office/powerpoint/2010/main" val="370160320"/>
      </p:ext>
    </p:extLst>
  </p:cSld>
  <p:clrMapOvr>
    <a:masterClrMapping/>
  </p:clrMapOvr>
</p:sld>
</file>

<file path=ppt/theme/theme1.xml><?xml version="1.0" encoding="utf-8"?>
<a:theme xmlns:a="http://schemas.openxmlformats.org/drawingml/2006/main" name="Tricap">
  <a:themeElements>
    <a:clrScheme name="Custom 2">
      <a:dk1>
        <a:sysClr val="windowText" lastClr="000000"/>
      </a:dk1>
      <a:lt1>
        <a:sysClr val="window" lastClr="FFFFFF"/>
      </a:lt1>
      <a:dk2>
        <a:srgbClr val="003B5C"/>
      </a:dk2>
      <a:lt2>
        <a:srgbClr val="E7E6E6"/>
      </a:lt2>
      <a:accent1>
        <a:srgbClr val="00C0D4"/>
      </a:accent1>
      <a:accent2>
        <a:srgbClr val="E6E9E3"/>
      </a:accent2>
      <a:accent3>
        <a:srgbClr val="A5A5A5"/>
      </a:accent3>
      <a:accent4>
        <a:srgbClr val="AFE0E9"/>
      </a:accent4>
      <a:accent5>
        <a:srgbClr val="C8C8C8"/>
      </a:accent5>
      <a:accent6>
        <a:srgbClr val="003B5C"/>
      </a:accent6>
      <a:hlink>
        <a:srgbClr val="000000"/>
      </a:hlink>
      <a:folHlink>
        <a:srgbClr val="003B5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cap-SlideMaster.pptx" id="{22C2B401-2F06-46ED-8912-A1D913831405}" vid="{C1971F8F-5E3A-41DC-B98C-0CE00DB40796}"/>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003B5C"/>
    </a:dk2>
    <a:lt2>
      <a:srgbClr val="E7E6E6"/>
    </a:lt2>
    <a:accent1>
      <a:srgbClr val="00C0D4"/>
    </a:accent1>
    <a:accent2>
      <a:srgbClr val="E6E9E3"/>
    </a:accent2>
    <a:accent3>
      <a:srgbClr val="A5A5A5"/>
    </a:accent3>
    <a:accent4>
      <a:srgbClr val="AFE0E9"/>
    </a:accent4>
    <a:accent5>
      <a:srgbClr val="C8C8C8"/>
    </a:accent5>
    <a:accent6>
      <a:srgbClr val="003B5C"/>
    </a:accent6>
    <a:hlink>
      <a:srgbClr val="000000"/>
    </a:hlink>
    <a:folHlink>
      <a:srgbClr val="003B5C"/>
    </a:folHlink>
  </a:clrScheme>
</a:themeOverride>
</file>

<file path=docProps/app.xml><?xml version="1.0" encoding="utf-8"?>
<Properties xmlns="http://schemas.openxmlformats.org/officeDocument/2006/extended-properties" xmlns:vt="http://schemas.openxmlformats.org/officeDocument/2006/docPropsVTypes">
  <Template/>
  <TotalTime>168</TotalTime>
  <Words>1106</Words>
  <Application>Microsoft Office PowerPoint</Application>
  <PresentationFormat>Custom</PresentationFormat>
  <Paragraphs>176</Paragraphs>
  <Slides>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vt:lpstr>
      <vt:lpstr>Calibri</vt:lpstr>
      <vt:lpstr>Georgia</vt:lpstr>
      <vt:lpstr>Lucida Grande</vt:lpstr>
      <vt:lpstr>Neutra Display</vt:lpstr>
      <vt:lpstr>NeutraText-Book</vt:lpstr>
      <vt:lpstr>NeutraText-Demi</vt:lpstr>
      <vt:lpstr>Proxima Nova</vt:lpstr>
      <vt:lpstr>Proxima Nova Lt</vt:lpstr>
      <vt:lpstr>Proxima Nova Rg</vt:lpstr>
      <vt:lpstr>Wingdings</vt:lpstr>
      <vt:lpstr>Tricap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Tricap - Corporate Overview</dc:title>
  <dc:creator>Brad Someone or other</dc:creator>
  <cp:lastModifiedBy>Brad Someone or other</cp:lastModifiedBy>
  <cp:revision>23</cp:revision>
  <dcterms:created xsi:type="dcterms:W3CDTF">2020-01-08T11:46:50Z</dcterms:created>
  <dcterms:modified xsi:type="dcterms:W3CDTF">2020-01-21T04:36:49Z</dcterms:modified>
</cp:coreProperties>
</file>