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2" r:id="rId9"/>
    <p:sldId id="263" r:id="rId10"/>
  </p:sldIdLst>
  <p:sldSz cx="13817600" cy="7772400"/>
  <p:notesSz cx="6858000" cy="9144000"/>
  <p:defaultTextStyle>
    <a:defPPr>
      <a:defRPr lang="en-US"/>
    </a:defPPr>
    <a:lvl1pPr marL="0" algn="l" defTabSz="353278" rtl="0" eaLnBrk="1" latinLnBrk="0" hangingPunct="1">
      <a:defRPr sz="1391" kern="1200">
        <a:solidFill>
          <a:schemeClr val="tx1"/>
        </a:solidFill>
        <a:latin typeface="+mn-lt"/>
        <a:ea typeface="+mn-ea"/>
        <a:cs typeface="+mn-cs"/>
      </a:defRPr>
    </a:lvl1pPr>
    <a:lvl2pPr marL="353278" algn="l" defTabSz="353278" rtl="0" eaLnBrk="1" latinLnBrk="0" hangingPunct="1">
      <a:defRPr sz="1391" kern="1200">
        <a:solidFill>
          <a:schemeClr val="tx1"/>
        </a:solidFill>
        <a:latin typeface="+mn-lt"/>
        <a:ea typeface="+mn-ea"/>
        <a:cs typeface="+mn-cs"/>
      </a:defRPr>
    </a:lvl2pPr>
    <a:lvl3pPr marL="706557" algn="l" defTabSz="353278" rtl="0" eaLnBrk="1" latinLnBrk="0" hangingPunct="1">
      <a:defRPr sz="1391" kern="1200">
        <a:solidFill>
          <a:schemeClr val="tx1"/>
        </a:solidFill>
        <a:latin typeface="+mn-lt"/>
        <a:ea typeface="+mn-ea"/>
        <a:cs typeface="+mn-cs"/>
      </a:defRPr>
    </a:lvl3pPr>
    <a:lvl4pPr marL="1059835" algn="l" defTabSz="353278" rtl="0" eaLnBrk="1" latinLnBrk="0" hangingPunct="1">
      <a:defRPr sz="1391" kern="1200">
        <a:solidFill>
          <a:schemeClr val="tx1"/>
        </a:solidFill>
        <a:latin typeface="+mn-lt"/>
        <a:ea typeface="+mn-ea"/>
        <a:cs typeface="+mn-cs"/>
      </a:defRPr>
    </a:lvl4pPr>
    <a:lvl5pPr marL="1413114" algn="l" defTabSz="353278" rtl="0" eaLnBrk="1" latinLnBrk="0" hangingPunct="1">
      <a:defRPr sz="1391" kern="1200">
        <a:solidFill>
          <a:schemeClr val="tx1"/>
        </a:solidFill>
        <a:latin typeface="+mn-lt"/>
        <a:ea typeface="+mn-ea"/>
        <a:cs typeface="+mn-cs"/>
      </a:defRPr>
    </a:lvl5pPr>
    <a:lvl6pPr marL="1766392" algn="l" defTabSz="353278" rtl="0" eaLnBrk="1" latinLnBrk="0" hangingPunct="1">
      <a:defRPr sz="1391" kern="1200">
        <a:solidFill>
          <a:schemeClr val="tx1"/>
        </a:solidFill>
        <a:latin typeface="+mn-lt"/>
        <a:ea typeface="+mn-ea"/>
        <a:cs typeface="+mn-cs"/>
      </a:defRPr>
    </a:lvl6pPr>
    <a:lvl7pPr marL="2119671" algn="l" defTabSz="353278" rtl="0" eaLnBrk="1" latinLnBrk="0" hangingPunct="1">
      <a:defRPr sz="1391" kern="1200">
        <a:solidFill>
          <a:schemeClr val="tx1"/>
        </a:solidFill>
        <a:latin typeface="+mn-lt"/>
        <a:ea typeface="+mn-ea"/>
        <a:cs typeface="+mn-cs"/>
      </a:defRPr>
    </a:lvl7pPr>
    <a:lvl8pPr marL="2472949" algn="l" defTabSz="353278" rtl="0" eaLnBrk="1" latinLnBrk="0" hangingPunct="1">
      <a:defRPr sz="1391" kern="1200">
        <a:solidFill>
          <a:schemeClr val="tx1"/>
        </a:solidFill>
        <a:latin typeface="+mn-lt"/>
        <a:ea typeface="+mn-ea"/>
        <a:cs typeface="+mn-cs"/>
      </a:defRPr>
    </a:lvl8pPr>
    <a:lvl9pPr marL="2826228" algn="l" defTabSz="353278" rtl="0" eaLnBrk="1" latinLnBrk="0" hangingPunct="1">
      <a:defRPr sz="139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36F"/>
    <a:srgbClr val="183F54"/>
    <a:srgbClr val="A5A5A5"/>
    <a:srgbClr val="003B5C"/>
    <a:srgbClr val="00C0D4"/>
    <a:srgbClr val="003553"/>
    <a:srgbClr val="00456C"/>
    <a:srgbClr val="002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7" autoAdjust="0"/>
    <p:restoredTop sz="94660"/>
  </p:normalViewPr>
  <p:slideViewPr>
    <p:cSldViewPr snapToGrid="0">
      <p:cViewPr varScale="1">
        <p:scale>
          <a:sx n="74" d="100"/>
          <a:sy n="74" d="100"/>
        </p:scale>
        <p:origin x="90" y="6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EE0853-2991-2F4A-97F2-7EB2A1E550AC}"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448E3AF7-0C79-FC4F-9892-BE62D7867474}">
      <dgm:prSet phldrT="[Text]" custT="1"/>
      <dgm:spPr>
        <a:gradFill flip="none" rotWithShape="1">
          <a:gsLst>
            <a:gs pos="100000">
              <a:srgbClr val="007682"/>
            </a:gs>
            <a:gs pos="0">
              <a:srgbClr val="00C0D4"/>
            </a:gs>
          </a:gsLst>
          <a:path path="circle">
            <a:fillToRect l="100000" b="100000"/>
          </a:path>
          <a:tileRect t="-100000" r="-100000"/>
        </a:gradFill>
        <a:ln w="0" cap="flat" cmpd="sng" algn="ctr">
          <a:noFill/>
          <a:prstDash val="solid"/>
          <a:miter lim="800000"/>
        </a:ln>
        <a:effectLst>
          <a:outerShdw blurRad="50800" dist="38100" dir="2700000" algn="tl" rotWithShape="0">
            <a:srgbClr val="007682">
              <a:alpha val="40000"/>
            </a:srgbClr>
          </a:outerShdw>
        </a:effectLst>
      </dgm:spPr>
      <dgm:t>
        <a:bodyPr spcFirstLastPara="0" vert="horz" wrap="square" lIns="0" tIns="11430" rIns="0" bIns="11430" numCol="1" spcCol="1270" anchor="ctr" anchorCtr="0"/>
        <a:lstStyle/>
        <a:p>
          <a:pPr marL="0" lvl="0" indent="0" algn="ctr" defTabSz="400050">
            <a:lnSpc>
              <a:spcPct val="110000"/>
            </a:lnSpc>
            <a:spcBef>
              <a:spcPct val="0"/>
            </a:spcBef>
            <a:spcAft>
              <a:spcPts val="0"/>
            </a:spcAft>
            <a:buNone/>
          </a:pPr>
          <a:r>
            <a:rPr lang="en-US" sz="1100" b="0" kern="1200" dirty="0">
              <a:solidFill>
                <a:prstClr val="white"/>
              </a:solidFill>
              <a:effectLst>
                <a:outerShdw blurRad="50800" dist="38100" dir="2700000" algn="tl" rotWithShape="0">
                  <a:prstClr val="black">
                    <a:alpha val="40000"/>
                  </a:prstClr>
                </a:outerShdw>
              </a:effectLst>
              <a:latin typeface="Proxima Nova Rg" panose="02000506030000020004" pitchFamily="50" charset="0"/>
              <a:ea typeface="+mn-ea"/>
              <a:cs typeface="+mn-cs"/>
            </a:rPr>
            <a:t>CAPITAL MARKETS &amp; FINANCE</a:t>
          </a:r>
        </a:p>
      </dgm:t>
    </dgm:pt>
    <dgm:pt modelId="{A13748B3-AD77-1842-9C17-745A27C5198E}" type="parTrans" cxnId="{26EB0B39-9731-B840-877A-B7970915157F}">
      <dgm:prSet/>
      <dgm:spPr/>
      <dgm:t>
        <a:bodyPr/>
        <a:lstStyle/>
        <a:p>
          <a:endParaRPr lang="en-US"/>
        </a:p>
      </dgm:t>
    </dgm:pt>
    <dgm:pt modelId="{425ED1F5-7F2A-9947-856E-FEF9581B07D5}" type="sibTrans" cxnId="{26EB0B39-9731-B840-877A-B7970915157F}">
      <dgm:prSet/>
      <dgm:spPr/>
      <dgm:t>
        <a:bodyPr/>
        <a:lstStyle/>
        <a:p>
          <a:endParaRPr lang="en-US"/>
        </a:p>
      </dgm:t>
    </dgm:pt>
    <dgm:pt modelId="{9384D1A1-746C-5D47-9A60-29AF3D86FCAD}">
      <dgm:prSet phldrT="[Text]" custT="1"/>
      <dgm:spPr>
        <a:gradFill flip="none" rotWithShape="1">
          <a:gsLst>
            <a:gs pos="100000">
              <a:srgbClr val="007682"/>
            </a:gs>
            <a:gs pos="0">
              <a:srgbClr val="00C0D4"/>
            </a:gs>
          </a:gsLst>
          <a:path path="circle">
            <a:fillToRect l="100000" b="100000"/>
          </a:path>
          <a:tileRect t="-100000" r="-100000"/>
        </a:gradFill>
        <a:ln w="0" cap="flat" cmpd="sng" algn="ctr">
          <a:noFill/>
          <a:prstDash val="solid"/>
          <a:miter lim="800000"/>
        </a:ln>
        <a:effectLst>
          <a:outerShdw blurRad="50800" dist="38100" dir="2700000" algn="tl" rotWithShape="0">
            <a:srgbClr val="007682">
              <a:alpha val="40000"/>
            </a:srgbClr>
          </a:outerShdw>
        </a:effectLst>
      </dgm:spPr>
      <dgm:t>
        <a:bodyPr spcFirstLastPara="0" vert="horz" wrap="square" lIns="0" tIns="11430" rIns="0" bIns="11430" numCol="1" spcCol="1270" anchor="ctr" anchorCtr="0"/>
        <a:lstStyle/>
        <a:p>
          <a:pPr marL="0" lvl="0" indent="0" algn="ctr" defTabSz="400050">
            <a:lnSpc>
              <a:spcPct val="110000"/>
            </a:lnSpc>
            <a:spcBef>
              <a:spcPct val="0"/>
            </a:spcBef>
            <a:spcAft>
              <a:spcPts val="0"/>
            </a:spcAft>
            <a:buNone/>
          </a:pPr>
          <a:r>
            <a:rPr lang="en-US" sz="1100" b="0" kern="1200" dirty="0">
              <a:solidFill>
                <a:prstClr val="white"/>
              </a:solidFill>
              <a:effectLst>
                <a:outerShdw blurRad="50800" dist="38100" dir="2700000" algn="tl" rotWithShape="0">
                  <a:prstClr val="black">
                    <a:alpha val="40000"/>
                  </a:prstClr>
                </a:outerShdw>
              </a:effectLst>
              <a:latin typeface="Proxima Nova Rg" panose="02000506030000020004" pitchFamily="50" charset="0"/>
              <a:ea typeface="+mn-ea"/>
              <a:cs typeface="+mn-cs"/>
            </a:rPr>
            <a:t>CONSTRUCTION &amp; RENOVATION</a:t>
          </a:r>
        </a:p>
      </dgm:t>
    </dgm:pt>
    <dgm:pt modelId="{F1DF24B7-C920-3040-8AB0-A8F3753558D6}" type="parTrans" cxnId="{CAC0A940-B91B-7749-B3EC-CC916A6D8AB8}">
      <dgm:prSet/>
      <dgm:spPr/>
      <dgm:t>
        <a:bodyPr/>
        <a:lstStyle/>
        <a:p>
          <a:endParaRPr lang="en-US"/>
        </a:p>
      </dgm:t>
    </dgm:pt>
    <dgm:pt modelId="{99332476-8999-0648-80BE-B95AFBC84AE2}" type="sibTrans" cxnId="{CAC0A940-B91B-7749-B3EC-CC916A6D8AB8}">
      <dgm:prSet/>
      <dgm:spPr/>
      <dgm:t>
        <a:bodyPr/>
        <a:lstStyle/>
        <a:p>
          <a:endParaRPr lang="en-US"/>
        </a:p>
      </dgm:t>
    </dgm:pt>
    <dgm:pt modelId="{9DA80746-E0CD-1C4C-9095-30F488280EC3}">
      <dgm:prSet phldrT="[Text]" custT="1"/>
      <dgm:spPr>
        <a:gradFill flip="none" rotWithShape="1">
          <a:gsLst>
            <a:gs pos="100000">
              <a:srgbClr val="007682"/>
            </a:gs>
            <a:gs pos="0">
              <a:srgbClr val="00C0D4"/>
            </a:gs>
          </a:gsLst>
          <a:path path="circle">
            <a:fillToRect l="100000" b="100000"/>
          </a:path>
          <a:tileRect t="-100000" r="-100000"/>
        </a:gradFill>
        <a:ln w="0" cap="flat" cmpd="sng" algn="ctr">
          <a:noFill/>
          <a:prstDash val="solid"/>
          <a:miter lim="800000"/>
        </a:ln>
        <a:effectLst>
          <a:outerShdw blurRad="50800" dist="38100" dir="2700000" algn="tl" rotWithShape="0">
            <a:srgbClr val="007682">
              <a:alpha val="40000"/>
            </a:srgbClr>
          </a:outerShdw>
        </a:effectLst>
      </dgm:spPr>
      <dgm:t>
        <a:bodyPr spcFirstLastPara="0" vert="horz" wrap="square" lIns="0" tIns="11430" rIns="0" bIns="11430" numCol="1" spcCol="1270" anchor="ctr" anchorCtr="0"/>
        <a:lstStyle/>
        <a:p>
          <a:pPr marL="0" lvl="0" indent="0" algn="ctr" defTabSz="400050">
            <a:lnSpc>
              <a:spcPct val="110000"/>
            </a:lnSpc>
            <a:spcBef>
              <a:spcPct val="0"/>
            </a:spcBef>
            <a:spcAft>
              <a:spcPts val="0"/>
            </a:spcAft>
            <a:buNone/>
          </a:pPr>
          <a:r>
            <a:rPr lang="en-US" sz="1100" b="0" kern="1200" dirty="0">
              <a:solidFill>
                <a:prstClr val="white"/>
              </a:solidFill>
              <a:effectLst>
                <a:outerShdw blurRad="50800" dist="38100" dir="2700000" algn="tl" rotWithShape="0">
                  <a:prstClr val="black">
                    <a:alpha val="40000"/>
                  </a:prstClr>
                </a:outerShdw>
              </a:effectLst>
              <a:latin typeface="Proxima Nova Rg" panose="02000506030000020004" pitchFamily="50" charset="0"/>
              <a:ea typeface="+mn-ea"/>
              <a:cs typeface="+mn-cs"/>
            </a:rPr>
            <a:t>PEOPLE &amp; CULTURE</a:t>
          </a:r>
        </a:p>
      </dgm:t>
    </dgm:pt>
    <dgm:pt modelId="{29D64CEE-11FE-6744-AC37-99D91140A838}" type="parTrans" cxnId="{3030E530-511A-4442-90A2-5510FB5B4157}">
      <dgm:prSet/>
      <dgm:spPr/>
      <dgm:t>
        <a:bodyPr/>
        <a:lstStyle/>
        <a:p>
          <a:endParaRPr lang="en-US"/>
        </a:p>
      </dgm:t>
    </dgm:pt>
    <dgm:pt modelId="{9AADB4C4-5D47-DD48-B7DC-F1CC8CBB5F59}" type="sibTrans" cxnId="{3030E530-511A-4442-90A2-5510FB5B4157}">
      <dgm:prSet/>
      <dgm:spPr/>
      <dgm:t>
        <a:bodyPr/>
        <a:lstStyle/>
        <a:p>
          <a:endParaRPr lang="en-US"/>
        </a:p>
      </dgm:t>
    </dgm:pt>
    <dgm:pt modelId="{9C0EFAE3-A95B-9148-B6FA-9BD82875B745}">
      <dgm:prSet phldrT="[Text]" custT="1"/>
      <dgm:spPr>
        <a:gradFill flip="none" rotWithShape="1">
          <a:gsLst>
            <a:gs pos="100000">
              <a:srgbClr val="007682"/>
            </a:gs>
            <a:gs pos="0">
              <a:srgbClr val="00C0D4"/>
            </a:gs>
          </a:gsLst>
          <a:path path="circle">
            <a:fillToRect l="100000" b="100000"/>
          </a:path>
          <a:tileRect t="-100000" r="-100000"/>
        </a:gradFill>
        <a:ln w="0" cap="flat" cmpd="sng" algn="ctr">
          <a:noFill/>
          <a:prstDash val="solid"/>
          <a:miter lim="800000"/>
        </a:ln>
        <a:effectLst>
          <a:outerShdw blurRad="50800" dist="38100" dir="2700000" algn="tl" rotWithShape="0">
            <a:srgbClr val="007682">
              <a:alpha val="40000"/>
            </a:srgbClr>
          </a:outerShdw>
        </a:effectLst>
      </dgm:spPr>
      <dgm:t>
        <a:bodyPr spcFirstLastPara="0" vert="horz" wrap="square" lIns="0" tIns="11430" rIns="0" bIns="11430" numCol="1" spcCol="1270" anchor="ctr" anchorCtr="0"/>
        <a:lstStyle/>
        <a:p>
          <a:pPr marL="0" lvl="0" indent="0" algn="ctr" defTabSz="400050">
            <a:lnSpc>
              <a:spcPct val="110000"/>
            </a:lnSpc>
            <a:spcBef>
              <a:spcPct val="0"/>
            </a:spcBef>
            <a:spcAft>
              <a:spcPts val="0"/>
            </a:spcAft>
            <a:buNone/>
          </a:pPr>
          <a:r>
            <a:rPr lang="en-US" sz="1100" b="0" kern="1200" dirty="0">
              <a:solidFill>
                <a:prstClr val="white"/>
              </a:solidFill>
              <a:effectLst>
                <a:outerShdw blurRad="50800" dist="38100" dir="2700000" algn="tl" rotWithShape="0">
                  <a:prstClr val="black">
                    <a:alpha val="40000"/>
                  </a:prstClr>
                </a:outerShdw>
              </a:effectLst>
              <a:latin typeface="Proxima Nova Rg" panose="02000506030000020004" pitchFamily="50" charset="0"/>
              <a:ea typeface="+mn-ea"/>
              <a:cs typeface="+mn-cs"/>
            </a:rPr>
            <a:t>PROPERTY MANAGEMENT</a:t>
          </a:r>
        </a:p>
      </dgm:t>
    </dgm:pt>
    <dgm:pt modelId="{34A80218-55D7-C441-B833-9F53038266D8}" type="parTrans" cxnId="{A7E34982-5A87-E84B-9E0F-3F7F30DA3B3E}">
      <dgm:prSet/>
      <dgm:spPr/>
      <dgm:t>
        <a:bodyPr/>
        <a:lstStyle/>
        <a:p>
          <a:endParaRPr lang="en-US"/>
        </a:p>
      </dgm:t>
    </dgm:pt>
    <dgm:pt modelId="{610F63B4-569C-024B-9251-9A043F58E016}" type="sibTrans" cxnId="{A7E34982-5A87-E84B-9E0F-3F7F30DA3B3E}">
      <dgm:prSet/>
      <dgm:spPr/>
      <dgm:t>
        <a:bodyPr/>
        <a:lstStyle/>
        <a:p>
          <a:endParaRPr lang="en-US"/>
        </a:p>
      </dgm:t>
    </dgm:pt>
    <dgm:pt modelId="{E3C24772-0EDA-E148-9641-77DB8DDEF9FB}" type="pres">
      <dgm:prSet presAssocID="{67EE0853-2991-2F4A-97F2-7EB2A1E550AC}" presName="cycle" presStyleCnt="0">
        <dgm:presLayoutVars>
          <dgm:dir/>
          <dgm:resizeHandles val="exact"/>
        </dgm:presLayoutVars>
      </dgm:prSet>
      <dgm:spPr/>
    </dgm:pt>
    <dgm:pt modelId="{16079F42-FFBD-8348-BBAC-248A38C3C55C}" type="pres">
      <dgm:prSet presAssocID="{448E3AF7-0C79-FC4F-9892-BE62D7867474}" presName="node" presStyleLbl="node1" presStyleIdx="0" presStyleCnt="4">
        <dgm:presLayoutVars>
          <dgm:bulletEnabled val="1"/>
        </dgm:presLayoutVars>
      </dgm:prSet>
      <dgm:spPr>
        <a:xfrm>
          <a:off x="2263251" y="363"/>
          <a:ext cx="1307530" cy="1307530"/>
        </a:xfrm>
        <a:prstGeom prst="ellipse">
          <a:avLst/>
        </a:prstGeom>
      </dgm:spPr>
    </dgm:pt>
    <dgm:pt modelId="{D2B22DD7-B44D-C041-9B4D-9F3A3F7E4210}" type="pres">
      <dgm:prSet presAssocID="{425ED1F5-7F2A-9947-856E-FEF9581B07D5}" presName="sibTrans" presStyleLbl="sibTrans2D1" presStyleIdx="0" presStyleCnt="4"/>
      <dgm:spPr/>
    </dgm:pt>
    <dgm:pt modelId="{3A3FC68D-C60C-D445-B1EC-09B0C2D10064}" type="pres">
      <dgm:prSet presAssocID="{425ED1F5-7F2A-9947-856E-FEF9581B07D5}" presName="connectorText" presStyleLbl="sibTrans2D1" presStyleIdx="0" presStyleCnt="4"/>
      <dgm:spPr/>
    </dgm:pt>
    <dgm:pt modelId="{7FEC6C3A-1E2D-8E4B-9D21-1C9B445E704B}" type="pres">
      <dgm:prSet presAssocID="{9384D1A1-746C-5D47-9A60-29AF3D86FCAD}" presName="node" presStyleLbl="node1" presStyleIdx="1" presStyleCnt="4">
        <dgm:presLayoutVars>
          <dgm:bulletEnabled val="1"/>
        </dgm:presLayoutVars>
      </dgm:prSet>
      <dgm:spPr>
        <a:xfrm>
          <a:off x="3652293" y="1389404"/>
          <a:ext cx="1307530" cy="1307530"/>
        </a:xfrm>
        <a:prstGeom prst="ellipse">
          <a:avLst/>
        </a:prstGeom>
      </dgm:spPr>
    </dgm:pt>
    <dgm:pt modelId="{3229966B-DBD6-2D45-BB6F-3CC7B360F4F4}" type="pres">
      <dgm:prSet presAssocID="{99332476-8999-0648-80BE-B95AFBC84AE2}" presName="sibTrans" presStyleLbl="sibTrans2D1" presStyleIdx="1" presStyleCnt="4" custAng="10639453"/>
      <dgm:spPr/>
    </dgm:pt>
    <dgm:pt modelId="{50B47BD8-39FF-A44A-A36E-07FB844EE8F4}" type="pres">
      <dgm:prSet presAssocID="{99332476-8999-0648-80BE-B95AFBC84AE2}" presName="connectorText" presStyleLbl="sibTrans2D1" presStyleIdx="1" presStyleCnt="4"/>
      <dgm:spPr/>
    </dgm:pt>
    <dgm:pt modelId="{4753A0BA-CB57-3D4E-88A9-D3FF85E6C572}" type="pres">
      <dgm:prSet presAssocID="{9DA80746-E0CD-1C4C-9095-30F488280EC3}" presName="node" presStyleLbl="node1" presStyleIdx="2" presStyleCnt="4">
        <dgm:presLayoutVars>
          <dgm:bulletEnabled val="1"/>
        </dgm:presLayoutVars>
      </dgm:prSet>
      <dgm:spPr>
        <a:xfrm>
          <a:off x="2263251" y="2778446"/>
          <a:ext cx="1307530" cy="1307530"/>
        </a:xfrm>
        <a:prstGeom prst="ellipse">
          <a:avLst/>
        </a:prstGeom>
      </dgm:spPr>
    </dgm:pt>
    <dgm:pt modelId="{60132329-B73A-9F48-8BFA-0583A480D8C4}" type="pres">
      <dgm:prSet presAssocID="{9AADB4C4-5D47-DD48-B7DC-F1CC8CBB5F59}" presName="sibTrans" presStyleLbl="sibTrans2D1" presStyleIdx="2" presStyleCnt="4"/>
      <dgm:spPr/>
    </dgm:pt>
    <dgm:pt modelId="{EABA776A-9539-E34F-9DAC-03E8849EAA18}" type="pres">
      <dgm:prSet presAssocID="{9AADB4C4-5D47-DD48-B7DC-F1CC8CBB5F59}" presName="connectorText" presStyleLbl="sibTrans2D1" presStyleIdx="2" presStyleCnt="4"/>
      <dgm:spPr/>
    </dgm:pt>
    <dgm:pt modelId="{D8E087A8-08FA-C943-A8C5-5F3691927545}" type="pres">
      <dgm:prSet presAssocID="{9C0EFAE3-A95B-9148-B6FA-9BD82875B745}" presName="node" presStyleLbl="node1" presStyleIdx="3" presStyleCnt="4">
        <dgm:presLayoutVars>
          <dgm:bulletEnabled val="1"/>
        </dgm:presLayoutVars>
      </dgm:prSet>
      <dgm:spPr>
        <a:xfrm>
          <a:off x="911283" y="941519"/>
          <a:ext cx="886286" cy="886286"/>
        </a:xfrm>
        <a:prstGeom prst="ellipse">
          <a:avLst/>
        </a:prstGeom>
      </dgm:spPr>
    </dgm:pt>
    <dgm:pt modelId="{40B1942F-9304-004C-8284-9FC4FBD7CE39}" type="pres">
      <dgm:prSet presAssocID="{610F63B4-569C-024B-9251-9A043F58E016}" presName="sibTrans" presStyleLbl="sibTrans2D1" presStyleIdx="3" presStyleCnt="4" custAng="10629505"/>
      <dgm:spPr/>
    </dgm:pt>
    <dgm:pt modelId="{48E4C93B-D743-194D-8FB6-72538B2D9B78}" type="pres">
      <dgm:prSet presAssocID="{610F63B4-569C-024B-9251-9A043F58E016}" presName="connectorText" presStyleLbl="sibTrans2D1" presStyleIdx="3" presStyleCnt="4"/>
      <dgm:spPr/>
    </dgm:pt>
  </dgm:ptLst>
  <dgm:cxnLst>
    <dgm:cxn modelId="{DF243D00-FB39-A649-A1A0-67F9318337CA}" type="presOf" srcId="{99332476-8999-0648-80BE-B95AFBC84AE2}" destId="{50B47BD8-39FF-A44A-A36E-07FB844EE8F4}" srcOrd="1" destOrd="0" presId="urn:microsoft.com/office/officeart/2005/8/layout/cycle2"/>
    <dgm:cxn modelId="{2B123C15-F860-7A4E-9A1B-EBBEC0C07E1A}" type="presOf" srcId="{610F63B4-569C-024B-9251-9A043F58E016}" destId="{48E4C93B-D743-194D-8FB6-72538B2D9B78}" srcOrd="1" destOrd="0" presId="urn:microsoft.com/office/officeart/2005/8/layout/cycle2"/>
    <dgm:cxn modelId="{B7FC741A-BAFF-7748-9E29-8A03212D4802}" type="presOf" srcId="{9DA80746-E0CD-1C4C-9095-30F488280EC3}" destId="{4753A0BA-CB57-3D4E-88A9-D3FF85E6C572}" srcOrd="0" destOrd="0" presId="urn:microsoft.com/office/officeart/2005/8/layout/cycle2"/>
    <dgm:cxn modelId="{6A69C31D-05A8-7B4B-8A9C-775CD084B4C7}" type="presOf" srcId="{9AADB4C4-5D47-DD48-B7DC-F1CC8CBB5F59}" destId="{60132329-B73A-9F48-8BFA-0583A480D8C4}" srcOrd="0" destOrd="0" presId="urn:microsoft.com/office/officeart/2005/8/layout/cycle2"/>
    <dgm:cxn modelId="{12644A2C-A574-CD42-828D-30AA5769AE09}" type="presOf" srcId="{425ED1F5-7F2A-9947-856E-FEF9581B07D5}" destId="{D2B22DD7-B44D-C041-9B4D-9F3A3F7E4210}" srcOrd="0" destOrd="0" presId="urn:microsoft.com/office/officeart/2005/8/layout/cycle2"/>
    <dgm:cxn modelId="{3030E530-511A-4442-90A2-5510FB5B4157}" srcId="{67EE0853-2991-2F4A-97F2-7EB2A1E550AC}" destId="{9DA80746-E0CD-1C4C-9095-30F488280EC3}" srcOrd="2" destOrd="0" parTransId="{29D64CEE-11FE-6744-AC37-99D91140A838}" sibTransId="{9AADB4C4-5D47-DD48-B7DC-F1CC8CBB5F59}"/>
    <dgm:cxn modelId="{26EB0B39-9731-B840-877A-B7970915157F}" srcId="{67EE0853-2991-2F4A-97F2-7EB2A1E550AC}" destId="{448E3AF7-0C79-FC4F-9892-BE62D7867474}" srcOrd="0" destOrd="0" parTransId="{A13748B3-AD77-1842-9C17-745A27C5198E}" sibTransId="{425ED1F5-7F2A-9947-856E-FEF9581B07D5}"/>
    <dgm:cxn modelId="{CAC0A940-B91B-7749-B3EC-CC916A6D8AB8}" srcId="{67EE0853-2991-2F4A-97F2-7EB2A1E550AC}" destId="{9384D1A1-746C-5D47-9A60-29AF3D86FCAD}" srcOrd="1" destOrd="0" parTransId="{F1DF24B7-C920-3040-8AB0-A8F3753558D6}" sibTransId="{99332476-8999-0648-80BE-B95AFBC84AE2}"/>
    <dgm:cxn modelId="{EDF2EC44-BA0C-1845-80CE-97DFF1F6F990}" type="presOf" srcId="{99332476-8999-0648-80BE-B95AFBC84AE2}" destId="{3229966B-DBD6-2D45-BB6F-3CC7B360F4F4}" srcOrd="0" destOrd="0" presId="urn:microsoft.com/office/officeart/2005/8/layout/cycle2"/>
    <dgm:cxn modelId="{B676FD6F-36B9-7146-B0FF-56CB88B557B3}" type="presOf" srcId="{425ED1F5-7F2A-9947-856E-FEF9581B07D5}" destId="{3A3FC68D-C60C-D445-B1EC-09B0C2D10064}" srcOrd="1" destOrd="0" presId="urn:microsoft.com/office/officeart/2005/8/layout/cycle2"/>
    <dgm:cxn modelId="{A7E34982-5A87-E84B-9E0F-3F7F30DA3B3E}" srcId="{67EE0853-2991-2F4A-97F2-7EB2A1E550AC}" destId="{9C0EFAE3-A95B-9148-B6FA-9BD82875B745}" srcOrd="3" destOrd="0" parTransId="{34A80218-55D7-C441-B833-9F53038266D8}" sibTransId="{610F63B4-569C-024B-9251-9A043F58E016}"/>
    <dgm:cxn modelId="{3E90169E-3DC9-F34D-B211-FFB5AD7679C4}" type="presOf" srcId="{9C0EFAE3-A95B-9148-B6FA-9BD82875B745}" destId="{D8E087A8-08FA-C943-A8C5-5F3691927545}" srcOrd="0" destOrd="0" presId="urn:microsoft.com/office/officeart/2005/8/layout/cycle2"/>
    <dgm:cxn modelId="{B7EC83A6-1BD5-C844-B656-CFAC9885FA04}" type="presOf" srcId="{67EE0853-2991-2F4A-97F2-7EB2A1E550AC}" destId="{E3C24772-0EDA-E148-9641-77DB8DDEF9FB}" srcOrd="0" destOrd="0" presId="urn:microsoft.com/office/officeart/2005/8/layout/cycle2"/>
    <dgm:cxn modelId="{56BD14A7-EC65-D740-9A13-45ADDFF00B92}" type="presOf" srcId="{610F63B4-569C-024B-9251-9A043F58E016}" destId="{40B1942F-9304-004C-8284-9FC4FBD7CE39}" srcOrd="0" destOrd="0" presId="urn:microsoft.com/office/officeart/2005/8/layout/cycle2"/>
    <dgm:cxn modelId="{238BDAD3-4922-654E-864E-BB7D2668456D}" type="presOf" srcId="{9AADB4C4-5D47-DD48-B7DC-F1CC8CBB5F59}" destId="{EABA776A-9539-E34F-9DAC-03E8849EAA18}" srcOrd="1" destOrd="0" presId="urn:microsoft.com/office/officeart/2005/8/layout/cycle2"/>
    <dgm:cxn modelId="{949FC9D7-D422-2E44-AFF8-9FFF15496E60}" type="presOf" srcId="{9384D1A1-746C-5D47-9A60-29AF3D86FCAD}" destId="{7FEC6C3A-1E2D-8E4B-9D21-1C9B445E704B}" srcOrd="0" destOrd="0" presId="urn:microsoft.com/office/officeart/2005/8/layout/cycle2"/>
    <dgm:cxn modelId="{AD57E3E8-ADF7-F749-B6CD-1E9D90F914B4}" type="presOf" srcId="{448E3AF7-0C79-FC4F-9892-BE62D7867474}" destId="{16079F42-FFBD-8348-BBAC-248A38C3C55C}" srcOrd="0" destOrd="0" presId="urn:microsoft.com/office/officeart/2005/8/layout/cycle2"/>
    <dgm:cxn modelId="{768AC780-874A-0842-99D1-05D6774444BF}" type="presParOf" srcId="{E3C24772-0EDA-E148-9641-77DB8DDEF9FB}" destId="{16079F42-FFBD-8348-BBAC-248A38C3C55C}" srcOrd="0" destOrd="0" presId="urn:microsoft.com/office/officeart/2005/8/layout/cycle2"/>
    <dgm:cxn modelId="{80EAD5CF-5940-8641-AFDB-9990307CD29E}" type="presParOf" srcId="{E3C24772-0EDA-E148-9641-77DB8DDEF9FB}" destId="{D2B22DD7-B44D-C041-9B4D-9F3A3F7E4210}" srcOrd="1" destOrd="0" presId="urn:microsoft.com/office/officeart/2005/8/layout/cycle2"/>
    <dgm:cxn modelId="{F032442B-CBAE-1F47-97BD-CE29580216CA}" type="presParOf" srcId="{D2B22DD7-B44D-C041-9B4D-9F3A3F7E4210}" destId="{3A3FC68D-C60C-D445-B1EC-09B0C2D10064}" srcOrd="0" destOrd="0" presId="urn:microsoft.com/office/officeart/2005/8/layout/cycle2"/>
    <dgm:cxn modelId="{7978F302-51A9-4943-84F4-3B7975335291}" type="presParOf" srcId="{E3C24772-0EDA-E148-9641-77DB8DDEF9FB}" destId="{7FEC6C3A-1E2D-8E4B-9D21-1C9B445E704B}" srcOrd="2" destOrd="0" presId="urn:microsoft.com/office/officeart/2005/8/layout/cycle2"/>
    <dgm:cxn modelId="{E447E0A9-C119-C643-A643-12F12DB1E860}" type="presParOf" srcId="{E3C24772-0EDA-E148-9641-77DB8DDEF9FB}" destId="{3229966B-DBD6-2D45-BB6F-3CC7B360F4F4}" srcOrd="3" destOrd="0" presId="urn:microsoft.com/office/officeart/2005/8/layout/cycle2"/>
    <dgm:cxn modelId="{4AE739F5-EBB4-4147-8AF0-C3CCD7E46E8D}" type="presParOf" srcId="{3229966B-DBD6-2D45-BB6F-3CC7B360F4F4}" destId="{50B47BD8-39FF-A44A-A36E-07FB844EE8F4}" srcOrd="0" destOrd="0" presId="urn:microsoft.com/office/officeart/2005/8/layout/cycle2"/>
    <dgm:cxn modelId="{2D7FD3CC-4ACD-1243-858A-41E1390FBCFA}" type="presParOf" srcId="{E3C24772-0EDA-E148-9641-77DB8DDEF9FB}" destId="{4753A0BA-CB57-3D4E-88A9-D3FF85E6C572}" srcOrd="4" destOrd="0" presId="urn:microsoft.com/office/officeart/2005/8/layout/cycle2"/>
    <dgm:cxn modelId="{880E7C28-4301-F14D-A841-2249049D477F}" type="presParOf" srcId="{E3C24772-0EDA-E148-9641-77DB8DDEF9FB}" destId="{60132329-B73A-9F48-8BFA-0583A480D8C4}" srcOrd="5" destOrd="0" presId="urn:microsoft.com/office/officeart/2005/8/layout/cycle2"/>
    <dgm:cxn modelId="{55287C8B-B56B-0B4C-8B26-FD608EEC6299}" type="presParOf" srcId="{60132329-B73A-9F48-8BFA-0583A480D8C4}" destId="{EABA776A-9539-E34F-9DAC-03E8849EAA18}" srcOrd="0" destOrd="0" presId="urn:microsoft.com/office/officeart/2005/8/layout/cycle2"/>
    <dgm:cxn modelId="{416031B4-4FF2-8640-8A0F-787CC259729E}" type="presParOf" srcId="{E3C24772-0EDA-E148-9641-77DB8DDEF9FB}" destId="{D8E087A8-08FA-C943-A8C5-5F3691927545}" srcOrd="6" destOrd="0" presId="urn:microsoft.com/office/officeart/2005/8/layout/cycle2"/>
    <dgm:cxn modelId="{26318582-AFB3-6843-8094-92C71A9AE042}" type="presParOf" srcId="{E3C24772-0EDA-E148-9641-77DB8DDEF9FB}" destId="{40B1942F-9304-004C-8284-9FC4FBD7CE39}" srcOrd="7" destOrd="0" presId="urn:microsoft.com/office/officeart/2005/8/layout/cycle2"/>
    <dgm:cxn modelId="{4091A152-DEE7-A443-94EC-C896BAB00D78}" type="presParOf" srcId="{40B1942F-9304-004C-8284-9FC4FBD7CE39}" destId="{48E4C93B-D743-194D-8FB6-72538B2D9B7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79F42-FFBD-8348-BBAC-248A38C3C55C}">
      <dsp:nvSpPr>
        <dsp:cNvPr id="0" name=""/>
        <dsp:cNvSpPr/>
      </dsp:nvSpPr>
      <dsp:spPr>
        <a:xfrm>
          <a:off x="2631609" y="422"/>
          <a:ext cx="1520337" cy="1520337"/>
        </a:xfrm>
        <a:prstGeom prst="ellipse">
          <a:avLst/>
        </a:prstGeom>
        <a:gradFill flip="none" rotWithShape="1">
          <a:gsLst>
            <a:gs pos="100000">
              <a:srgbClr val="007682"/>
            </a:gs>
            <a:gs pos="0">
              <a:srgbClr val="00C0D4"/>
            </a:gs>
          </a:gsLst>
          <a:path path="circle">
            <a:fillToRect l="100000" b="100000"/>
          </a:path>
          <a:tileRect t="-100000" r="-100000"/>
        </a:gradFill>
        <a:ln w="0" cap="flat" cmpd="sng" algn="ctr">
          <a:noFill/>
          <a:prstDash val="solid"/>
          <a:miter lim="800000"/>
        </a:ln>
        <a:effectLst>
          <a:outerShdw blurRad="50800" dist="38100" dir="2700000" algn="tl" rotWithShape="0">
            <a:srgbClr val="007682">
              <a:alpha val="4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110000"/>
            </a:lnSpc>
            <a:spcBef>
              <a:spcPct val="0"/>
            </a:spcBef>
            <a:spcAft>
              <a:spcPts val="0"/>
            </a:spcAft>
            <a:buNone/>
          </a:pPr>
          <a:r>
            <a:rPr lang="en-US" sz="1100" b="0" kern="1200" dirty="0">
              <a:solidFill>
                <a:prstClr val="white"/>
              </a:solidFill>
              <a:effectLst>
                <a:outerShdw blurRad="50800" dist="38100" dir="2700000" algn="tl" rotWithShape="0">
                  <a:prstClr val="black">
                    <a:alpha val="40000"/>
                  </a:prstClr>
                </a:outerShdw>
              </a:effectLst>
              <a:latin typeface="Proxima Nova Rg" panose="02000506030000020004" pitchFamily="50" charset="0"/>
              <a:ea typeface="+mn-ea"/>
              <a:cs typeface="+mn-cs"/>
            </a:rPr>
            <a:t>CAPITAL MARKETS &amp; FINANCE</a:t>
          </a:r>
        </a:p>
      </dsp:txBody>
      <dsp:txXfrm>
        <a:off x="2854257" y="223070"/>
        <a:ext cx="1075041" cy="1075041"/>
      </dsp:txXfrm>
    </dsp:sp>
    <dsp:sp modelId="{D2B22DD7-B44D-C041-9B4D-9F3A3F7E4210}">
      <dsp:nvSpPr>
        <dsp:cNvPr id="0" name=""/>
        <dsp:cNvSpPr/>
      </dsp:nvSpPr>
      <dsp:spPr>
        <a:xfrm rot="2700000">
          <a:off x="3988832" y="1303491"/>
          <a:ext cx="404803" cy="513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006617" y="1363178"/>
        <a:ext cx="283362" cy="307868"/>
      </dsp:txXfrm>
    </dsp:sp>
    <dsp:sp modelId="{7FEC6C3A-1E2D-8E4B-9D21-1C9B445E704B}">
      <dsp:nvSpPr>
        <dsp:cNvPr id="0" name=""/>
        <dsp:cNvSpPr/>
      </dsp:nvSpPr>
      <dsp:spPr>
        <a:xfrm>
          <a:off x="4246724" y="1615538"/>
          <a:ext cx="1520337" cy="1520337"/>
        </a:xfrm>
        <a:prstGeom prst="ellipse">
          <a:avLst/>
        </a:prstGeom>
        <a:gradFill flip="none" rotWithShape="1">
          <a:gsLst>
            <a:gs pos="100000">
              <a:srgbClr val="007682"/>
            </a:gs>
            <a:gs pos="0">
              <a:srgbClr val="00C0D4"/>
            </a:gs>
          </a:gsLst>
          <a:path path="circle">
            <a:fillToRect l="100000" b="100000"/>
          </a:path>
          <a:tileRect t="-100000" r="-100000"/>
        </a:gradFill>
        <a:ln w="0" cap="flat" cmpd="sng" algn="ctr">
          <a:noFill/>
          <a:prstDash val="solid"/>
          <a:miter lim="800000"/>
        </a:ln>
        <a:effectLst>
          <a:outerShdw blurRad="50800" dist="38100" dir="2700000" algn="tl" rotWithShape="0">
            <a:srgbClr val="007682">
              <a:alpha val="4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110000"/>
            </a:lnSpc>
            <a:spcBef>
              <a:spcPct val="0"/>
            </a:spcBef>
            <a:spcAft>
              <a:spcPts val="0"/>
            </a:spcAft>
            <a:buNone/>
          </a:pPr>
          <a:r>
            <a:rPr lang="en-US" sz="1100" b="0" kern="1200" dirty="0">
              <a:solidFill>
                <a:prstClr val="white"/>
              </a:solidFill>
              <a:effectLst>
                <a:outerShdw blurRad="50800" dist="38100" dir="2700000" algn="tl" rotWithShape="0">
                  <a:prstClr val="black">
                    <a:alpha val="40000"/>
                  </a:prstClr>
                </a:outerShdw>
              </a:effectLst>
              <a:latin typeface="Proxima Nova Rg" panose="02000506030000020004" pitchFamily="50" charset="0"/>
              <a:ea typeface="+mn-ea"/>
              <a:cs typeface="+mn-cs"/>
            </a:rPr>
            <a:t>CONSTRUCTION &amp; RENOVATION</a:t>
          </a:r>
        </a:p>
      </dsp:txBody>
      <dsp:txXfrm>
        <a:off x="4469372" y="1838186"/>
        <a:ext cx="1075041" cy="1075041"/>
      </dsp:txXfrm>
    </dsp:sp>
    <dsp:sp modelId="{3229966B-DBD6-2D45-BB6F-3CC7B360F4F4}">
      <dsp:nvSpPr>
        <dsp:cNvPr id="0" name=""/>
        <dsp:cNvSpPr/>
      </dsp:nvSpPr>
      <dsp:spPr>
        <a:xfrm rot="18739453">
          <a:off x="4005035" y="2918607"/>
          <a:ext cx="404803" cy="513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4024871" y="3066123"/>
        <a:ext cx="283362" cy="307868"/>
      </dsp:txXfrm>
    </dsp:sp>
    <dsp:sp modelId="{4753A0BA-CB57-3D4E-88A9-D3FF85E6C572}">
      <dsp:nvSpPr>
        <dsp:cNvPr id="0" name=""/>
        <dsp:cNvSpPr/>
      </dsp:nvSpPr>
      <dsp:spPr>
        <a:xfrm>
          <a:off x="2631609" y="3230654"/>
          <a:ext cx="1520337" cy="1520337"/>
        </a:xfrm>
        <a:prstGeom prst="ellipse">
          <a:avLst/>
        </a:prstGeom>
        <a:gradFill flip="none" rotWithShape="1">
          <a:gsLst>
            <a:gs pos="100000">
              <a:srgbClr val="007682"/>
            </a:gs>
            <a:gs pos="0">
              <a:srgbClr val="00C0D4"/>
            </a:gs>
          </a:gsLst>
          <a:path path="circle">
            <a:fillToRect l="100000" b="100000"/>
          </a:path>
          <a:tileRect t="-100000" r="-100000"/>
        </a:gradFill>
        <a:ln w="0" cap="flat" cmpd="sng" algn="ctr">
          <a:noFill/>
          <a:prstDash val="solid"/>
          <a:miter lim="800000"/>
        </a:ln>
        <a:effectLst>
          <a:outerShdw blurRad="50800" dist="38100" dir="2700000" algn="tl" rotWithShape="0">
            <a:srgbClr val="007682">
              <a:alpha val="4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110000"/>
            </a:lnSpc>
            <a:spcBef>
              <a:spcPct val="0"/>
            </a:spcBef>
            <a:spcAft>
              <a:spcPts val="0"/>
            </a:spcAft>
            <a:buNone/>
          </a:pPr>
          <a:r>
            <a:rPr lang="en-US" sz="1100" b="0" kern="1200" dirty="0">
              <a:solidFill>
                <a:prstClr val="white"/>
              </a:solidFill>
              <a:effectLst>
                <a:outerShdw blurRad="50800" dist="38100" dir="2700000" algn="tl" rotWithShape="0">
                  <a:prstClr val="black">
                    <a:alpha val="40000"/>
                  </a:prstClr>
                </a:outerShdw>
              </a:effectLst>
              <a:latin typeface="Proxima Nova Rg" panose="02000506030000020004" pitchFamily="50" charset="0"/>
              <a:ea typeface="+mn-ea"/>
              <a:cs typeface="+mn-cs"/>
            </a:rPr>
            <a:t>PEOPLE &amp; CULTURE</a:t>
          </a:r>
        </a:p>
      </dsp:txBody>
      <dsp:txXfrm>
        <a:off x="2854257" y="3453302"/>
        <a:ext cx="1075041" cy="1075041"/>
      </dsp:txXfrm>
    </dsp:sp>
    <dsp:sp modelId="{60132329-B73A-9F48-8BFA-0583A480D8C4}">
      <dsp:nvSpPr>
        <dsp:cNvPr id="0" name=""/>
        <dsp:cNvSpPr/>
      </dsp:nvSpPr>
      <dsp:spPr>
        <a:xfrm rot="13500000">
          <a:off x="2389919" y="2934809"/>
          <a:ext cx="404803" cy="513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2493575" y="3080368"/>
        <a:ext cx="283362" cy="307868"/>
      </dsp:txXfrm>
    </dsp:sp>
    <dsp:sp modelId="{D8E087A8-08FA-C943-A8C5-5F3691927545}">
      <dsp:nvSpPr>
        <dsp:cNvPr id="0" name=""/>
        <dsp:cNvSpPr/>
      </dsp:nvSpPr>
      <dsp:spPr>
        <a:xfrm>
          <a:off x="1016493" y="1615538"/>
          <a:ext cx="1520337" cy="1520337"/>
        </a:xfrm>
        <a:prstGeom prst="ellipse">
          <a:avLst/>
        </a:prstGeom>
        <a:gradFill flip="none" rotWithShape="1">
          <a:gsLst>
            <a:gs pos="100000">
              <a:srgbClr val="007682"/>
            </a:gs>
            <a:gs pos="0">
              <a:srgbClr val="00C0D4"/>
            </a:gs>
          </a:gsLst>
          <a:path path="circle">
            <a:fillToRect l="100000" b="100000"/>
          </a:path>
          <a:tileRect t="-100000" r="-100000"/>
        </a:gradFill>
        <a:ln w="0" cap="flat" cmpd="sng" algn="ctr">
          <a:noFill/>
          <a:prstDash val="solid"/>
          <a:miter lim="800000"/>
        </a:ln>
        <a:effectLst>
          <a:outerShdw blurRad="50800" dist="38100" dir="2700000" algn="tl" rotWithShape="0">
            <a:srgbClr val="007682">
              <a:alpha val="4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110000"/>
            </a:lnSpc>
            <a:spcBef>
              <a:spcPct val="0"/>
            </a:spcBef>
            <a:spcAft>
              <a:spcPts val="0"/>
            </a:spcAft>
            <a:buNone/>
          </a:pPr>
          <a:r>
            <a:rPr lang="en-US" sz="1100" b="0" kern="1200" dirty="0">
              <a:solidFill>
                <a:prstClr val="white"/>
              </a:solidFill>
              <a:effectLst>
                <a:outerShdw blurRad="50800" dist="38100" dir="2700000" algn="tl" rotWithShape="0">
                  <a:prstClr val="black">
                    <a:alpha val="40000"/>
                  </a:prstClr>
                </a:outerShdw>
              </a:effectLst>
              <a:latin typeface="Proxima Nova Rg" panose="02000506030000020004" pitchFamily="50" charset="0"/>
              <a:ea typeface="+mn-ea"/>
              <a:cs typeface="+mn-cs"/>
            </a:rPr>
            <a:t>PROPERTY MANAGEMENT</a:t>
          </a:r>
        </a:p>
      </dsp:txBody>
      <dsp:txXfrm>
        <a:off x="1239141" y="1838186"/>
        <a:ext cx="1075041" cy="1075041"/>
      </dsp:txXfrm>
    </dsp:sp>
    <dsp:sp modelId="{40B1942F-9304-004C-8284-9FC4FBD7CE39}">
      <dsp:nvSpPr>
        <dsp:cNvPr id="0" name=""/>
        <dsp:cNvSpPr/>
      </dsp:nvSpPr>
      <dsp:spPr>
        <a:xfrm rot="7929505">
          <a:off x="2373717" y="1319693"/>
          <a:ext cx="404803" cy="513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475192" y="1377304"/>
        <a:ext cx="283362" cy="30786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272012"/>
            <a:ext cx="11744960" cy="2705946"/>
          </a:xfrm>
        </p:spPr>
        <p:txBody>
          <a:bodyPr anchor="b"/>
          <a:lstStyle>
            <a:lvl1pPr algn="ctr">
              <a:defRPr sz="3942">
                <a:latin typeface="Neutra Display"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1727200" y="4082311"/>
            <a:ext cx="10363200" cy="1876530"/>
          </a:xfrm>
        </p:spPr>
        <p:txBody>
          <a:bodyPr/>
          <a:lstStyle>
            <a:lvl1pPr marL="0" indent="0" algn="ctr">
              <a:buNone/>
              <a:defRPr sz="1576"/>
            </a:lvl1pPr>
            <a:lvl2pPr marL="300321" indent="0" algn="ctr">
              <a:buNone/>
              <a:defRPr sz="1314"/>
            </a:lvl2pPr>
            <a:lvl3pPr marL="600642" indent="0" algn="ctr">
              <a:buNone/>
              <a:defRPr sz="1182"/>
            </a:lvl3pPr>
            <a:lvl4pPr marL="900963" indent="0" algn="ctr">
              <a:buNone/>
              <a:defRPr sz="1051"/>
            </a:lvl4pPr>
            <a:lvl5pPr marL="1201284" indent="0" algn="ctr">
              <a:buNone/>
              <a:defRPr sz="1051"/>
            </a:lvl5pPr>
            <a:lvl6pPr marL="1501605" indent="0" algn="ctr">
              <a:buNone/>
              <a:defRPr sz="1051"/>
            </a:lvl6pPr>
            <a:lvl7pPr marL="1801926" indent="0" algn="ctr">
              <a:buNone/>
              <a:defRPr sz="1051"/>
            </a:lvl7pPr>
            <a:lvl8pPr marL="2102247" indent="0" algn="ctr">
              <a:buNone/>
              <a:defRPr sz="1051"/>
            </a:lvl8pPr>
            <a:lvl9pPr marL="2402568" indent="0" algn="ctr">
              <a:buNone/>
              <a:defRPr sz="105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E5D054-0ECE-4323-9AEE-264371A40733}" type="datetimeFigureOut">
              <a:rPr lang="en-AU" smtClean="0"/>
              <a:t>26/01/2020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F85AF9-5059-402F-9A87-5CD6D6366C84}" type="slidenum">
              <a:rPr lang="en-AU" smtClean="0"/>
              <a:t>‹#›</a:t>
            </a:fld>
            <a:endParaRPr lang="en-AU"/>
          </a:p>
        </p:txBody>
      </p:sp>
    </p:spTree>
    <p:extLst>
      <p:ext uri="{BB962C8B-B14F-4D97-AF65-F5344CB8AC3E}">
        <p14:creationId xmlns:p14="http://schemas.microsoft.com/office/powerpoint/2010/main" val="108333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70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 - Dark Blue">
    <p:spTree>
      <p:nvGrpSpPr>
        <p:cNvPr id="1" name=""/>
        <p:cNvGrpSpPr/>
        <p:nvPr/>
      </p:nvGrpSpPr>
      <p:grpSpPr>
        <a:xfrm>
          <a:off x="0" y="0"/>
          <a:ext cx="0" cy="0"/>
          <a:chOff x="0" y="0"/>
          <a:chExt cx="0" cy="0"/>
        </a:xfrm>
      </p:grpSpPr>
      <p:sp>
        <p:nvSpPr>
          <p:cNvPr id="6" name="Footer Background">
            <a:extLst>
              <a:ext uri="{FF2B5EF4-FFF2-40B4-BE49-F238E27FC236}">
                <a16:creationId xmlns:a16="http://schemas.microsoft.com/office/drawing/2014/main" id="{9B8A3879-34C4-4E89-8C12-01B946600240}"/>
              </a:ext>
            </a:extLst>
          </p:cNvPr>
          <p:cNvSpPr/>
          <p:nvPr userDrawn="1"/>
        </p:nvSpPr>
        <p:spPr>
          <a:xfrm flipV="1">
            <a:off x="0" y="7215148"/>
            <a:ext cx="13824000" cy="55725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391" dirty="0">
              <a:solidFill>
                <a:schemeClr val="dk1"/>
              </a:solidFill>
              <a:latin typeface="Proxima Nova"/>
              <a:ea typeface="Proxima Nova"/>
              <a:cs typeface="Proxima Nova"/>
              <a:sym typeface="Proxima Nova"/>
            </a:endParaRPr>
          </a:p>
        </p:txBody>
      </p:sp>
      <p:sp>
        <p:nvSpPr>
          <p:cNvPr id="2" name="Title 1">
            <a:extLst>
              <a:ext uri="{FF2B5EF4-FFF2-40B4-BE49-F238E27FC236}">
                <a16:creationId xmlns:a16="http://schemas.microsoft.com/office/drawing/2014/main" id="{A6775B9C-D6F8-47B6-B070-AB340723D9C5}"/>
              </a:ext>
            </a:extLst>
          </p:cNvPr>
          <p:cNvSpPr>
            <a:spLocks noGrp="1"/>
          </p:cNvSpPr>
          <p:nvPr>
            <p:ph type="title"/>
          </p:nvPr>
        </p:nvSpPr>
        <p:spPr/>
        <p:txBody>
          <a:bodyPr/>
          <a:lstStyle/>
          <a:p>
            <a:r>
              <a:rPr lang="en-US"/>
              <a:t>Click to edit Master title style</a:t>
            </a:r>
            <a:endParaRPr lang="en-AU" dirty="0"/>
          </a:p>
        </p:txBody>
      </p:sp>
      <p:sp>
        <p:nvSpPr>
          <p:cNvPr id="7" name="Slide Number Placeholder 5">
            <a:extLst>
              <a:ext uri="{FF2B5EF4-FFF2-40B4-BE49-F238E27FC236}">
                <a16:creationId xmlns:a16="http://schemas.microsoft.com/office/drawing/2014/main" id="{2C3A9B9B-13EC-4FD8-81C2-094AE0EAB5C2}"/>
              </a:ext>
            </a:extLst>
          </p:cNvPr>
          <p:cNvSpPr txBox="1">
            <a:spLocks/>
          </p:cNvSpPr>
          <p:nvPr userDrawn="1"/>
        </p:nvSpPr>
        <p:spPr>
          <a:xfrm>
            <a:off x="10020975" y="7552826"/>
            <a:ext cx="3225799" cy="103042"/>
          </a:xfrm>
          <a:prstGeom prst="rect">
            <a:avLst/>
          </a:prstGeom>
        </p:spPr>
        <p:txBody>
          <a:bodyPr vert="horz" lIns="70658" tIns="35329" rIns="70658" bIns="35329" rtlCol="0" anchor="ctr"/>
          <a:lstStyle>
            <a:defPPr>
              <a:defRPr lang="en-US"/>
            </a:defPPr>
            <a:lvl1pPr marL="0" algn="r" defTabSz="457200" rtl="0" eaLnBrk="1" latinLnBrk="0" hangingPunct="1">
              <a:defRPr sz="1020" kern="1200" smtClean="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284BE5C-9BD1-3843-AA10-3416FB373571}" type="slidenum">
              <a:rPr lang="en-US" sz="1050" smtClean="0">
                <a:latin typeface="Proxima Nova Lt" panose="02000506030000020004" pitchFamily="50" charset="0"/>
              </a:rPr>
              <a:pPr>
                <a:defRPr/>
              </a:pPr>
              <a:t>‹#›</a:t>
            </a:fld>
            <a:endParaRPr lang="en-US" sz="1050" dirty="0">
              <a:latin typeface="Proxima Nova Lt" panose="02000506030000020004" pitchFamily="50" charset="0"/>
            </a:endParaRPr>
          </a:p>
        </p:txBody>
      </p:sp>
      <p:sp>
        <p:nvSpPr>
          <p:cNvPr id="8" name="Footer Placeholder 2">
            <a:extLst>
              <a:ext uri="{FF2B5EF4-FFF2-40B4-BE49-F238E27FC236}">
                <a16:creationId xmlns:a16="http://schemas.microsoft.com/office/drawing/2014/main" id="{731F4870-A27A-4FB8-AB0D-2FDCA37B8D5D}"/>
              </a:ext>
            </a:extLst>
          </p:cNvPr>
          <p:cNvSpPr txBox="1">
            <a:spLocks/>
          </p:cNvSpPr>
          <p:nvPr userDrawn="1"/>
        </p:nvSpPr>
        <p:spPr>
          <a:xfrm>
            <a:off x="612000" y="7552823"/>
            <a:ext cx="5446889" cy="94146"/>
          </a:xfrm>
          <a:prstGeom prst="rect">
            <a:avLst/>
          </a:prstGeom>
        </p:spPr>
        <p:txBody>
          <a:bodyPr vert="horz" lIns="0" tIns="35329" rIns="70658" bIns="35329" rtlCol="0" anchor="ctr"/>
          <a:lstStyle>
            <a:defPPr>
              <a:defRPr lang="en-US"/>
            </a:defPPr>
            <a:lvl1pPr marL="0" algn="ctr" defTabSz="457200" rtl="0" eaLnBrk="1" latinLnBrk="0" hangingPunct="1">
              <a:defRPr sz="102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618" dirty="0">
                <a:latin typeface="Proxima Nova Lt" panose="02000506030000020004" pitchFamily="50" charset="0"/>
              </a:rPr>
              <a:t>Tricap Residential Group  |  TricapRes.com</a:t>
            </a:r>
          </a:p>
        </p:txBody>
      </p:sp>
      <p:sp>
        <p:nvSpPr>
          <p:cNvPr id="3" name="TextBox 2">
            <a:extLst>
              <a:ext uri="{FF2B5EF4-FFF2-40B4-BE49-F238E27FC236}">
                <a16:creationId xmlns:a16="http://schemas.microsoft.com/office/drawing/2014/main" id="{A67FED5A-194F-44C3-9B67-B04F9638F087}"/>
              </a:ext>
            </a:extLst>
          </p:cNvPr>
          <p:cNvSpPr txBox="1"/>
          <p:nvPr userDrawn="1"/>
        </p:nvSpPr>
        <p:spPr>
          <a:xfrm>
            <a:off x="612000" y="7358587"/>
            <a:ext cx="4532877" cy="205253"/>
          </a:xfrm>
          <a:prstGeom prst="rect">
            <a:avLst/>
          </a:prstGeom>
          <a:noFill/>
        </p:spPr>
        <p:txBody>
          <a:bodyPr wrap="square" lIns="0" rtlCol="0">
            <a:noAutofit/>
          </a:bodyPr>
          <a:lstStyle/>
          <a:p>
            <a:r>
              <a:rPr lang="en-AU" sz="800" spc="150" baseline="0" dirty="0">
                <a:solidFill>
                  <a:schemeClr val="bg1"/>
                </a:solidFill>
                <a:latin typeface="NeutraText-Book" panose="02000000000000000000" pitchFamily="2" charset="0"/>
              </a:rPr>
              <a:t>THE EXPERIENCE</a:t>
            </a:r>
          </a:p>
        </p:txBody>
      </p:sp>
    </p:spTree>
    <p:extLst>
      <p:ext uri="{BB962C8B-B14F-4D97-AF65-F5344CB8AC3E}">
        <p14:creationId xmlns:p14="http://schemas.microsoft.com/office/powerpoint/2010/main" val="154877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9C42-81E2-4567-B209-FF0948CD5A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671B252-D1E6-46C7-A7CC-90703DA990CF}"/>
              </a:ext>
            </a:extLst>
          </p:cNvPr>
          <p:cNvSpPr>
            <a:spLocks noGrp="1"/>
          </p:cNvSpPr>
          <p:nvPr>
            <p:ph type="dt" sz="half" idx="10"/>
          </p:nvPr>
        </p:nvSpPr>
        <p:spPr/>
        <p:txBody>
          <a:bodyPr/>
          <a:lstStyle/>
          <a:p>
            <a:fld id="{47E5D054-0ECE-4323-9AEE-264371A40733}" type="datetimeFigureOut">
              <a:rPr lang="en-AU" smtClean="0"/>
              <a:t>26/01/2020</a:t>
            </a:fld>
            <a:endParaRPr lang="en-AU"/>
          </a:p>
        </p:txBody>
      </p:sp>
      <p:sp>
        <p:nvSpPr>
          <p:cNvPr id="6" name="Footer Background">
            <a:extLst>
              <a:ext uri="{FF2B5EF4-FFF2-40B4-BE49-F238E27FC236}">
                <a16:creationId xmlns:a16="http://schemas.microsoft.com/office/drawing/2014/main" id="{E30C8B41-8E48-47FB-B27F-342C064689D4}"/>
              </a:ext>
            </a:extLst>
          </p:cNvPr>
          <p:cNvSpPr/>
          <p:nvPr userDrawn="1"/>
        </p:nvSpPr>
        <p:spPr>
          <a:xfrm flipV="1">
            <a:off x="0" y="7128376"/>
            <a:ext cx="13817600" cy="644023"/>
          </a:xfrm>
          <a:prstGeom prst="rect">
            <a:avLst/>
          </a:prstGeom>
          <a:solidFill>
            <a:schemeClr val="bg1"/>
          </a:solidFill>
          <a:ln>
            <a:noFill/>
          </a:ln>
          <a:effectLst>
            <a:outerShdw blurRad="25400" dist="12700" dir="16200000" rotWithShape="0">
              <a:prstClr val="black">
                <a:alpha val="15000"/>
              </a:prstClr>
            </a:outerShdw>
          </a:effectLst>
        </p:spPr>
        <p:txBody>
          <a:bodyPr spcFirstLastPara="1" wrap="square" lIns="0" tIns="0" rIns="0" bIns="0" anchor="t" anchorCtr="0">
            <a:noAutofit/>
          </a:bodyPr>
          <a:lstStyle/>
          <a:p>
            <a:pPr marL="0" marR="0" lvl="0" indent="0" algn="l" rtl="0">
              <a:spcBef>
                <a:spcPts val="0"/>
              </a:spcBef>
              <a:spcAft>
                <a:spcPts val="0"/>
              </a:spcAft>
              <a:buNone/>
            </a:pPr>
            <a:endParaRPr sz="1391" dirty="0">
              <a:solidFill>
                <a:schemeClr val="dk1"/>
              </a:solidFill>
              <a:latin typeface="Proxima Nova"/>
              <a:ea typeface="Proxima Nova"/>
              <a:cs typeface="Proxima Nova"/>
              <a:sym typeface="Proxima Nova"/>
            </a:endParaRPr>
          </a:p>
        </p:txBody>
      </p:sp>
      <p:sp>
        <p:nvSpPr>
          <p:cNvPr id="10" name="Slide Number Placeholder 5">
            <a:extLst>
              <a:ext uri="{FF2B5EF4-FFF2-40B4-BE49-F238E27FC236}">
                <a16:creationId xmlns:a16="http://schemas.microsoft.com/office/drawing/2014/main" id="{A227DD50-0A53-4245-BC1F-4240F53EA24D}"/>
              </a:ext>
            </a:extLst>
          </p:cNvPr>
          <p:cNvSpPr txBox="1">
            <a:spLocks/>
          </p:cNvSpPr>
          <p:nvPr userDrawn="1"/>
        </p:nvSpPr>
        <p:spPr>
          <a:xfrm>
            <a:off x="10020109" y="7552826"/>
            <a:ext cx="3225799" cy="103042"/>
          </a:xfrm>
          <a:prstGeom prst="rect">
            <a:avLst/>
          </a:prstGeom>
        </p:spPr>
        <p:txBody>
          <a:bodyPr vert="horz" lIns="70658" tIns="35329" rIns="70658" bIns="35329" rtlCol="0" anchor="ctr"/>
          <a:lstStyle>
            <a:defPPr>
              <a:defRPr lang="en-US"/>
            </a:defPPr>
            <a:lvl1pPr marL="0" algn="r" defTabSz="457200" rtl="0" eaLnBrk="1" latinLnBrk="0" hangingPunct="1">
              <a:defRPr sz="1020" kern="1200" smtClean="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284BE5C-9BD1-3843-AA10-3416FB373571}" type="slidenum">
              <a:rPr lang="en-US" sz="788" smtClean="0">
                <a:solidFill>
                  <a:srgbClr val="20536F"/>
                </a:solidFill>
                <a:latin typeface="Proxima Nova Lt" panose="02000506030000020004" pitchFamily="50" charset="0"/>
              </a:rPr>
              <a:pPr>
                <a:defRPr/>
              </a:pPr>
              <a:t>‹#›</a:t>
            </a:fld>
            <a:endParaRPr lang="en-US" sz="788" dirty="0">
              <a:solidFill>
                <a:srgbClr val="20536F"/>
              </a:solidFill>
              <a:latin typeface="Proxima Nova Lt" panose="02000506030000020004" pitchFamily="50" charset="0"/>
            </a:endParaRPr>
          </a:p>
        </p:txBody>
      </p:sp>
      <p:sp>
        <p:nvSpPr>
          <p:cNvPr id="11" name="Footer Placeholder 2">
            <a:extLst>
              <a:ext uri="{FF2B5EF4-FFF2-40B4-BE49-F238E27FC236}">
                <a16:creationId xmlns:a16="http://schemas.microsoft.com/office/drawing/2014/main" id="{1A5055A5-EAC5-4BF1-9EFB-34EC153C7C10}"/>
              </a:ext>
            </a:extLst>
          </p:cNvPr>
          <p:cNvSpPr txBox="1">
            <a:spLocks/>
          </p:cNvSpPr>
          <p:nvPr userDrawn="1"/>
        </p:nvSpPr>
        <p:spPr>
          <a:xfrm>
            <a:off x="612000" y="7552636"/>
            <a:ext cx="5446889" cy="94146"/>
          </a:xfrm>
          <a:prstGeom prst="rect">
            <a:avLst/>
          </a:prstGeom>
        </p:spPr>
        <p:txBody>
          <a:bodyPr vert="horz" lIns="0" tIns="35329" rIns="70658" bIns="35329" rtlCol="0" anchor="ctr"/>
          <a:lstStyle>
            <a:defPPr>
              <a:defRPr lang="en-US"/>
            </a:defPPr>
            <a:lvl1pPr marL="0" algn="ctr" defTabSz="457200" rtl="0" eaLnBrk="1" latinLnBrk="0" hangingPunct="1">
              <a:defRPr sz="102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618" dirty="0">
                <a:solidFill>
                  <a:srgbClr val="20536F"/>
                </a:solidFill>
                <a:latin typeface="Proxima Nova Lt" panose="02000506030000020004" pitchFamily="50" charset="0"/>
              </a:rPr>
              <a:t>Tricap Residential Group  |  TricapRes.com</a:t>
            </a:r>
          </a:p>
        </p:txBody>
      </p:sp>
      <p:sp>
        <p:nvSpPr>
          <p:cNvPr id="9" name="TextBox 8">
            <a:extLst>
              <a:ext uri="{FF2B5EF4-FFF2-40B4-BE49-F238E27FC236}">
                <a16:creationId xmlns:a16="http://schemas.microsoft.com/office/drawing/2014/main" id="{A3632B93-617C-4CA0-A618-DD974DCBF893}"/>
              </a:ext>
            </a:extLst>
          </p:cNvPr>
          <p:cNvSpPr txBox="1"/>
          <p:nvPr userDrawn="1"/>
        </p:nvSpPr>
        <p:spPr>
          <a:xfrm>
            <a:off x="612000" y="7358587"/>
            <a:ext cx="4532877" cy="205253"/>
          </a:xfrm>
          <a:prstGeom prst="rect">
            <a:avLst/>
          </a:prstGeom>
          <a:noFill/>
        </p:spPr>
        <p:txBody>
          <a:bodyPr wrap="square" lIns="0" rtlCol="0">
            <a:noAutofit/>
          </a:bodyPr>
          <a:lstStyle/>
          <a:p>
            <a:r>
              <a:rPr lang="en-AU" sz="800" spc="150" baseline="0" dirty="0">
                <a:solidFill>
                  <a:srgbClr val="20536F"/>
                </a:solidFill>
                <a:latin typeface="NeutraText-Book" panose="02000000000000000000" pitchFamily="2" charset="0"/>
              </a:rPr>
              <a:t>THE EXPERIENCE</a:t>
            </a:r>
          </a:p>
        </p:txBody>
      </p:sp>
    </p:spTree>
    <p:extLst>
      <p:ext uri="{BB962C8B-B14F-4D97-AF65-F5344CB8AC3E}">
        <p14:creationId xmlns:p14="http://schemas.microsoft.com/office/powerpoint/2010/main" val="1428895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2" y="413813"/>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2"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1" y="7203868"/>
            <a:ext cx="3108960" cy="413809"/>
          </a:xfrm>
          <a:prstGeom prst="rect">
            <a:avLst/>
          </a:prstGeom>
        </p:spPr>
        <p:txBody>
          <a:bodyPr vert="horz" lIns="91440" tIns="45720" rIns="91440" bIns="45720" rtlCol="0" anchor="ctr"/>
          <a:lstStyle>
            <a:lvl1pPr algn="l">
              <a:defRPr sz="788">
                <a:solidFill>
                  <a:schemeClr val="tx1">
                    <a:tint val="75000"/>
                  </a:schemeClr>
                </a:solidFill>
              </a:defRPr>
            </a:lvl1pPr>
          </a:lstStyle>
          <a:p>
            <a:fld id="{47E5D054-0ECE-4323-9AEE-264371A40733}" type="datetimeFigureOut">
              <a:rPr lang="en-AU" smtClean="0"/>
              <a:t>26/01/2020</a:t>
            </a:fld>
            <a:endParaRPr lang="en-AU"/>
          </a:p>
        </p:txBody>
      </p:sp>
      <p:sp>
        <p:nvSpPr>
          <p:cNvPr id="5" name="Footer Placeholder 4"/>
          <p:cNvSpPr>
            <a:spLocks noGrp="1"/>
          </p:cNvSpPr>
          <p:nvPr>
            <p:ph type="ftr" sz="quarter" idx="3"/>
          </p:nvPr>
        </p:nvSpPr>
        <p:spPr>
          <a:xfrm>
            <a:off x="4577082" y="7203868"/>
            <a:ext cx="4663440" cy="413809"/>
          </a:xfrm>
          <a:prstGeom prst="rect">
            <a:avLst/>
          </a:prstGeom>
        </p:spPr>
        <p:txBody>
          <a:bodyPr vert="horz" lIns="91440" tIns="45720" rIns="91440" bIns="45720" rtlCol="0" anchor="ctr"/>
          <a:lstStyle>
            <a:lvl1pPr algn="ctr">
              <a:defRPr sz="788">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9758681" y="7203868"/>
            <a:ext cx="3108960" cy="413809"/>
          </a:xfrm>
          <a:prstGeom prst="rect">
            <a:avLst/>
          </a:prstGeom>
        </p:spPr>
        <p:txBody>
          <a:bodyPr vert="horz" lIns="91440" tIns="45720" rIns="91440" bIns="45720" rtlCol="0" anchor="ctr"/>
          <a:lstStyle>
            <a:lvl1pPr algn="r">
              <a:defRPr sz="788">
                <a:solidFill>
                  <a:schemeClr val="tx1">
                    <a:tint val="75000"/>
                  </a:schemeClr>
                </a:solidFill>
              </a:defRPr>
            </a:lvl1pPr>
          </a:lstStyle>
          <a:p>
            <a:fld id="{A7F85AF9-5059-402F-9A87-5CD6D6366C84}" type="slidenum">
              <a:rPr lang="en-AU" smtClean="0"/>
              <a:t>‹#›</a:t>
            </a:fld>
            <a:endParaRPr lang="en-AU"/>
          </a:p>
        </p:txBody>
      </p:sp>
    </p:spTree>
    <p:extLst>
      <p:ext uri="{BB962C8B-B14F-4D97-AF65-F5344CB8AC3E}">
        <p14:creationId xmlns:p14="http://schemas.microsoft.com/office/powerpoint/2010/main" val="1536324259"/>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 id="2147483669" r:id="rId4"/>
  </p:sldLayoutIdLst>
  <p:txStyles>
    <p:titleStyle>
      <a:lvl1pPr algn="l" defTabSz="600642" rtl="0" eaLnBrk="1" latinLnBrk="0" hangingPunct="1">
        <a:lnSpc>
          <a:spcPct val="90000"/>
        </a:lnSpc>
        <a:spcBef>
          <a:spcPct val="0"/>
        </a:spcBef>
        <a:buNone/>
        <a:defRPr sz="2891" kern="1200" cap="all" baseline="0">
          <a:solidFill>
            <a:srgbClr val="20536F"/>
          </a:solidFill>
          <a:latin typeface="Neutra Display" panose="02000000000000000000" pitchFamily="50" charset="0"/>
          <a:ea typeface="+mj-ea"/>
          <a:cs typeface="+mj-cs"/>
        </a:defRPr>
      </a:lvl1pPr>
    </p:titleStyle>
    <p:bodyStyle>
      <a:lvl1pPr marL="150160" indent="-150160" algn="l" defTabSz="600642" rtl="0" eaLnBrk="1" latinLnBrk="0" hangingPunct="1">
        <a:lnSpc>
          <a:spcPct val="90000"/>
        </a:lnSpc>
        <a:spcBef>
          <a:spcPts val="657"/>
        </a:spcBef>
        <a:buFont typeface="Arial" panose="020B0604020202020204" pitchFamily="34" charset="0"/>
        <a:buChar char="•"/>
        <a:defRPr sz="1839" kern="1200">
          <a:solidFill>
            <a:schemeClr val="tx1"/>
          </a:solidFill>
          <a:latin typeface="Proxima Nova Lt" panose="02000506030000020004" pitchFamily="50" charset="0"/>
          <a:ea typeface="+mn-ea"/>
          <a:cs typeface="+mn-cs"/>
        </a:defRPr>
      </a:lvl1pPr>
      <a:lvl2pPr marL="450482" indent="-150160" algn="l" defTabSz="600642" rtl="0" eaLnBrk="1" latinLnBrk="0" hangingPunct="1">
        <a:lnSpc>
          <a:spcPct val="90000"/>
        </a:lnSpc>
        <a:spcBef>
          <a:spcPts val="328"/>
        </a:spcBef>
        <a:buFont typeface="Arial" panose="020B0604020202020204" pitchFamily="34" charset="0"/>
        <a:buChar char="•"/>
        <a:defRPr sz="1576" kern="1200">
          <a:solidFill>
            <a:schemeClr val="tx1"/>
          </a:solidFill>
          <a:latin typeface="Proxima Nova Lt" panose="02000506030000020004" pitchFamily="50" charset="0"/>
          <a:ea typeface="+mn-ea"/>
          <a:cs typeface="+mn-cs"/>
        </a:defRPr>
      </a:lvl2pPr>
      <a:lvl3pPr marL="750802" indent="-150160" algn="l" defTabSz="600642" rtl="0" eaLnBrk="1" latinLnBrk="0" hangingPunct="1">
        <a:lnSpc>
          <a:spcPct val="90000"/>
        </a:lnSpc>
        <a:spcBef>
          <a:spcPts val="328"/>
        </a:spcBef>
        <a:buFont typeface="Arial" panose="020B0604020202020204" pitchFamily="34" charset="0"/>
        <a:buChar char="•"/>
        <a:defRPr sz="1314" kern="1200">
          <a:solidFill>
            <a:schemeClr val="tx1"/>
          </a:solidFill>
          <a:latin typeface="Proxima Nova Lt" panose="02000506030000020004" pitchFamily="50" charset="0"/>
          <a:ea typeface="+mn-ea"/>
          <a:cs typeface="+mn-cs"/>
        </a:defRPr>
      </a:lvl3pPr>
      <a:lvl4pPr marL="1051123" indent="-150160" algn="l" defTabSz="600642" rtl="0" eaLnBrk="1" latinLnBrk="0" hangingPunct="1">
        <a:lnSpc>
          <a:spcPct val="90000"/>
        </a:lnSpc>
        <a:spcBef>
          <a:spcPts val="328"/>
        </a:spcBef>
        <a:buFont typeface="Arial" panose="020B0604020202020204" pitchFamily="34" charset="0"/>
        <a:buChar char="•"/>
        <a:defRPr sz="1182" kern="1200">
          <a:solidFill>
            <a:srgbClr val="00C0D4"/>
          </a:solidFill>
          <a:latin typeface="Proxima Nova Lt" panose="02000506030000020004" pitchFamily="50" charset="0"/>
          <a:ea typeface="+mn-ea"/>
          <a:cs typeface="+mn-cs"/>
        </a:defRPr>
      </a:lvl4pPr>
      <a:lvl5pPr marL="1351445" indent="-150160" algn="l" defTabSz="600642" rtl="0" eaLnBrk="1" latinLnBrk="0" hangingPunct="1">
        <a:lnSpc>
          <a:spcPct val="90000"/>
        </a:lnSpc>
        <a:spcBef>
          <a:spcPts val="328"/>
        </a:spcBef>
        <a:buFont typeface="Arial" panose="020B0604020202020204" pitchFamily="34" charset="0"/>
        <a:buChar char="•"/>
        <a:defRPr sz="1182" kern="1200">
          <a:solidFill>
            <a:schemeClr val="tx1"/>
          </a:solidFill>
          <a:latin typeface="Proxima Nova Lt" panose="02000506030000020004" pitchFamily="50" charset="0"/>
          <a:ea typeface="+mn-ea"/>
          <a:cs typeface="+mn-cs"/>
        </a:defRPr>
      </a:lvl5pPr>
      <a:lvl6pPr marL="1651765" indent="-150160" algn="l" defTabSz="600642" rtl="0" eaLnBrk="1" latinLnBrk="0" hangingPunct="1">
        <a:lnSpc>
          <a:spcPct val="90000"/>
        </a:lnSpc>
        <a:spcBef>
          <a:spcPts val="328"/>
        </a:spcBef>
        <a:buFont typeface="Arial" panose="020B0604020202020204" pitchFamily="34" charset="0"/>
        <a:buChar char="•"/>
        <a:defRPr sz="1182" kern="1200">
          <a:solidFill>
            <a:schemeClr val="tx1"/>
          </a:solidFill>
          <a:latin typeface="+mn-lt"/>
          <a:ea typeface="+mn-ea"/>
          <a:cs typeface="+mn-cs"/>
        </a:defRPr>
      </a:lvl6pPr>
      <a:lvl7pPr marL="1952087" indent="-150160" algn="l" defTabSz="600642" rtl="0" eaLnBrk="1" latinLnBrk="0" hangingPunct="1">
        <a:lnSpc>
          <a:spcPct val="90000"/>
        </a:lnSpc>
        <a:spcBef>
          <a:spcPts val="328"/>
        </a:spcBef>
        <a:buFont typeface="Arial" panose="020B0604020202020204" pitchFamily="34" charset="0"/>
        <a:buChar char="•"/>
        <a:defRPr sz="1182" kern="1200">
          <a:solidFill>
            <a:schemeClr val="tx1"/>
          </a:solidFill>
          <a:latin typeface="+mn-lt"/>
          <a:ea typeface="+mn-ea"/>
          <a:cs typeface="+mn-cs"/>
        </a:defRPr>
      </a:lvl7pPr>
      <a:lvl8pPr marL="2252407" indent="-150160" algn="l" defTabSz="600642" rtl="0" eaLnBrk="1" latinLnBrk="0" hangingPunct="1">
        <a:lnSpc>
          <a:spcPct val="90000"/>
        </a:lnSpc>
        <a:spcBef>
          <a:spcPts val="328"/>
        </a:spcBef>
        <a:buFont typeface="Arial" panose="020B0604020202020204" pitchFamily="34" charset="0"/>
        <a:buChar char="•"/>
        <a:defRPr sz="1182" kern="1200">
          <a:solidFill>
            <a:schemeClr val="tx1"/>
          </a:solidFill>
          <a:latin typeface="+mn-lt"/>
          <a:ea typeface="+mn-ea"/>
          <a:cs typeface="+mn-cs"/>
        </a:defRPr>
      </a:lvl8pPr>
      <a:lvl9pPr marL="2552728" indent="-150160" algn="l" defTabSz="600642" rtl="0" eaLnBrk="1" latinLnBrk="0" hangingPunct="1">
        <a:lnSpc>
          <a:spcPct val="90000"/>
        </a:lnSpc>
        <a:spcBef>
          <a:spcPts val="328"/>
        </a:spcBef>
        <a:buFont typeface="Arial" panose="020B0604020202020204" pitchFamily="34" charset="0"/>
        <a:buChar char="•"/>
        <a:defRPr sz="1182" kern="1200">
          <a:solidFill>
            <a:schemeClr val="tx1"/>
          </a:solidFill>
          <a:latin typeface="+mn-lt"/>
          <a:ea typeface="+mn-ea"/>
          <a:cs typeface="+mn-cs"/>
        </a:defRPr>
      </a:lvl9pPr>
    </p:bodyStyle>
    <p:otherStyle>
      <a:defPPr>
        <a:defRPr lang="en-US"/>
      </a:defPPr>
      <a:lvl1pPr marL="0" algn="l" defTabSz="600642" rtl="0" eaLnBrk="1" latinLnBrk="0" hangingPunct="1">
        <a:defRPr sz="1182" kern="1200">
          <a:solidFill>
            <a:schemeClr val="tx1"/>
          </a:solidFill>
          <a:latin typeface="+mn-lt"/>
          <a:ea typeface="+mn-ea"/>
          <a:cs typeface="+mn-cs"/>
        </a:defRPr>
      </a:lvl1pPr>
      <a:lvl2pPr marL="300321" algn="l" defTabSz="600642" rtl="0" eaLnBrk="1" latinLnBrk="0" hangingPunct="1">
        <a:defRPr sz="1182" kern="1200">
          <a:solidFill>
            <a:schemeClr val="tx1"/>
          </a:solidFill>
          <a:latin typeface="+mn-lt"/>
          <a:ea typeface="+mn-ea"/>
          <a:cs typeface="+mn-cs"/>
        </a:defRPr>
      </a:lvl2pPr>
      <a:lvl3pPr marL="600642" algn="l" defTabSz="600642" rtl="0" eaLnBrk="1" latinLnBrk="0" hangingPunct="1">
        <a:defRPr sz="1182" kern="1200">
          <a:solidFill>
            <a:schemeClr val="tx1"/>
          </a:solidFill>
          <a:latin typeface="+mn-lt"/>
          <a:ea typeface="+mn-ea"/>
          <a:cs typeface="+mn-cs"/>
        </a:defRPr>
      </a:lvl3pPr>
      <a:lvl4pPr marL="900963" algn="l" defTabSz="600642" rtl="0" eaLnBrk="1" latinLnBrk="0" hangingPunct="1">
        <a:defRPr sz="1182" kern="1200">
          <a:solidFill>
            <a:schemeClr val="tx1"/>
          </a:solidFill>
          <a:latin typeface="+mn-lt"/>
          <a:ea typeface="+mn-ea"/>
          <a:cs typeface="+mn-cs"/>
        </a:defRPr>
      </a:lvl4pPr>
      <a:lvl5pPr marL="1201284" algn="l" defTabSz="600642" rtl="0" eaLnBrk="1" latinLnBrk="0" hangingPunct="1">
        <a:defRPr sz="1182" kern="1200">
          <a:solidFill>
            <a:schemeClr val="tx1"/>
          </a:solidFill>
          <a:latin typeface="+mn-lt"/>
          <a:ea typeface="+mn-ea"/>
          <a:cs typeface="+mn-cs"/>
        </a:defRPr>
      </a:lvl5pPr>
      <a:lvl6pPr marL="1501605" algn="l" defTabSz="600642" rtl="0" eaLnBrk="1" latinLnBrk="0" hangingPunct="1">
        <a:defRPr sz="1182" kern="1200">
          <a:solidFill>
            <a:schemeClr val="tx1"/>
          </a:solidFill>
          <a:latin typeface="+mn-lt"/>
          <a:ea typeface="+mn-ea"/>
          <a:cs typeface="+mn-cs"/>
        </a:defRPr>
      </a:lvl6pPr>
      <a:lvl7pPr marL="1801926" algn="l" defTabSz="600642" rtl="0" eaLnBrk="1" latinLnBrk="0" hangingPunct="1">
        <a:defRPr sz="1182" kern="1200">
          <a:solidFill>
            <a:schemeClr val="tx1"/>
          </a:solidFill>
          <a:latin typeface="+mn-lt"/>
          <a:ea typeface="+mn-ea"/>
          <a:cs typeface="+mn-cs"/>
        </a:defRPr>
      </a:lvl7pPr>
      <a:lvl8pPr marL="2102247" algn="l" defTabSz="600642" rtl="0" eaLnBrk="1" latinLnBrk="0" hangingPunct="1">
        <a:defRPr sz="1182" kern="1200">
          <a:solidFill>
            <a:schemeClr val="tx1"/>
          </a:solidFill>
          <a:latin typeface="+mn-lt"/>
          <a:ea typeface="+mn-ea"/>
          <a:cs typeface="+mn-cs"/>
        </a:defRPr>
      </a:lvl8pPr>
      <a:lvl9pPr marL="2402568" algn="l" defTabSz="600642" rtl="0" eaLnBrk="1" latinLnBrk="0" hangingPunct="1">
        <a:defRPr sz="11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A0FD40-FF9B-4D6C-B690-2F175AF4C212}"/>
              </a:ext>
            </a:extLst>
          </p:cNvPr>
          <p:cNvSpPr/>
          <p:nvPr/>
        </p:nvSpPr>
        <p:spPr>
          <a:xfrm rot="16200000">
            <a:off x="1527631" y="-1558400"/>
            <a:ext cx="3301062" cy="6417862"/>
          </a:xfrm>
          <a:prstGeom prst="rect">
            <a:avLst/>
          </a:prstGeom>
          <a:gradFill flip="none" rotWithShape="1">
            <a:gsLst>
              <a:gs pos="69000">
                <a:schemeClr val="bg1"/>
              </a:gs>
              <a:gs pos="100000">
                <a:schemeClr val="bg2">
                  <a:lumMod val="30000"/>
                  <a:lumOff val="7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75" dirty="0"/>
          </a:p>
        </p:txBody>
      </p:sp>
      <p:sp>
        <p:nvSpPr>
          <p:cNvPr id="11" name="Freeform: Shape 10">
            <a:extLst>
              <a:ext uri="{FF2B5EF4-FFF2-40B4-BE49-F238E27FC236}">
                <a16:creationId xmlns:a16="http://schemas.microsoft.com/office/drawing/2014/main" id="{A1B3391C-B6AB-458B-8B36-51101F335A92}"/>
              </a:ext>
            </a:extLst>
          </p:cNvPr>
          <p:cNvSpPr/>
          <p:nvPr/>
        </p:nvSpPr>
        <p:spPr>
          <a:xfrm flipH="1">
            <a:off x="-1" y="1921019"/>
            <a:ext cx="6387092" cy="4060278"/>
          </a:xfrm>
          <a:custGeom>
            <a:avLst/>
            <a:gdLst>
              <a:gd name="connsiteX0" fmla="*/ 8265649 w 8265649"/>
              <a:gd name="connsiteY0" fmla="*/ 0 h 6780912"/>
              <a:gd name="connsiteX1" fmla="*/ 8265649 w 8265649"/>
              <a:gd name="connsiteY1" fmla="*/ 3051875 h 6780912"/>
              <a:gd name="connsiteX2" fmla="*/ 8265648 w 8265649"/>
              <a:gd name="connsiteY2" fmla="*/ 3051875 h 6780912"/>
              <a:gd name="connsiteX3" fmla="*/ 8265648 w 8265649"/>
              <a:gd name="connsiteY3" fmla="*/ 6780912 h 6780912"/>
              <a:gd name="connsiteX4" fmla="*/ 0 w 8265649"/>
              <a:gd name="connsiteY4" fmla="*/ 6780912 h 6780912"/>
              <a:gd name="connsiteX5" fmla="*/ 0 w 8265649"/>
              <a:gd name="connsiteY5" fmla="*/ 1537400 h 6780912"/>
              <a:gd name="connsiteX6" fmla="*/ 62089 w 8265649"/>
              <a:gd name="connsiteY6" fmla="*/ 1537400 h 6780912"/>
              <a:gd name="connsiteX7" fmla="*/ 0 w 8265649"/>
              <a:gd name="connsiteY7" fmla="*/ 1525937 h 6780912"/>
              <a:gd name="connsiteX0" fmla="*/ 8265649 w 8265649"/>
              <a:gd name="connsiteY0" fmla="*/ 0 h 6780912"/>
              <a:gd name="connsiteX1" fmla="*/ 8265649 w 8265649"/>
              <a:gd name="connsiteY1" fmla="*/ 3051875 h 6780912"/>
              <a:gd name="connsiteX2" fmla="*/ 8265648 w 8265649"/>
              <a:gd name="connsiteY2" fmla="*/ 3051875 h 6780912"/>
              <a:gd name="connsiteX3" fmla="*/ 8265648 w 8265649"/>
              <a:gd name="connsiteY3" fmla="*/ 6780912 h 6780912"/>
              <a:gd name="connsiteX4" fmla="*/ 0 w 8265649"/>
              <a:gd name="connsiteY4" fmla="*/ 6780912 h 6780912"/>
              <a:gd name="connsiteX5" fmla="*/ 0 w 8265649"/>
              <a:gd name="connsiteY5" fmla="*/ 1537400 h 6780912"/>
              <a:gd name="connsiteX6" fmla="*/ 0 w 8265649"/>
              <a:gd name="connsiteY6" fmla="*/ 1525937 h 6780912"/>
              <a:gd name="connsiteX7" fmla="*/ 8265649 w 8265649"/>
              <a:gd name="connsiteY7" fmla="*/ 0 h 6780912"/>
              <a:gd name="connsiteX0" fmla="*/ 8273433 w 8273433"/>
              <a:gd name="connsiteY0" fmla="*/ 0 h 6780912"/>
              <a:gd name="connsiteX1" fmla="*/ 8273433 w 8273433"/>
              <a:gd name="connsiteY1" fmla="*/ 3051875 h 6780912"/>
              <a:gd name="connsiteX2" fmla="*/ 8273432 w 8273433"/>
              <a:gd name="connsiteY2" fmla="*/ 3051875 h 6780912"/>
              <a:gd name="connsiteX3" fmla="*/ 8273432 w 8273433"/>
              <a:gd name="connsiteY3" fmla="*/ 6780912 h 6780912"/>
              <a:gd name="connsiteX4" fmla="*/ 7784 w 8273433"/>
              <a:gd name="connsiteY4" fmla="*/ 6780912 h 6780912"/>
              <a:gd name="connsiteX5" fmla="*/ 7784 w 8273433"/>
              <a:gd name="connsiteY5" fmla="*/ 1537400 h 6780912"/>
              <a:gd name="connsiteX6" fmla="*/ 0 w 8273433"/>
              <a:gd name="connsiteY6" fmla="*/ 1326570 h 6780912"/>
              <a:gd name="connsiteX7" fmla="*/ 8273433 w 8273433"/>
              <a:gd name="connsiteY7" fmla="*/ 0 h 6780912"/>
              <a:gd name="connsiteX0" fmla="*/ 8289000 w 8289000"/>
              <a:gd name="connsiteY0" fmla="*/ 0 h 6780912"/>
              <a:gd name="connsiteX1" fmla="*/ 8289000 w 8289000"/>
              <a:gd name="connsiteY1" fmla="*/ 3051875 h 6780912"/>
              <a:gd name="connsiteX2" fmla="*/ 8288999 w 8289000"/>
              <a:gd name="connsiteY2" fmla="*/ 3051875 h 6780912"/>
              <a:gd name="connsiteX3" fmla="*/ 8288999 w 8289000"/>
              <a:gd name="connsiteY3" fmla="*/ 6780912 h 6780912"/>
              <a:gd name="connsiteX4" fmla="*/ 23351 w 8289000"/>
              <a:gd name="connsiteY4" fmla="*/ 6780912 h 6780912"/>
              <a:gd name="connsiteX5" fmla="*/ 23351 w 8289000"/>
              <a:gd name="connsiteY5" fmla="*/ 1537400 h 6780912"/>
              <a:gd name="connsiteX6" fmla="*/ 0 w 8289000"/>
              <a:gd name="connsiteY6" fmla="*/ 1326570 h 6780912"/>
              <a:gd name="connsiteX7" fmla="*/ 8289000 w 8289000"/>
              <a:gd name="connsiteY7" fmla="*/ 0 h 6780912"/>
              <a:gd name="connsiteX0" fmla="*/ 8265650 w 8265650"/>
              <a:gd name="connsiteY0" fmla="*/ 0 h 6780912"/>
              <a:gd name="connsiteX1" fmla="*/ 8265650 w 8265650"/>
              <a:gd name="connsiteY1" fmla="*/ 3051875 h 6780912"/>
              <a:gd name="connsiteX2" fmla="*/ 8265649 w 8265650"/>
              <a:gd name="connsiteY2" fmla="*/ 3051875 h 6780912"/>
              <a:gd name="connsiteX3" fmla="*/ 8265649 w 8265650"/>
              <a:gd name="connsiteY3" fmla="*/ 6780912 h 6780912"/>
              <a:gd name="connsiteX4" fmla="*/ 1 w 8265650"/>
              <a:gd name="connsiteY4" fmla="*/ 6780912 h 6780912"/>
              <a:gd name="connsiteX5" fmla="*/ 1 w 8265650"/>
              <a:gd name="connsiteY5" fmla="*/ 1537400 h 6780912"/>
              <a:gd name="connsiteX6" fmla="*/ 0 w 8265650"/>
              <a:gd name="connsiteY6" fmla="*/ 1319450 h 6780912"/>
              <a:gd name="connsiteX7" fmla="*/ 8265650 w 8265650"/>
              <a:gd name="connsiteY7" fmla="*/ 0 h 6780912"/>
              <a:gd name="connsiteX0" fmla="*/ 8265650 w 8265650"/>
              <a:gd name="connsiteY0" fmla="*/ 0 h 6780912"/>
              <a:gd name="connsiteX1" fmla="*/ 8265650 w 8265650"/>
              <a:gd name="connsiteY1" fmla="*/ 3051875 h 6780912"/>
              <a:gd name="connsiteX2" fmla="*/ 8265649 w 8265650"/>
              <a:gd name="connsiteY2" fmla="*/ 3051875 h 6780912"/>
              <a:gd name="connsiteX3" fmla="*/ 8265649 w 8265650"/>
              <a:gd name="connsiteY3" fmla="*/ 6780912 h 6780912"/>
              <a:gd name="connsiteX4" fmla="*/ 1 w 8265650"/>
              <a:gd name="connsiteY4" fmla="*/ 6780912 h 6780912"/>
              <a:gd name="connsiteX5" fmla="*/ 0 w 8265650"/>
              <a:gd name="connsiteY5" fmla="*/ 1319450 h 6780912"/>
              <a:gd name="connsiteX6" fmla="*/ 8265650 w 8265650"/>
              <a:gd name="connsiteY6" fmla="*/ 0 h 678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5650" h="6780912">
                <a:moveTo>
                  <a:pt x="8265650" y="0"/>
                </a:moveTo>
                <a:lnTo>
                  <a:pt x="8265650" y="3051875"/>
                </a:lnTo>
                <a:lnTo>
                  <a:pt x="8265649" y="3051875"/>
                </a:lnTo>
                <a:lnTo>
                  <a:pt x="8265649" y="6780912"/>
                </a:lnTo>
                <a:lnTo>
                  <a:pt x="1" y="6780912"/>
                </a:lnTo>
                <a:cubicBezTo>
                  <a:pt x="1" y="4960425"/>
                  <a:pt x="0" y="3139937"/>
                  <a:pt x="0" y="1319450"/>
                </a:cubicBezTo>
                <a:lnTo>
                  <a:pt x="8265650" y="0"/>
                </a:lnTo>
                <a:close/>
              </a:path>
            </a:pathLst>
          </a:custGeom>
          <a:gradFill flip="none" rotWithShape="1">
            <a:gsLst>
              <a:gs pos="0">
                <a:srgbClr val="03BCD3">
                  <a:alpha val="80000"/>
                </a:srgbClr>
              </a:gs>
              <a:gs pos="100000">
                <a:srgbClr val="029DB2">
                  <a:alpha val="8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75"/>
          </a:p>
        </p:txBody>
      </p:sp>
      <p:sp>
        <p:nvSpPr>
          <p:cNvPr id="10" name="Freeform: Shape 9">
            <a:extLst>
              <a:ext uri="{FF2B5EF4-FFF2-40B4-BE49-F238E27FC236}">
                <a16:creationId xmlns:a16="http://schemas.microsoft.com/office/drawing/2014/main" id="{1EA392CC-5A27-44F7-8805-4A41B17442B9}"/>
              </a:ext>
            </a:extLst>
          </p:cNvPr>
          <p:cNvSpPr/>
          <p:nvPr/>
        </p:nvSpPr>
        <p:spPr>
          <a:xfrm>
            <a:off x="0" y="1921019"/>
            <a:ext cx="6539202" cy="5855727"/>
          </a:xfrm>
          <a:custGeom>
            <a:avLst/>
            <a:gdLst>
              <a:gd name="connsiteX0" fmla="*/ 8265649 w 8265649"/>
              <a:gd name="connsiteY0" fmla="*/ 0 h 6780912"/>
              <a:gd name="connsiteX1" fmla="*/ 8265649 w 8265649"/>
              <a:gd name="connsiteY1" fmla="*/ 3051875 h 6780912"/>
              <a:gd name="connsiteX2" fmla="*/ 8265648 w 8265649"/>
              <a:gd name="connsiteY2" fmla="*/ 3051875 h 6780912"/>
              <a:gd name="connsiteX3" fmla="*/ 8265648 w 8265649"/>
              <a:gd name="connsiteY3" fmla="*/ 6780912 h 6780912"/>
              <a:gd name="connsiteX4" fmla="*/ 0 w 8265649"/>
              <a:gd name="connsiteY4" fmla="*/ 6780912 h 6780912"/>
              <a:gd name="connsiteX5" fmla="*/ 0 w 8265649"/>
              <a:gd name="connsiteY5" fmla="*/ 1537400 h 6780912"/>
              <a:gd name="connsiteX6" fmla="*/ 62089 w 8265649"/>
              <a:gd name="connsiteY6" fmla="*/ 1537400 h 6780912"/>
              <a:gd name="connsiteX7" fmla="*/ 0 w 8265649"/>
              <a:gd name="connsiteY7" fmla="*/ 1525937 h 6780912"/>
              <a:gd name="connsiteX0" fmla="*/ 8265649 w 8265649"/>
              <a:gd name="connsiteY0" fmla="*/ 0 h 6780912"/>
              <a:gd name="connsiteX1" fmla="*/ 8265649 w 8265649"/>
              <a:gd name="connsiteY1" fmla="*/ 3051875 h 6780912"/>
              <a:gd name="connsiteX2" fmla="*/ 8265648 w 8265649"/>
              <a:gd name="connsiteY2" fmla="*/ 3051875 h 6780912"/>
              <a:gd name="connsiteX3" fmla="*/ 8265648 w 8265649"/>
              <a:gd name="connsiteY3" fmla="*/ 6780912 h 6780912"/>
              <a:gd name="connsiteX4" fmla="*/ 0 w 8265649"/>
              <a:gd name="connsiteY4" fmla="*/ 6780912 h 6780912"/>
              <a:gd name="connsiteX5" fmla="*/ 0 w 8265649"/>
              <a:gd name="connsiteY5" fmla="*/ 1537400 h 6780912"/>
              <a:gd name="connsiteX6" fmla="*/ 0 w 8265649"/>
              <a:gd name="connsiteY6" fmla="*/ 1525937 h 6780912"/>
              <a:gd name="connsiteX7" fmla="*/ 8265649 w 8265649"/>
              <a:gd name="connsiteY7" fmla="*/ 0 h 6780912"/>
              <a:gd name="connsiteX0" fmla="*/ 8273433 w 8273433"/>
              <a:gd name="connsiteY0" fmla="*/ 0 h 6780912"/>
              <a:gd name="connsiteX1" fmla="*/ 8273433 w 8273433"/>
              <a:gd name="connsiteY1" fmla="*/ 3051875 h 6780912"/>
              <a:gd name="connsiteX2" fmla="*/ 8273432 w 8273433"/>
              <a:gd name="connsiteY2" fmla="*/ 3051875 h 6780912"/>
              <a:gd name="connsiteX3" fmla="*/ 8273432 w 8273433"/>
              <a:gd name="connsiteY3" fmla="*/ 6780912 h 6780912"/>
              <a:gd name="connsiteX4" fmla="*/ 7784 w 8273433"/>
              <a:gd name="connsiteY4" fmla="*/ 6780912 h 6780912"/>
              <a:gd name="connsiteX5" fmla="*/ 7784 w 8273433"/>
              <a:gd name="connsiteY5" fmla="*/ 1537400 h 6780912"/>
              <a:gd name="connsiteX6" fmla="*/ 0 w 8273433"/>
              <a:gd name="connsiteY6" fmla="*/ 1326570 h 6780912"/>
              <a:gd name="connsiteX7" fmla="*/ 8273433 w 8273433"/>
              <a:gd name="connsiteY7" fmla="*/ 0 h 6780912"/>
              <a:gd name="connsiteX0" fmla="*/ 8289000 w 8289000"/>
              <a:gd name="connsiteY0" fmla="*/ 0 h 6780912"/>
              <a:gd name="connsiteX1" fmla="*/ 8289000 w 8289000"/>
              <a:gd name="connsiteY1" fmla="*/ 3051875 h 6780912"/>
              <a:gd name="connsiteX2" fmla="*/ 8288999 w 8289000"/>
              <a:gd name="connsiteY2" fmla="*/ 3051875 h 6780912"/>
              <a:gd name="connsiteX3" fmla="*/ 8288999 w 8289000"/>
              <a:gd name="connsiteY3" fmla="*/ 6780912 h 6780912"/>
              <a:gd name="connsiteX4" fmla="*/ 23351 w 8289000"/>
              <a:gd name="connsiteY4" fmla="*/ 6780912 h 6780912"/>
              <a:gd name="connsiteX5" fmla="*/ 23351 w 8289000"/>
              <a:gd name="connsiteY5" fmla="*/ 1537400 h 6780912"/>
              <a:gd name="connsiteX6" fmla="*/ 0 w 8289000"/>
              <a:gd name="connsiteY6" fmla="*/ 1326570 h 6780912"/>
              <a:gd name="connsiteX7" fmla="*/ 8289000 w 8289000"/>
              <a:gd name="connsiteY7" fmla="*/ 0 h 6780912"/>
              <a:gd name="connsiteX0" fmla="*/ 8265650 w 8265650"/>
              <a:gd name="connsiteY0" fmla="*/ 0 h 6780912"/>
              <a:gd name="connsiteX1" fmla="*/ 8265650 w 8265650"/>
              <a:gd name="connsiteY1" fmla="*/ 3051875 h 6780912"/>
              <a:gd name="connsiteX2" fmla="*/ 8265649 w 8265650"/>
              <a:gd name="connsiteY2" fmla="*/ 3051875 h 6780912"/>
              <a:gd name="connsiteX3" fmla="*/ 8265649 w 8265650"/>
              <a:gd name="connsiteY3" fmla="*/ 6780912 h 6780912"/>
              <a:gd name="connsiteX4" fmla="*/ 1 w 8265650"/>
              <a:gd name="connsiteY4" fmla="*/ 6780912 h 6780912"/>
              <a:gd name="connsiteX5" fmla="*/ 1 w 8265650"/>
              <a:gd name="connsiteY5" fmla="*/ 1537400 h 6780912"/>
              <a:gd name="connsiteX6" fmla="*/ 0 w 8265650"/>
              <a:gd name="connsiteY6" fmla="*/ 1319450 h 6780912"/>
              <a:gd name="connsiteX7" fmla="*/ 8265650 w 8265650"/>
              <a:gd name="connsiteY7" fmla="*/ 0 h 6780912"/>
              <a:gd name="connsiteX0" fmla="*/ 8265650 w 8265650"/>
              <a:gd name="connsiteY0" fmla="*/ 0 h 6780912"/>
              <a:gd name="connsiteX1" fmla="*/ 8265650 w 8265650"/>
              <a:gd name="connsiteY1" fmla="*/ 3051875 h 6780912"/>
              <a:gd name="connsiteX2" fmla="*/ 8265649 w 8265650"/>
              <a:gd name="connsiteY2" fmla="*/ 3051875 h 6780912"/>
              <a:gd name="connsiteX3" fmla="*/ 8265649 w 8265650"/>
              <a:gd name="connsiteY3" fmla="*/ 6780912 h 6780912"/>
              <a:gd name="connsiteX4" fmla="*/ 1 w 8265650"/>
              <a:gd name="connsiteY4" fmla="*/ 6780912 h 6780912"/>
              <a:gd name="connsiteX5" fmla="*/ 0 w 8265650"/>
              <a:gd name="connsiteY5" fmla="*/ 1319450 h 6780912"/>
              <a:gd name="connsiteX6" fmla="*/ 8265650 w 8265650"/>
              <a:gd name="connsiteY6" fmla="*/ 0 h 6780912"/>
              <a:gd name="connsiteX0" fmla="*/ 8265650 w 8276058"/>
              <a:gd name="connsiteY0" fmla="*/ 0 h 9785884"/>
              <a:gd name="connsiteX1" fmla="*/ 8265650 w 8276058"/>
              <a:gd name="connsiteY1" fmla="*/ 3051875 h 9785884"/>
              <a:gd name="connsiteX2" fmla="*/ 8265649 w 8276058"/>
              <a:gd name="connsiteY2" fmla="*/ 3051875 h 9785884"/>
              <a:gd name="connsiteX3" fmla="*/ 8276058 w 8276058"/>
              <a:gd name="connsiteY3" fmla="*/ 9785884 h 9785884"/>
              <a:gd name="connsiteX4" fmla="*/ 1 w 8276058"/>
              <a:gd name="connsiteY4" fmla="*/ 6780912 h 9785884"/>
              <a:gd name="connsiteX5" fmla="*/ 0 w 8276058"/>
              <a:gd name="connsiteY5" fmla="*/ 1319450 h 9785884"/>
              <a:gd name="connsiteX6" fmla="*/ 8265650 w 8276058"/>
              <a:gd name="connsiteY6" fmla="*/ 0 h 9785884"/>
              <a:gd name="connsiteX0" fmla="*/ 8265650 w 8276058"/>
              <a:gd name="connsiteY0" fmla="*/ 0 h 9785884"/>
              <a:gd name="connsiteX1" fmla="*/ 8265650 w 8276058"/>
              <a:gd name="connsiteY1" fmla="*/ 3051875 h 9785884"/>
              <a:gd name="connsiteX2" fmla="*/ 8265649 w 8276058"/>
              <a:gd name="connsiteY2" fmla="*/ 3051875 h 9785884"/>
              <a:gd name="connsiteX3" fmla="*/ 8276058 w 8276058"/>
              <a:gd name="connsiteY3" fmla="*/ 9785884 h 9785884"/>
              <a:gd name="connsiteX4" fmla="*/ 1 w 8276058"/>
              <a:gd name="connsiteY4" fmla="*/ 9772163 h 9785884"/>
              <a:gd name="connsiteX5" fmla="*/ 0 w 8276058"/>
              <a:gd name="connsiteY5" fmla="*/ 1319450 h 9785884"/>
              <a:gd name="connsiteX6" fmla="*/ 8265650 w 8276058"/>
              <a:gd name="connsiteY6" fmla="*/ 0 h 9785884"/>
              <a:gd name="connsiteX0" fmla="*/ 8265650 w 8283841"/>
              <a:gd name="connsiteY0" fmla="*/ 0 h 9775622"/>
              <a:gd name="connsiteX1" fmla="*/ 8265650 w 8283841"/>
              <a:gd name="connsiteY1" fmla="*/ 3051875 h 9775622"/>
              <a:gd name="connsiteX2" fmla="*/ 8265649 w 8283841"/>
              <a:gd name="connsiteY2" fmla="*/ 3051875 h 9775622"/>
              <a:gd name="connsiteX3" fmla="*/ 8283841 w 8283841"/>
              <a:gd name="connsiteY3" fmla="*/ 9775622 h 9775622"/>
              <a:gd name="connsiteX4" fmla="*/ 1 w 8283841"/>
              <a:gd name="connsiteY4" fmla="*/ 9772163 h 9775622"/>
              <a:gd name="connsiteX5" fmla="*/ 0 w 8283841"/>
              <a:gd name="connsiteY5" fmla="*/ 1319450 h 9775622"/>
              <a:gd name="connsiteX6" fmla="*/ 8265650 w 8283841"/>
              <a:gd name="connsiteY6" fmla="*/ 0 h 977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3841" h="9775622">
                <a:moveTo>
                  <a:pt x="8265650" y="0"/>
                </a:moveTo>
                <a:lnTo>
                  <a:pt x="8265650" y="3051875"/>
                </a:lnTo>
                <a:lnTo>
                  <a:pt x="8265649" y="3051875"/>
                </a:lnTo>
                <a:cubicBezTo>
                  <a:pt x="8269119" y="5296545"/>
                  <a:pt x="8280371" y="7530952"/>
                  <a:pt x="8283841" y="9775622"/>
                </a:cubicBezTo>
                <a:lnTo>
                  <a:pt x="1" y="9772163"/>
                </a:lnTo>
                <a:cubicBezTo>
                  <a:pt x="1" y="7951676"/>
                  <a:pt x="0" y="3139937"/>
                  <a:pt x="0" y="1319450"/>
                </a:cubicBezTo>
                <a:lnTo>
                  <a:pt x="8265650" y="0"/>
                </a:lnTo>
                <a:close/>
              </a:path>
            </a:pathLst>
          </a:custGeom>
          <a:gradFill>
            <a:gsLst>
              <a:gs pos="0">
                <a:srgbClr val="00456C"/>
              </a:gs>
              <a:gs pos="100000">
                <a:srgbClr val="00233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75"/>
          </a:p>
        </p:txBody>
      </p:sp>
      <p:sp>
        <p:nvSpPr>
          <p:cNvPr id="5" name="Text Placeholder 7">
            <a:extLst>
              <a:ext uri="{FF2B5EF4-FFF2-40B4-BE49-F238E27FC236}">
                <a16:creationId xmlns:a16="http://schemas.microsoft.com/office/drawing/2014/main" id="{1A4FE745-B310-4E2C-B2E4-B80EAADB1676}"/>
              </a:ext>
            </a:extLst>
          </p:cNvPr>
          <p:cNvSpPr txBox="1">
            <a:spLocks/>
          </p:cNvSpPr>
          <p:nvPr/>
        </p:nvSpPr>
        <p:spPr>
          <a:xfrm>
            <a:off x="1002123" y="4368637"/>
            <a:ext cx="3248864" cy="2590373"/>
          </a:xfrm>
          <a:prstGeom prst="rect">
            <a:avLst/>
          </a:prstGeom>
        </p:spPr>
        <p:txBody>
          <a:bodyPr vert="horz" lIns="70658" tIns="35329" rIns="70658" bIns="35329" rtlCol="0" anchor="t" anchorCtr="0"/>
          <a:lstStyle>
            <a:defPPr>
              <a:defRPr lang="en-US"/>
            </a:defPPr>
            <a:lvl1pPr marL="0" algn="l" defTabSz="457200" rtl="0" eaLnBrk="1" latinLnBrk="0" hangingPunct="1">
              <a:defRPr sz="10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06637" fontAlgn="base">
              <a:lnSpc>
                <a:spcPts val="1854"/>
              </a:lnSpc>
              <a:spcBef>
                <a:spcPct val="0"/>
              </a:spcBef>
              <a:spcAft>
                <a:spcPts val="1391"/>
              </a:spcAft>
            </a:pPr>
            <a:r>
              <a:rPr lang="en-US" sz="2473" cap="all" spc="70" dirty="0">
                <a:solidFill>
                  <a:schemeClr val="bg1"/>
                </a:solidFill>
                <a:latin typeface="NeutraText-Book" panose="02000000000000000000" pitchFamily="2" charset="0"/>
                <a:ea typeface="ヒラギノ角ゴ Pro W3" charset="-128"/>
              </a:rPr>
              <a:t>COMPANY PROFILE</a:t>
            </a:r>
          </a:p>
          <a:p>
            <a:pPr marL="0" lvl="1" defTabSz="706637" fontAlgn="base">
              <a:lnSpc>
                <a:spcPct val="150000"/>
              </a:lnSpc>
              <a:spcAft>
                <a:spcPct val="0"/>
              </a:spcAft>
            </a:pPr>
            <a:r>
              <a:rPr lang="en-US" sz="1545" dirty="0">
                <a:solidFill>
                  <a:srgbClr val="00C0D4"/>
                </a:solidFill>
                <a:latin typeface="Proxima Nova Rg" panose="02000506030000020004" pitchFamily="50" charset="0"/>
                <a:ea typeface="ヒラギノ角ゴ Pro W3" charset="-128"/>
              </a:rPr>
              <a:t>Why Tricap </a:t>
            </a:r>
          </a:p>
          <a:p>
            <a:pPr marL="0" lvl="1" defTabSz="706637" fontAlgn="base">
              <a:lnSpc>
                <a:spcPct val="150000"/>
              </a:lnSpc>
              <a:spcAft>
                <a:spcPct val="0"/>
              </a:spcAft>
            </a:pPr>
            <a:r>
              <a:rPr lang="en-US" sz="1545" dirty="0">
                <a:solidFill>
                  <a:srgbClr val="00C0D4"/>
                </a:solidFill>
                <a:latin typeface="Proxima Nova Rg" panose="02000506030000020004" pitchFamily="50" charset="0"/>
                <a:ea typeface="ヒラギノ角ゴ Pro W3" charset="-128"/>
              </a:rPr>
              <a:t>Leadership</a:t>
            </a:r>
          </a:p>
          <a:p>
            <a:pPr marL="0" lvl="1" defTabSz="706637" fontAlgn="base">
              <a:lnSpc>
                <a:spcPct val="150000"/>
              </a:lnSpc>
              <a:spcAft>
                <a:spcPct val="0"/>
              </a:spcAft>
            </a:pPr>
            <a:r>
              <a:rPr lang="en-US" sz="1545" dirty="0">
                <a:solidFill>
                  <a:srgbClr val="00C0D4"/>
                </a:solidFill>
                <a:latin typeface="Proxima Nova Rg" panose="02000506030000020004" pitchFamily="50" charset="0"/>
                <a:ea typeface="ヒラギノ角ゴ Pro W3" charset="-128"/>
              </a:rPr>
              <a:t>Investment Strategy</a:t>
            </a:r>
          </a:p>
          <a:p>
            <a:pPr marL="0" lvl="1" defTabSz="706637" fontAlgn="base">
              <a:lnSpc>
                <a:spcPct val="150000"/>
              </a:lnSpc>
              <a:spcAft>
                <a:spcPct val="0"/>
              </a:spcAft>
            </a:pPr>
            <a:r>
              <a:rPr lang="en-US" sz="1545" dirty="0">
                <a:solidFill>
                  <a:srgbClr val="00C0D4"/>
                </a:solidFill>
                <a:latin typeface="Proxima Nova Rg" panose="02000506030000020004" pitchFamily="50" charset="0"/>
                <a:ea typeface="ヒラギノ角ゴ Pro W3" charset="-128"/>
              </a:rPr>
              <a:t>Investment Track Record</a:t>
            </a:r>
          </a:p>
          <a:p>
            <a:pPr marL="0" lvl="1" defTabSz="706637" fontAlgn="base">
              <a:lnSpc>
                <a:spcPct val="150000"/>
              </a:lnSpc>
              <a:spcAft>
                <a:spcPct val="0"/>
              </a:spcAft>
            </a:pPr>
            <a:r>
              <a:rPr lang="en-US" sz="1545" dirty="0">
                <a:solidFill>
                  <a:srgbClr val="00C0D4"/>
                </a:solidFill>
                <a:latin typeface="Proxima Nova Rg" panose="02000506030000020004" pitchFamily="50" charset="0"/>
                <a:ea typeface="ヒラギノ角ゴ Pro W3" charset="-128"/>
              </a:rPr>
              <a:t>Owned &amp; Managed Properties</a:t>
            </a:r>
          </a:p>
        </p:txBody>
      </p:sp>
      <p:sp>
        <p:nvSpPr>
          <p:cNvPr id="7" name="Rectangle 1">
            <a:extLst>
              <a:ext uri="{FF2B5EF4-FFF2-40B4-BE49-F238E27FC236}">
                <a16:creationId xmlns:a16="http://schemas.microsoft.com/office/drawing/2014/main" id="{0C25B65B-85AB-4E6F-9D85-1F5E21FF956D}"/>
              </a:ext>
            </a:extLst>
          </p:cNvPr>
          <p:cNvSpPr/>
          <p:nvPr/>
        </p:nvSpPr>
        <p:spPr>
          <a:xfrm>
            <a:off x="6387093" y="0"/>
            <a:ext cx="7430508" cy="7772400"/>
          </a:xfrm>
          <a:prstGeom prst="rect">
            <a:avLst/>
          </a:prstGeom>
          <a:blipFill dpi="0" rotWithShape="1">
            <a:blip r:embed="rId2" cstate="email">
              <a:extLst>
                <a:ext uri="{28A0092B-C50C-407E-A947-70E740481C1C}">
                  <a14:useLocalDpi xmlns:a14="http://schemas.microsoft.com/office/drawing/2010/main"/>
                </a:ext>
              </a:extLst>
            </a:blip>
            <a:srcRect/>
            <a:stretch>
              <a:fillRect l="3"/>
            </a:stretch>
          </a:blipFill>
          <a:ln>
            <a:noFill/>
          </a:ln>
          <a:effectLst>
            <a:innerShdw blurRad="508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5" dirty="0"/>
          </a:p>
        </p:txBody>
      </p:sp>
      <p:sp>
        <p:nvSpPr>
          <p:cNvPr id="14" name="Right Triangle 13">
            <a:extLst>
              <a:ext uri="{FF2B5EF4-FFF2-40B4-BE49-F238E27FC236}">
                <a16:creationId xmlns:a16="http://schemas.microsoft.com/office/drawing/2014/main" id="{4703D6F6-CE45-44E0-B78F-2ED68AA27460}"/>
              </a:ext>
            </a:extLst>
          </p:cNvPr>
          <p:cNvSpPr/>
          <p:nvPr/>
        </p:nvSpPr>
        <p:spPr>
          <a:xfrm flipH="1">
            <a:off x="8962432" y="7251761"/>
            <a:ext cx="4861365" cy="526838"/>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8" tIns="35329" rIns="70658" bIns="35329" numCol="1" spcCol="0" rtlCol="0" fromWordArt="0" anchor="ctr" anchorCtr="0" forceAA="0" compatLnSpc="1">
            <a:prstTxWarp prst="textNoShape">
              <a:avLst/>
            </a:prstTxWarp>
            <a:noAutofit/>
          </a:bodyPr>
          <a:lstStyle/>
          <a:p>
            <a:pPr algn="ctr"/>
            <a:endParaRPr lang="en-AU" sz="1075"/>
          </a:p>
        </p:txBody>
      </p:sp>
      <p:pic>
        <p:nvPicPr>
          <p:cNvPr id="12" name="Logo">
            <a:extLst>
              <a:ext uri="{FF2B5EF4-FFF2-40B4-BE49-F238E27FC236}">
                <a16:creationId xmlns:a16="http://schemas.microsoft.com/office/drawing/2014/main" id="{5F0E5860-C086-4DB6-92C1-285664A49639}"/>
              </a:ext>
            </a:extLst>
          </p:cNvPr>
          <p:cNvPicPr preferRelativeResize="0">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1966943" y="742427"/>
            <a:ext cx="2151797" cy="540000"/>
          </a:xfrm>
          <a:prstGeom prst="rect">
            <a:avLst/>
          </a:prstGeom>
          <a:noFill/>
          <a:ln>
            <a:noFill/>
          </a:ln>
        </p:spPr>
      </p:pic>
    </p:spTree>
    <p:extLst>
      <p:ext uri="{BB962C8B-B14F-4D97-AF65-F5344CB8AC3E}">
        <p14:creationId xmlns:p14="http://schemas.microsoft.com/office/powerpoint/2010/main" val="71218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hoto">
            <a:extLst>
              <a:ext uri="{FF2B5EF4-FFF2-40B4-BE49-F238E27FC236}">
                <a16:creationId xmlns:a16="http://schemas.microsoft.com/office/drawing/2014/main" id="{DCE08A72-26AB-4357-8E68-6A25DE9BCA8B}"/>
              </a:ext>
              <a:ext uri="{C183D7F6-B498-43B3-948B-1728B52AA6E4}">
                <adec:decorative xmlns:adec="http://schemas.microsoft.com/office/drawing/2017/decorative" val="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t="-153"/>
          <a:stretch/>
        </p:blipFill>
        <p:spPr>
          <a:xfrm flipH="1">
            <a:off x="5622355" y="542454"/>
            <a:ext cx="8195246" cy="6676364"/>
          </a:xfrm>
          <a:prstGeom prst="rect">
            <a:avLst/>
          </a:prstGeom>
          <a:effectLst>
            <a:softEdge rad="0"/>
          </a:effectLst>
        </p:spPr>
      </p:pic>
      <p:sp>
        <p:nvSpPr>
          <p:cNvPr id="5" name="Text Placeholder 4">
            <a:extLst>
              <a:ext uri="{FF2B5EF4-FFF2-40B4-BE49-F238E27FC236}">
                <a16:creationId xmlns:a16="http://schemas.microsoft.com/office/drawing/2014/main" id="{AF0657F3-CC15-49D6-AC51-78EF3F791540}"/>
              </a:ext>
            </a:extLst>
          </p:cNvPr>
          <p:cNvSpPr txBox="1">
            <a:spLocks/>
          </p:cNvSpPr>
          <p:nvPr/>
        </p:nvSpPr>
        <p:spPr bwMode="auto">
          <a:xfrm>
            <a:off x="612000" y="5174970"/>
            <a:ext cx="4303280" cy="12639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200"/>
              </a:lnSpc>
              <a:spcBef>
                <a:spcPct val="20000"/>
              </a:spcBef>
              <a:spcAft>
                <a:spcPct val="0"/>
              </a:spcAft>
              <a:defRPr sz="1000" kern="1200" cap="none" spc="0" baseline="0">
                <a:solidFill>
                  <a:srgbClr val="00243A"/>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706637">
              <a:lnSpc>
                <a:spcPct val="100000"/>
              </a:lnSpc>
            </a:pPr>
            <a:r>
              <a:rPr lang="en-US" sz="1600" dirty="0">
                <a:latin typeface="NeutraText-Book" panose="02000000000000000000" pitchFamily="2" charset="0"/>
              </a:rPr>
              <a:t>WHAT SETS US APART</a:t>
            </a:r>
          </a:p>
          <a:p>
            <a:pPr lvl="1" defTabSz="706637">
              <a:lnSpc>
                <a:spcPct val="120000"/>
              </a:lnSpc>
            </a:pPr>
            <a:r>
              <a:rPr lang="en-US" sz="1400" dirty="0"/>
              <a:t>Our company at its core is a real estate execution firm.  We are finding opportunities, we are creating a vision for where we want to take that opportunity, and we are driving the execution of the deal.</a:t>
            </a:r>
          </a:p>
        </p:txBody>
      </p:sp>
      <p:sp>
        <p:nvSpPr>
          <p:cNvPr id="6" name="Text Placeholder 5">
            <a:extLst>
              <a:ext uri="{FF2B5EF4-FFF2-40B4-BE49-F238E27FC236}">
                <a16:creationId xmlns:a16="http://schemas.microsoft.com/office/drawing/2014/main" id="{6C04B865-57B1-4B39-86C7-4C6C152E66E3}"/>
              </a:ext>
            </a:extLst>
          </p:cNvPr>
          <p:cNvSpPr txBox="1">
            <a:spLocks/>
          </p:cNvSpPr>
          <p:nvPr/>
        </p:nvSpPr>
        <p:spPr bwMode="auto">
          <a:xfrm>
            <a:off x="612000" y="3272736"/>
            <a:ext cx="4303280" cy="10312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200"/>
              </a:lnSpc>
              <a:spcBef>
                <a:spcPct val="20000"/>
              </a:spcBef>
              <a:spcAft>
                <a:spcPct val="0"/>
              </a:spcAft>
              <a:defRPr sz="1000" kern="1200" cap="none" spc="0" baseline="0">
                <a:solidFill>
                  <a:srgbClr val="00243A"/>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706637">
              <a:lnSpc>
                <a:spcPct val="100000"/>
              </a:lnSpc>
            </a:pPr>
            <a:r>
              <a:rPr lang="en-US" sz="1600" dirty="0">
                <a:latin typeface="NeutraText-Book" panose="02000000000000000000" pitchFamily="2" charset="0"/>
              </a:rPr>
              <a:t>WHO WE ARE</a:t>
            </a:r>
          </a:p>
          <a:p>
            <a:pPr lvl="1" defTabSz="706637">
              <a:lnSpc>
                <a:spcPct val="120000"/>
              </a:lnSpc>
            </a:pPr>
            <a:r>
              <a:rPr lang="en-US" sz="1400" dirty="0"/>
              <a:t>We are a team of men and women with a relentless dedication to exceptional service and incredible value for our residents.</a:t>
            </a:r>
          </a:p>
        </p:txBody>
      </p:sp>
      <p:cxnSp>
        <p:nvCxnSpPr>
          <p:cNvPr id="7" name="Straight Connector 6">
            <a:extLst>
              <a:ext uri="{FF2B5EF4-FFF2-40B4-BE49-F238E27FC236}">
                <a16:creationId xmlns:a16="http://schemas.microsoft.com/office/drawing/2014/main" id="{B4A4158C-4A2B-4405-BA54-05237FABA339}"/>
              </a:ext>
            </a:extLst>
          </p:cNvPr>
          <p:cNvCxnSpPr/>
          <p:nvPr/>
        </p:nvCxnSpPr>
        <p:spPr>
          <a:xfrm>
            <a:off x="609791" y="4918383"/>
            <a:ext cx="2089078" cy="1226"/>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29C41A0-6FFA-4739-AB49-CE1FAAE1F8CD}"/>
              </a:ext>
            </a:extLst>
          </p:cNvPr>
          <p:cNvCxnSpPr/>
          <p:nvPr/>
        </p:nvCxnSpPr>
        <p:spPr>
          <a:xfrm>
            <a:off x="2882874" y="4918383"/>
            <a:ext cx="2059637" cy="1226"/>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ECD1B91-36E6-4EA6-B2DC-21FD2852DC53}"/>
              </a:ext>
            </a:extLst>
          </p:cNvPr>
          <p:cNvCxnSpPr/>
          <p:nvPr/>
        </p:nvCxnSpPr>
        <p:spPr>
          <a:xfrm>
            <a:off x="629419" y="2997860"/>
            <a:ext cx="2089078" cy="1226"/>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30DD921-8043-4396-8941-AA51EFC8222F}"/>
              </a:ext>
            </a:extLst>
          </p:cNvPr>
          <p:cNvCxnSpPr/>
          <p:nvPr/>
        </p:nvCxnSpPr>
        <p:spPr>
          <a:xfrm>
            <a:off x="2902501" y="2997860"/>
            <a:ext cx="2059637" cy="1226"/>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itle">
            <a:extLst>
              <a:ext uri="{FF2B5EF4-FFF2-40B4-BE49-F238E27FC236}">
                <a16:creationId xmlns:a16="http://schemas.microsoft.com/office/drawing/2014/main" id="{33DAE875-BF05-4BF9-8110-6468D529B1CB}"/>
              </a:ext>
            </a:extLst>
          </p:cNvPr>
          <p:cNvSpPr txBox="1">
            <a:spLocks/>
          </p:cNvSpPr>
          <p:nvPr/>
        </p:nvSpPr>
        <p:spPr bwMode="auto">
          <a:xfrm>
            <a:off x="555446" y="1348328"/>
            <a:ext cx="4406692" cy="875432"/>
          </a:xfrm>
          <a:prstGeom prst="rect">
            <a:avLst/>
          </a:prstGeom>
          <a:noFill/>
          <a:ln w="9525">
            <a:noFill/>
            <a:miter lim="800000"/>
            <a:headEnd/>
            <a:tailEnd/>
          </a:ln>
          <a:effectLst>
            <a:glow rad="101600">
              <a:schemeClr val="accent3">
                <a:satMod val="175000"/>
                <a:alpha val="40000"/>
              </a:schemeClr>
            </a:glow>
          </a:effectLst>
        </p:spPr>
        <p:txBody>
          <a:bodyPr vert="horz" wrap="square" lIns="0" tIns="0" rIns="0" bIns="0" numCol="1" anchor="ctr" anchorCtr="0" compatLnSpc="1">
            <a:prstTxWarp prst="textNoShape">
              <a:avLst/>
            </a:prstTxWarp>
            <a:spAutoFit/>
          </a:bodyPr>
          <a:lstStyle>
            <a:lvl1pPr marL="0" indent="0" algn="l" rtl="0" fontAlgn="base">
              <a:lnSpc>
                <a:spcPts val="3400"/>
              </a:lnSpc>
              <a:spcBef>
                <a:spcPct val="0"/>
              </a:spcBef>
              <a:spcAft>
                <a:spcPct val="0"/>
              </a:spcAft>
              <a:defRPr sz="2000" kern="1200" cap="all" spc="100" baseline="0">
                <a:solidFill>
                  <a:srgbClr val="4CB3BE"/>
                </a:solidFill>
                <a:latin typeface="NeutraText-Book"/>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706637"/>
            <a:r>
              <a:rPr lang="en-US" sz="3800" dirty="0">
                <a:solidFill>
                  <a:srgbClr val="00456C"/>
                </a:solidFill>
                <a:latin typeface="NeutraText-Book" panose="02000000000000000000" pitchFamily="2" charset="0"/>
              </a:rPr>
              <a:t>HELPING</a:t>
            </a:r>
            <a:r>
              <a:rPr lang="en-US" sz="3800" dirty="0">
                <a:solidFill>
                  <a:srgbClr val="123150"/>
                </a:solidFill>
                <a:latin typeface="NeutraText-Book" panose="02000000000000000000" pitchFamily="2" charset="0"/>
              </a:rPr>
              <a:t> </a:t>
            </a:r>
            <a:r>
              <a:rPr lang="en-US" sz="3800" dirty="0">
                <a:solidFill>
                  <a:srgbClr val="00C0D4"/>
                </a:solidFill>
                <a:latin typeface="NeutraText-Book" panose="02000000000000000000" pitchFamily="2" charset="0"/>
              </a:rPr>
              <a:t>PEOPLE</a:t>
            </a:r>
            <a:r>
              <a:rPr lang="en-US" sz="3800" dirty="0">
                <a:solidFill>
                  <a:srgbClr val="123150"/>
                </a:solidFill>
                <a:latin typeface="NeutraText-Book" panose="02000000000000000000" pitchFamily="2" charset="0"/>
              </a:rPr>
              <a:t> </a:t>
            </a:r>
            <a:r>
              <a:rPr lang="en-US" sz="3800" dirty="0">
                <a:solidFill>
                  <a:srgbClr val="00456C"/>
                </a:solidFill>
                <a:latin typeface="NeutraText-Book" panose="02000000000000000000" pitchFamily="2" charset="0"/>
              </a:rPr>
              <a:t>LIVE BETTER </a:t>
            </a:r>
            <a:r>
              <a:rPr lang="en-US" sz="3800" dirty="0">
                <a:solidFill>
                  <a:srgbClr val="00C0D4"/>
                </a:solidFill>
                <a:latin typeface="NeutraText-Book" panose="02000000000000000000" pitchFamily="2" charset="0"/>
              </a:rPr>
              <a:t>LIVES</a:t>
            </a:r>
          </a:p>
        </p:txBody>
      </p:sp>
      <p:cxnSp>
        <p:nvCxnSpPr>
          <p:cNvPr id="14" name="Straight Connector 13">
            <a:extLst>
              <a:ext uri="{FF2B5EF4-FFF2-40B4-BE49-F238E27FC236}">
                <a16:creationId xmlns:a16="http://schemas.microsoft.com/office/drawing/2014/main" id="{8297D58F-273D-436D-8CA6-7FC62F5C764E}"/>
              </a:ext>
            </a:extLst>
          </p:cNvPr>
          <p:cNvCxnSpPr/>
          <p:nvPr/>
        </p:nvCxnSpPr>
        <p:spPr>
          <a:xfrm>
            <a:off x="0" y="556364"/>
            <a:ext cx="13853455"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5" name="Logo">
            <a:extLst>
              <a:ext uri="{FF2B5EF4-FFF2-40B4-BE49-F238E27FC236}">
                <a16:creationId xmlns:a16="http://schemas.microsoft.com/office/drawing/2014/main" id="{87E00B65-A533-4672-B0B4-62500BB7CEED}"/>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32000" y="207592"/>
            <a:ext cx="864000" cy="216000"/>
          </a:xfrm>
          <a:prstGeom prst="rect">
            <a:avLst/>
          </a:prstGeom>
          <a:noFill/>
          <a:ln>
            <a:noFill/>
          </a:ln>
        </p:spPr>
      </p:pic>
    </p:spTree>
    <p:extLst>
      <p:ext uri="{BB962C8B-B14F-4D97-AF65-F5344CB8AC3E}">
        <p14:creationId xmlns:p14="http://schemas.microsoft.com/office/powerpoint/2010/main" val="375327474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F7A5C5A4-AADA-40D8-B00D-A13B9131928C}"/>
              </a:ext>
            </a:extLst>
          </p:cNvPr>
          <p:cNvSpPr txBox="1">
            <a:spLocks/>
          </p:cNvSpPr>
          <p:nvPr/>
        </p:nvSpPr>
        <p:spPr bwMode="auto">
          <a:xfrm>
            <a:off x="4735338" y="6575595"/>
            <a:ext cx="3880003" cy="3495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ts val="1200"/>
              </a:lnSpc>
              <a:spcBef>
                <a:spcPct val="0"/>
              </a:spcBef>
              <a:spcAft>
                <a:spcPct val="0"/>
              </a:spcAft>
              <a:defRPr sz="800" b="0" i="0" kern="1200" cap="none" spc="50" baseline="0">
                <a:solidFill>
                  <a:srgbClr val="4CB3BE"/>
                </a:solidFill>
                <a:latin typeface="Proxima Nova Lt" panose="02000506030000020004" pitchFamily="50" charset="0"/>
                <a:ea typeface="ヒラギノ角ゴ Pro W3" charset="-128"/>
                <a:cs typeface="ヒラギノ角ゴ Pro W3" charset="-128"/>
              </a:defRPr>
            </a:lvl1pPr>
            <a:lvl2pPr marL="0" indent="0" algn="l" rtl="0" fontAlgn="base">
              <a:lnSpc>
                <a:spcPts val="1300"/>
              </a:lnSpc>
              <a:spcBef>
                <a:spcPct val="20000"/>
              </a:spcBef>
              <a:spcAft>
                <a:spcPct val="0"/>
              </a:spcAft>
              <a:defRPr sz="900" kern="1200" cap="none" spc="134" baseline="0">
                <a:solidFill>
                  <a:schemeClr val="tx1"/>
                </a:solidFill>
                <a:latin typeface="Proxima Nova"/>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r" defTabSz="706637">
              <a:lnSpc>
                <a:spcPct val="120000"/>
              </a:lnSpc>
            </a:pPr>
            <a:r>
              <a:rPr lang="en-US" sz="1005" spc="8" dirty="0">
                <a:latin typeface="Georgia" panose="02040502050405020303" pitchFamily="18" charset="0"/>
                <a:cs typeface="MetaSerifPro-LightItalic" panose="02010504050101020102" pitchFamily="50" charset="0"/>
              </a:rPr>
              <a:t>“</a:t>
            </a:r>
            <a:r>
              <a:rPr lang="en-US" sz="1005" i="1" spc="8" dirty="0">
                <a:latin typeface="Georgia" panose="02040502050405020303" pitchFamily="18" charset="0"/>
                <a:cs typeface="MetaSerifPro-LightItalic" panose="02010504050101020102" pitchFamily="50" charset="0"/>
              </a:rPr>
              <a:t>The secret of success is to understand the point of view of others.”</a:t>
            </a:r>
            <a:br>
              <a:rPr lang="en-US" sz="1005" i="1" spc="8" dirty="0">
                <a:latin typeface="Georgia" panose="02040502050405020303" pitchFamily="18" charset="0"/>
                <a:cs typeface="MetaSerifPro-LightItalic" panose="02010504050101020102" pitchFamily="50" charset="0"/>
              </a:rPr>
            </a:br>
            <a:r>
              <a:rPr lang="en-US" sz="1005" i="1" spc="8" dirty="0">
                <a:latin typeface="Georgia" panose="02040502050405020303" pitchFamily="18" charset="0"/>
                <a:cs typeface="MetaSerifPro-LightItalic" panose="02010504050101020102" pitchFamily="50" charset="0"/>
              </a:rPr>
              <a:t> </a:t>
            </a:r>
            <a:r>
              <a:rPr lang="en-US" sz="1005" spc="8" dirty="0">
                <a:latin typeface="Georgia" panose="02040502050405020303" pitchFamily="18" charset="0"/>
                <a:cs typeface="MetaSerifPro-LightItalic" panose="02010504050101020102" pitchFamily="50" charset="0"/>
              </a:rPr>
              <a:t>— Henry Ford</a:t>
            </a:r>
          </a:p>
          <a:p>
            <a:pPr algn="r" defTabSz="706637">
              <a:lnSpc>
                <a:spcPct val="120000"/>
              </a:lnSpc>
            </a:pPr>
            <a:endParaRPr lang="en-US" sz="1005" spc="0" dirty="0">
              <a:latin typeface="Georgia" panose="02040502050405020303" pitchFamily="18" charset="0"/>
            </a:endParaRPr>
          </a:p>
        </p:txBody>
      </p:sp>
      <p:sp>
        <p:nvSpPr>
          <p:cNvPr id="5" name="Text Placeholder 11">
            <a:extLst>
              <a:ext uri="{FF2B5EF4-FFF2-40B4-BE49-F238E27FC236}">
                <a16:creationId xmlns:a16="http://schemas.microsoft.com/office/drawing/2014/main" id="{E058AA1C-551A-42E7-BED9-DE47036CD33A}"/>
              </a:ext>
            </a:extLst>
          </p:cNvPr>
          <p:cNvSpPr txBox="1">
            <a:spLocks/>
          </p:cNvSpPr>
          <p:nvPr/>
        </p:nvSpPr>
        <p:spPr bwMode="auto">
          <a:xfrm>
            <a:off x="572685" y="3462414"/>
            <a:ext cx="8042656" cy="3177794"/>
          </a:xfrm>
          <a:prstGeom prst="rect">
            <a:avLst/>
          </a:prstGeom>
          <a:noFill/>
          <a:ln w="9525">
            <a:noFill/>
            <a:miter lim="800000"/>
            <a:headEnd/>
            <a:tailEnd/>
          </a:ln>
        </p:spPr>
        <p:txBody>
          <a:bodyPr vert="horz" wrap="none" lIns="0" tIns="0" rIns="0" bIns="0" numCol="2" spcCol="360000" anchor="t" anchorCtr="0" compatLnSpc="1">
            <a:prstTxWarp prst="textNoShape">
              <a:avLst/>
            </a:prstTxWarp>
            <a:noAutofit/>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300"/>
              </a:lnSpc>
              <a:spcBef>
                <a:spcPct val="20000"/>
              </a:spcBef>
              <a:spcAft>
                <a:spcPct val="0"/>
              </a:spcAft>
              <a:defRPr sz="900" b="0" kern="1200" cap="none" spc="0" baseline="0">
                <a:solidFill>
                  <a:schemeClr val="tx1"/>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lvl="1" defTabSz="706637">
              <a:lnSpc>
                <a:spcPct val="120000"/>
              </a:lnSpc>
              <a:spcBef>
                <a:spcPts val="167"/>
              </a:spcBef>
              <a:spcAft>
                <a:spcPts val="464"/>
              </a:spcAft>
            </a:pPr>
            <a:r>
              <a:rPr lang="en-US" sz="1100" dirty="0">
                <a:solidFill>
                  <a:srgbClr val="003553"/>
                </a:solidFill>
              </a:rPr>
              <a:t>As Founder and CEO of Tricap, Bryan Pritchard enjoys taking on difficult projects that challenge his teammates and encourage growth. Under Bryan’s direction, Tricap owns and operates thousands of apartments in communities throughout the Midwest and has completed redevelopment projects ranging from neighborhood walk-ups to major high-rise renovations.</a:t>
            </a:r>
          </a:p>
          <a:p>
            <a:pPr lvl="1" defTabSz="706637">
              <a:lnSpc>
                <a:spcPct val="120000"/>
              </a:lnSpc>
              <a:spcBef>
                <a:spcPts val="502"/>
              </a:spcBef>
              <a:spcAft>
                <a:spcPts val="464"/>
              </a:spcAft>
            </a:pPr>
            <a:r>
              <a:rPr lang="en-US" sz="1100" dirty="0">
                <a:solidFill>
                  <a:srgbClr val="003553"/>
                </a:solidFill>
              </a:rPr>
              <a:t>A graduate of the University of Michigan with a B.S. in Mechanical Engineering, Bryan founded Tricap in 2007 as a redeveloper of multi-family properties. The company achieved quick success by repositioning properties through a combination of renovation, enhanced property management and lease-up.  Over the years, Bryan built Tricap into a multifaceted organization that develops, manages and leases thousands of apartments.  Specializing in “value add”  renovations, Tricap also has extensive experience and expertise in new construction.</a:t>
            </a:r>
          </a:p>
          <a:p>
            <a:pPr lvl="1" defTabSz="706637">
              <a:lnSpc>
                <a:spcPct val="120000"/>
              </a:lnSpc>
              <a:spcBef>
                <a:spcPts val="502"/>
              </a:spcBef>
              <a:spcAft>
                <a:spcPts val="464"/>
              </a:spcAft>
            </a:pPr>
            <a:r>
              <a:rPr lang="en-US" sz="1100" dirty="0">
                <a:solidFill>
                  <a:srgbClr val="003553"/>
                </a:solidFill>
              </a:rPr>
              <a:t>Bringing an “owner’s perspective” to Tricap and personifying the company’s approach to the real estate business, Bryan values innovation and cohesiveness as a way to bring success to each of his company’s projects. Tricap only operates properties the company owns, utilizing the best available digital tools to assist both the Tricap management team and apartment residents.</a:t>
            </a:r>
          </a:p>
          <a:p>
            <a:pPr lvl="1" defTabSz="706637">
              <a:lnSpc>
                <a:spcPct val="120000"/>
              </a:lnSpc>
              <a:spcBef>
                <a:spcPts val="502"/>
              </a:spcBef>
              <a:spcAft>
                <a:spcPts val="464"/>
              </a:spcAft>
            </a:pPr>
            <a:r>
              <a:rPr lang="en-US" sz="1100" dirty="0">
                <a:solidFill>
                  <a:srgbClr val="003553"/>
                </a:solidFill>
              </a:rPr>
              <a:t>Today, Bryan’s career transactions are in excess of $400,000,000.  Bryan lives in Chicago with his wife and two children. He is a member of the Young Presidents Organization and was formerly President of the Lincoln Park Builders of Chicago.</a:t>
            </a:r>
          </a:p>
          <a:p>
            <a:pPr lvl="1" defTabSz="706637"/>
            <a:endParaRPr lang="en-US" sz="927" dirty="0">
              <a:latin typeface="Proxima Nova"/>
            </a:endParaRPr>
          </a:p>
        </p:txBody>
      </p:sp>
      <p:sp>
        <p:nvSpPr>
          <p:cNvPr id="6" name="Title">
            <a:extLst>
              <a:ext uri="{FF2B5EF4-FFF2-40B4-BE49-F238E27FC236}">
                <a16:creationId xmlns:a16="http://schemas.microsoft.com/office/drawing/2014/main" id="{AEA25B7D-30C9-45C3-95E1-BFFBC932ADCE}"/>
              </a:ext>
            </a:extLst>
          </p:cNvPr>
          <p:cNvSpPr txBox="1">
            <a:spLocks/>
          </p:cNvSpPr>
          <p:nvPr/>
        </p:nvSpPr>
        <p:spPr>
          <a:xfrm>
            <a:off x="572685" y="1695942"/>
            <a:ext cx="8166616" cy="1189883"/>
          </a:xfrm>
          <a:prstGeom prst="rect">
            <a:avLst/>
          </a:prstGeom>
        </p:spPr>
        <p:txBody>
          <a:bodyPr lIns="0" tIns="0" rIns="0" bIns="0"/>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1" indent="0">
              <a:lnSpc>
                <a:spcPct val="110000"/>
              </a:lnSpc>
              <a:spcBef>
                <a:spcPts val="0"/>
              </a:spcBef>
              <a:buNone/>
            </a:pPr>
            <a:r>
              <a:rPr lang="en-US" sz="1700" dirty="0">
                <a:solidFill>
                  <a:srgbClr val="023C5C"/>
                </a:solidFill>
                <a:latin typeface="NeutraText-Book" panose="02000000000000000000" pitchFamily="2" charset="0"/>
              </a:rPr>
              <a:t>OUR </a:t>
            </a:r>
            <a:r>
              <a:rPr lang="en-US" sz="1700" dirty="0">
                <a:solidFill>
                  <a:srgbClr val="029DB2"/>
                </a:solidFill>
                <a:latin typeface="NeutraText-Book" panose="02000000000000000000" pitchFamily="2" charset="0"/>
              </a:rPr>
              <a:t>TALENTED TEAM</a:t>
            </a:r>
            <a:r>
              <a:rPr lang="en-US" sz="1700" dirty="0">
                <a:solidFill>
                  <a:srgbClr val="023C5C"/>
                </a:solidFill>
                <a:latin typeface="NeutraText-Book" panose="02000000000000000000" pitchFamily="2" charset="0"/>
              </a:rPr>
              <a:t> OF REAL ESTATE PROFESSIONALS HAVE </a:t>
            </a:r>
            <a:r>
              <a:rPr lang="en-US" sz="1700" dirty="0">
                <a:solidFill>
                  <a:srgbClr val="029DB2"/>
                </a:solidFill>
                <a:latin typeface="NeutraText-Book" panose="02000000000000000000" pitchFamily="2" charset="0"/>
              </a:rPr>
              <a:t>AN UNCANNY</a:t>
            </a:r>
            <a:r>
              <a:rPr lang="en-US" sz="1700" dirty="0">
                <a:solidFill>
                  <a:srgbClr val="023C5C"/>
                </a:solidFill>
                <a:latin typeface="NeutraText-Book" panose="02000000000000000000" pitchFamily="2" charset="0"/>
              </a:rPr>
              <a:t> ABILITY TO ANTICIPATE AND IDENTIFY OPPORTUNITIES IN DIVERSE MARKETS. WE CREATE VALUE THROUGH </a:t>
            </a:r>
            <a:r>
              <a:rPr lang="en-US" sz="1700" dirty="0">
                <a:solidFill>
                  <a:srgbClr val="029DB2"/>
                </a:solidFill>
                <a:latin typeface="NeutraText-Book" panose="02000000000000000000" pitchFamily="2" charset="0"/>
              </a:rPr>
              <a:t>STRONG MANAGEMENT</a:t>
            </a:r>
            <a:r>
              <a:rPr lang="en-US" sz="1700" dirty="0">
                <a:solidFill>
                  <a:srgbClr val="023C5C"/>
                </a:solidFill>
                <a:latin typeface="NeutraText-Book" panose="02000000000000000000" pitchFamily="2" charset="0"/>
              </a:rPr>
              <a:t> AND PUT OUR EXPERIENCE TO WORK AT EACH STAGE OF THE DEAL.</a:t>
            </a:r>
          </a:p>
        </p:txBody>
      </p:sp>
      <p:sp>
        <p:nvSpPr>
          <p:cNvPr id="7" name="Text Placeholder 11">
            <a:extLst>
              <a:ext uri="{FF2B5EF4-FFF2-40B4-BE49-F238E27FC236}">
                <a16:creationId xmlns:a16="http://schemas.microsoft.com/office/drawing/2014/main" id="{F11D71B5-5655-4730-BC40-79F6BD1F00CB}"/>
              </a:ext>
            </a:extLst>
          </p:cNvPr>
          <p:cNvSpPr txBox="1">
            <a:spLocks/>
          </p:cNvSpPr>
          <p:nvPr/>
        </p:nvSpPr>
        <p:spPr bwMode="auto">
          <a:xfrm>
            <a:off x="572685" y="3173419"/>
            <a:ext cx="3443675" cy="255944"/>
          </a:xfrm>
          <a:prstGeom prst="rect">
            <a:avLst/>
          </a:prstGeom>
          <a:noFill/>
          <a:ln w="9525">
            <a:noFill/>
            <a:miter lim="800000"/>
            <a:headEnd/>
            <a:tailEnd/>
          </a:ln>
        </p:spPr>
        <p:txBody>
          <a:bodyPr vert="horz" wrap="square" lIns="0" tIns="0" rIns="0" bIns="0" numCol="1" spcCol="180000" anchor="t" anchorCtr="0" compatLnSpc="1">
            <a:prstTxWarp prst="textNoShape">
              <a:avLst/>
            </a:prstTxWarp>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300"/>
              </a:lnSpc>
              <a:spcBef>
                <a:spcPct val="20000"/>
              </a:spcBef>
              <a:spcAft>
                <a:spcPct val="0"/>
              </a:spcAft>
              <a:defRPr sz="900" b="0" kern="1200" cap="none" spc="0" baseline="0">
                <a:solidFill>
                  <a:schemeClr val="tx1"/>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706637">
              <a:lnSpc>
                <a:spcPct val="110000"/>
              </a:lnSpc>
            </a:pPr>
            <a:r>
              <a:rPr lang="en-US" sz="1236" dirty="0"/>
              <a:t>Bryan Pritchard  </a:t>
            </a:r>
            <a:r>
              <a:rPr lang="en-US" sz="1236" b="0" dirty="0"/>
              <a:t>Founder / President</a:t>
            </a:r>
            <a:endParaRPr lang="en-US" sz="1236" dirty="0"/>
          </a:p>
        </p:txBody>
      </p:sp>
      <p:sp>
        <p:nvSpPr>
          <p:cNvPr id="9" name="Title">
            <a:extLst>
              <a:ext uri="{FF2B5EF4-FFF2-40B4-BE49-F238E27FC236}">
                <a16:creationId xmlns:a16="http://schemas.microsoft.com/office/drawing/2014/main" id="{61424C90-5FE1-4381-8258-18A017EB0BF5}"/>
              </a:ext>
            </a:extLst>
          </p:cNvPr>
          <p:cNvSpPr txBox="1">
            <a:spLocks/>
          </p:cNvSpPr>
          <p:nvPr/>
        </p:nvSpPr>
        <p:spPr>
          <a:xfrm>
            <a:off x="576000" y="1091082"/>
            <a:ext cx="3730594" cy="413936"/>
          </a:xfrm>
          <a:prstGeom prst="rect">
            <a:avLst/>
          </a:prstGeom>
          <a:effectLst>
            <a:glow rad="101600">
              <a:schemeClr val="accent3">
                <a:satMod val="175000"/>
                <a:alpha val="40000"/>
              </a:schemeClr>
            </a:glow>
          </a:effectLst>
        </p:spPr>
        <p:txBody>
          <a:bodyPr lIns="0" rIns="0" anchor="ct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706637">
              <a:lnSpc>
                <a:spcPts val="3554"/>
              </a:lnSpc>
            </a:pPr>
            <a:r>
              <a:rPr lang="en-US" sz="3400" dirty="0">
                <a:solidFill>
                  <a:srgbClr val="003553"/>
                </a:solidFill>
                <a:latin typeface="NeutraText-Book" panose="02000000000000000000" pitchFamily="2" charset="0"/>
              </a:rPr>
              <a:t>LEADERSHIP</a:t>
            </a:r>
          </a:p>
        </p:txBody>
      </p:sp>
      <p:cxnSp>
        <p:nvCxnSpPr>
          <p:cNvPr id="13" name="Straight Connector 12">
            <a:extLst>
              <a:ext uri="{FF2B5EF4-FFF2-40B4-BE49-F238E27FC236}">
                <a16:creationId xmlns:a16="http://schemas.microsoft.com/office/drawing/2014/main" id="{E0AF491E-37E1-4940-A36A-139EC680005D}"/>
              </a:ext>
            </a:extLst>
          </p:cNvPr>
          <p:cNvCxnSpPr/>
          <p:nvPr/>
        </p:nvCxnSpPr>
        <p:spPr>
          <a:xfrm>
            <a:off x="0" y="556364"/>
            <a:ext cx="13853455"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8A1A843-CE65-4F8B-9418-42F84AC9E8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97958" y="556362"/>
            <a:ext cx="4629292" cy="6659669"/>
          </a:xfrm>
          <a:prstGeom prst="rect">
            <a:avLst/>
          </a:prstGeom>
        </p:spPr>
      </p:pic>
      <p:pic>
        <p:nvPicPr>
          <p:cNvPr id="10" name="Logo">
            <a:extLst>
              <a:ext uri="{FF2B5EF4-FFF2-40B4-BE49-F238E27FC236}">
                <a16:creationId xmlns:a16="http://schemas.microsoft.com/office/drawing/2014/main" id="{B9C5C162-A5E6-4378-9EF4-902A5380865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76000" y="207592"/>
            <a:ext cx="864000" cy="216000"/>
          </a:xfrm>
          <a:prstGeom prst="rect">
            <a:avLst/>
          </a:prstGeom>
          <a:noFill/>
          <a:ln>
            <a:noFill/>
          </a:ln>
        </p:spPr>
      </p:pic>
    </p:spTree>
    <p:extLst>
      <p:ext uri="{BB962C8B-B14F-4D97-AF65-F5344CB8AC3E}">
        <p14:creationId xmlns:p14="http://schemas.microsoft.com/office/powerpoint/2010/main" val="186817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Google Shape;735;p36">
            <a:extLst>
              <a:ext uri="{FF2B5EF4-FFF2-40B4-BE49-F238E27FC236}">
                <a16:creationId xmlns:a16="http://schemas.microsoft.com/office/drawing/2014/main" id="{BDE724E9-A25D-47EE-B492-0224D78322FF}"/>
              </a:ext>
            </a:extLst>
          </p:cNvPr>
          <p:cNvSpPr txBox="1">
            <a:spLocks/>
          </p:cNvSpPr>
          <p:nvPr/>
        </p:nvSpPr>
        <p:spPr>
          <a:xfrm>
            <a:off x="2631609" y="1572127"/>
            <a:ext cx="8554382" cy="615553"/>
          </a:xfrm>
          <a:prstGeom prst="rect">
            <a:avLst/>
          </a:prstGeom>
          <a:noFill/>
          <a:ln>
            <a:noFill/>
          </a:ln>
        </p:spPr>
        <p:txBody>
          <a:bodyPr spcFirstLastPara="1" wrap="square" lIns="0" tIns="0" rIns="0" bIns="0" anchor="t" anchorCtr="0">
            <a:sp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3" indent="0" algn="ctr">
              <a:lnSpc>
                <a:spcPct val="100000"/>
              </a:lnSpc>
              <a:spcBef>
                <a:spcPts val="5"/>
              </a:spcBef>
              <a:buNone/>
            </a:pPr>
            <a:r>
              <a:rPr lang="en-AU" sz="2000" spc="100" dirty="0">
                <a:solidFill>
                  <a:srgbClr val="023C5C"/>
                </a:solidFill>
                <a:latin typeface="NeutraText-Book" panose="02000000000000000000" pitchFamily="2" charset="0"/>
              </a:rPr>
              <a:t>INTEGRITY, TRUST, AND HARD WORK PUSH OUR </a:t>
            </a:r>
            <a:r>
              <a:rPr lang="en-AU" sz="2000" spc="100" dirty="0">
                <a:solidFill>
                  <a:srgbClr val="03BCD3"/>
                </a:solidFill>
                <a:latin typeface="NeutraText-Book" panose="02000000000000000000" pitchFamily="2" charset="0"/>
              </a:rPr>
              <a:t>DEDICATED TEAM </a:t>
            </a:r>
            <a:r>
              <a:rPr lang="en-AU" sz="2000" spc="100" dirty="0">
                <a:solidFill>
                  <a:srgbClr val="023C5C"/>
                </a:solidFill>
                <a:latin typeface="NeutraText-Book" panose="02000000000000000000" pitchFamily="2" charset="0"/>
              </a:rPr>
              <a:t>AHEAD, OUR </a:t>
            </a:r>
            <a:r>
              <a:rPr lang="en-AU" sz="2000" spc="100" dirty="0">
                <a:solidFill>
                  <a:srgbClr val="03BCD3"/>
                </a:solidFill>
                <a:latin typeface="NeutraText-Book" panose="02000000000000000000" pitchFamily="2" charset="0"/>
              </a:rPr>
              <a:t>GOALS AND COMMITMENT</a:t>
            </a:r>
            <a:r>
              <a:rPr lang="en-AU" sz="2000" spc="100" dirty="0">
                <a:solidFill>
                  <a:srgbClr val="023C5C"/>
                </a:solidFill>
                <a:latin typeface="NeutraText-Book" panose="02000000000000000000" pitchFamily="2" charset="0"/>
              </a:rPr>
              <a:t> HOLD US TOGETHER.</a:t>
            </a:r>
          </a:p>
        </p:txBody>
      </p:sp>
      <p:sp>
        <p:nvSpPr>
          <p:cNvPr id="5" name="Google Shape;736;p36">
            <a:extLst>
              <a:ext uri="{FF2B5EF4-FFF2-40B4-BE49-F238E27FC236}">
                <a16:creationId xmlns:a16="http://schemas.microsoft.com/office/drawing/2014/main" id="{7E211EE5-EDE1-458D-A790-2675DC686154}"/>
              </a:ext>
            </a:extLst>
          </p:cNvPr>
          <p:cNvSpPr txBox="1">
            <a:spLocks/>
          </p:cNvSpPr>
          <p:nvPr/>
        </p:nvSpPr>
        <p:spPr>
          <a:xfrm>
            <a:off x="2444071" y="2859088"/>
            <a:ext cx="3876903" cy="1462344"/>
          </a:xfrm>
          <a:prstGeom prst="rect">
            <a:avLst/>
          </a:prstGeom>
          <a:noFill/>
          <a:ln>
            <a:noFill/>
          </a:ln>
        </p:spPr>
        <p:txBody>
          <a:bodyPr spcFirstLastPara="1" wrap="square" lIns="0" tIns="0" rIns="0" bIns="0" anchor="t" anchorCtr="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00000"/>
              </a:lnSpc>
              <a:spcBef>
                <a:spcPts val="0"/>
              </a:spcBef>
              <a:spcAft>
                <a:spcPts val="232"/>
              </a:spcAft>
              <a:buNone/>
            </a:pPr>
            <a:r>
              <a:rPr lang="en-AU" sz="1400" b="1" dirty="0">
                <a:solidFill>
                  <a:srgbClr val="00C0D4"/>
                </a:solidFill>
                <a:latin typeface="Proxima Nova Rg" panose="02000506030000020004" pitchFamily="50" charset="0"/>
              </a:rPr>
              <a:t>Cassandra Durham</a:t>
            </a:r>
          </a:p>
          <a:p>
            <a:pPr marL="0" indent="0">
              <a:lnSpc>
                <a:spcPct val="100000"/>
              </a:lnSpc>
              <a:spcBef>
                <a:spcPts val="0"/>
              </a:spcBef>
              <a:spcAft>
                <a:spcPts val="464"/>
              </a:spcAft>
              <a:buNone/>
            </a:pPr>
            <a:r>
              <a:rPr lang="en-AU" sz="1236" b="1" cap="all" dirty="0">
                <a:solidFill>
                  <a:srgbClr val="023C5C"/>
                </a:solidFill>
                <a:latin typeface="Proxima Nova Rg" panose="02000506030000020004" pitchFamily="50" charset="0"/>
                <a:ea typeface="ＭＳ Ｐゴシック" pitchFamily="-112" charset="-128"/>
              </a:rPr>
              <a:t>INTEGRATOR</a:t>
            </a:r>
          </a:p>
          <a:p>
            <a:pPr marL="0" indent="0" algn="just">
              <a:lnSpc>
                <a:spcPct val="120000"/>
              </a:lnSpc>
              <a:spcBef>
                <a:spcPts val="0"/>
              </a:spcBef>
              <a:buNone/>
            </a:pPr>
            <a:r>
              <a:rPr lang="en-AU" sz="1082" dirty="0">
                <a:solidFill>
                  <a:srgbClr val="00395D"/>
                </a:solidFill>
                <a:latin typeface="Proxima Nova Rg" panose="02000506030000020004" pitchFamily="50" charset="0"/>
              </a:rPr>
              <a:t>Cassandra oversees the people, systems, and process for </a:t>
            </a:r>
            <a:r>
              <a:rPr lang="en-AU" sz="1082" dirty="0" err="1">
                <a:solidFill>
                  <a:srgbClr val="00395D"/>
                </a:solidFill>
                <a:latin typeface="Proxima Nova Rg" panose="02000506030000020004" pitchFamily="50" charset="0"/>
              </a:rPr>
              <a:t>Tricap</a:t>
            </a:r>
            <a:r>
              <a:rPr lang="en-AU" sz="1082" dirty="0">
                <a:solidFill>
                  <a:srgbClr val="00395D"/>
                </a:solidFill>
                <a:latin typeface="Proxima Nova Rg" panose="02000506030000020004" pitchFamily="50" charset="0"/>
              </a:rPr>
              <a:t>.  Her keen sense of people allows her to keep a pulse on the heartbeat of the company. Cassie’s prior experience is in managing ultra-high net worth Family Office services with a focus on Real Estate and Property Management. </a:t>
            </a:r>
            <a:endParaRPr lang="en-AU" sz="1082" dirty="0">
              <a:latin typeface="Proxima Nova Rg" panose="02000506030000020004" pitchFamily="50" charset="0"/>
            </a:endParaRPr>
          </a:p>
        </p:txBody>
      </p:sp>
      <p:sp>
        <p:nvSpPr>
          <p:cNvPr id="6" name="Google Shape;738;p36">
            <a:extLst>
              <a:ext uri="{FF2B5EF4-FFF2-40B4-BE49-F238E27FC236}">
                <a16:creationId xmlns:a16="http://schemas.microsoft.com/office/drawing/2014/main" id="{416F121B-633D-411C-A494-887CB64118D5}"/>
              </a:ext>
            </a:extLst>
          </p:cNvPr>
          <p:cNvSpPr txBox="1">
            <a:spLocks/>
          </p:cNvSpPr>
          <p:nvPr/>
        </p:nvSpPr>
        <p:spPr>
          <a:xfrm>
            <a:off x="2444071" y="5147706"/>
            <a:ext cx="3876903" cy="1462333"/>
          </a:xfrm>
          <a:prstGeom prst="rect">
            <a:avLst/>
          </a:prstGeom>
          <a:noFill/>
          <a:ln>
            <a:noFill/>
          </a:ln>
        </p:spPr>
        <p:txBody>
          <a:bodyPr spcFirstLastPara="1" wrap="square" lIns="0" tIns="0" rIns="0" bIns="0" anchor="t" anchorCtr="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00000"/>
              </a:lnSpc>
              <a:spcBef>
                <a:spcPts val="0"/>
              </a:spcBef>
              <a:spcAft>
                <a:spcPts val="232"/>
              </a:spcAft>
              <a:buNone/>
            </a:pPr>
            <a:r>
              <a:rPr lang="en-AU" sz="1400" b="1" dirty="0">
                <a:solidFill>
                  <a:srgbClr val="00C0D4"/>
                </a:solidFill>
                <a:latin typeface="Proxima Nova Rg" panose="02000506030000020004" pitchFamily="50" charset="0"/>
              </a:rPr>
              <a:t>Joe Palomino</a:t>
            </a:r>
          </a:p>
          <a:p>
            <a:pPr marL="0" indent="0">
              <a:lnSpc>
                <a:spcPct val="120000"/>
              </a:lnSpc>
              <a:spcBef>
                <a:spcPts val="0"/>
              </a:spcBef>
              <a:buNone/>
            </a:pPr>
            <a:r>
              <a:rPr lang="en-AU" sz="1236" b="1" cap="all" dirty="0">
                <a:solidFill>
                  <a:srgbClr val="023C5C"/>
                </a:solidFill>
                <a:latin typeface="Proxima Nova Rg" panose="02000506030000020004" pitchFamily="50" charset="0"/>
                <a:ea typeface="ＭＳ Ｐゴシック" pitchFamily="-112" charset="-128"/>
              </a:rPr>
              <a:t>Director of Acquisition and Development</a:t>
            </a:r>
          </a:p>
          <a:p>
            <a:pPr marL="0" indent="0" algn="just">
              <a:lnSpc>
                <a:spcPct val="120000"/>
              </a:lnSpc>
              <a:spcBef>
                <a:spcPts val="0"/>
              </a:spcBef>
              <a:buNone/>
            </a:pPr>
            <a:r>
              <a:rPr lang="en-AU" sz="1082" dirty="0">
                <a:solidFill>
                  <a:srgbClr val="00395D"/>
                </a:solidFill>
                <a:latin typeface="Proxima Nova Rg" panose="02000506030000020004" pitchFamily="50" charset="0"/>
              </a:rPr>
              <a:t>Joe oversees all aspects of the acquisition pipeline and value add strategies for each property in the Tricap portfolio.  Joe’s organized and process-oriented approach allows him to vet new opportunities and effectively execute the business plan for each property acquisition. </a:t>
            </a:r>
          </a:p>
        </p:txBody>
      </p:sp>
      <p:sp>
        <p:nvSpPr>
          <p:cNvPr id="7" name="Google Shape;741;p36">
            <a:extLst>
              <a:ext uri="{FF2B5EF4-FFF2-40B4-BE49-F238E27FC236}">
                <a16:creationId xmlns:a16="http://schemas.microsoft.com/office/drawing/2014/main" id="{F2F36307-95B7-4B1C-A296-A63FF27D748C}"/>
              </a:ext>
            </a:extLst>
          </p:cNvPr>
          <p:cNvSpPr txBox="1"/>
          <p:nvPr/>
        </p:nvSpPr>
        <p:spPr>
          <a:xfrm>
            <a:off x="8689158" y="2859088"/>
            <a:ext cx="4384669" cy="1462336"/>
          </a:xfrm>
          <a:prstGeom prst="rect">
            <a:avLst/>
          </a:prstGeom>
          <a:noFill/>
          <a:ln>
            <a:noFill/>
          </a:ln>
        </p:spPr>
        <p:txBody>
          <a:bodyPr spcFirstLastPara="1" wrap="square" lIns="0" tIns="0" rIns="0" bIns="0" anchor="t" anchorCtr="0">
            <a:noAutofit/>
          </a:bodyPr>
          <a:lstStyle/>
          <a:p>
            <a:pPr defTabSz="600573">
              <a:spcAft>
                <a:spcPts val="232"/>
              </a:spcAft>
              <a:buSzPts val="1400"/>
            </a:pPr>
            <a:r>
              <a:rPr lang="en-US" sz="1200" b="1" dirty="0">
                <a:solidFill>
                  <a:srgbClr val="00C0D4"/>
                </a:solidFill>
                <a:latin typeface="Proxima Nova Rg" panose="02000506030000020004" pitchFamily="50" charset="0"/>
                <a:sym typeface="Proxima Nova"/>
              </a:rPr>
              <a:t>Suzanne Hopson</a:t>
            </a:r>
          </a:p>
          <a:p>
            <a:pPr>
              <a:buSzPts val="1400"/>
            </a:pPr>
            <a:r>
              <a:rPr lang="en-US" sz="1236" b="1" cap="all" dirty="0">
                <a:solidFill>
                  <a:srgbClr val="023C5C"/>
                </a:solidFill>
                <a:latin typeface="Proxima Nova Rg" panose="02000506030000020004" pitchFamily="50" charset="0"/>
                <a:ea typeface="ＭＳ Ｐゴシック" pitchFamily="-112" charset="-128"/>
                <a:sym typeface="Proxima Nova"/>
              </a:rPr>
              <a:t>Director of Property Management</a:t>
            </a:r>
          </a:p>
          <a:p>
            <a:pPr algn="just" defTabSz="600573">
              <a:lnSpc>
                <a:spcPct val="120000"/>
              </a:lnSpc>
              <a:buSzPts val="1400"/>
            </a:pPr>
            <a:r>
              <a:rPr lang="en-US" sz="1082" dirty="0">
                <a:solidFill>
                  <a:srgbClr val="00395D"/>
                </a:solidFill>
                <a:latin typeface="Proxima Nova Rg" panose="02000506030000020004" pitchFamily="50" charset="0"/>
                <a:sym typeface="Proxima Nova"/>
              </a:rPr>
              <a:t>A property management veteran, Suzanne began her career in 1989, as an on-site professional leasing specialist. She has held several positions throughout her career including Senior Regional Manager, Business Developer, Lease-Up Director, and Director of Marketing and Training. </a:t>
            </a:r>
          </a:p>
          <a:p>
            <a:pPr>
              <a:lnSpc>
                <a:spcPct val="120000"/>
              </a:lnSpc>
            </a:pPr>
            <a:endParaRPr lang="en-US" sz="773" dirty="0">
              <a:solidFill>
                <a:srgbClr val="00395D"/>
              </a:solidFill>
              <a:latin typeface="Proxima Nova Rg" panose="02000506030000020004" pitchFamily="50" charset="0"/>
              <a:ea typeface="Proxima Nova"/>
              <a:cs typeface="Proxima Nova"/>
              <a:sym typeface="Proxima Nova"/>
            </a:endParaRPr>
          </a:p>
        </p:txBody>
      </p:sp>
      <p:sp>
        <p:nvSpPr>
          <p:cNvPr id="8" name="Google Shape;742;p36">
            <a:extLst>
              <a:ext uri="{FF2B5EF4-FFF2-40B4-BE49-F238E27FC236}">
                <a16:creationId xmlns:a16="http://schemas.microsoft.com/office/drawing/2014/main" id="{DAFF5563-4874-456F-B609-31BC1B11762C}"/>
              </a:ext>
            </a:extLst>
          </p:cNvPr>
          <p:cNvSpPr txBox="1"/>
          <p:nvPr/>
        </p:nvSpPr>
        <p:spPr>
          <a:xfrm>
            <a:off x="8689158" y="5261498"/>
            <a:ext cx="4496237" cy="1676742"/>
          </a:xfrm>
          <a:prstGeom prst="rect">
            <a:avLst/>
          </a:prstGeom>
          <a:noFill/>
          <a:ln>
            <a:noFill/>
          </a:ln>
        </p:spPr>
        <p:txBody>
          <a:bodyPr spcFirstLastPara="1" wrap="square" lIns="0" tIns="0" rIns="0" bIns="0" anchor="t" anchorCtr="0">
            <a:noAutofit/>
          </a:bodyPr>
          <a:lstStyle/>
          <a:p>
            <a:pPr defTabSz="600573">
              <a:spcAft>
                <a:spcPts val="232"/>
              </a:spcAft>
              <a:buSzPts val="1400"/>
            </a:pPr>
            <a:r>
              <a:rPr lang="en-US" sz="1400" b="1" dirty="0">
                <a:solidFill>
                  <a:srgbClr val="00C0D4"/>
                </a:solidFill>
                <a:latin typeface="Proxima Nova Rg" panose="02000506030000020004" pitchFamily="50" charset="0"/>
                <a:sym typeface="Proxima Nova"/>
              </a:rPr>
              <a:t>Max </a:t>
            </a:r>
            <a:r>
              <a:rPr lang="en-US" sz="1400" b="1" dirty="0" err="1">
                <a:solidFill>
                  <a:srgbClr val="00C0D4"/>
                </a:solidFill>
                <a:latin typeface="Proxima Nova Rg" panose="02000506030000020004" pitchFamily="50" charset="0"/>
                <a:sym typeface="Proxima Nova"/>
              </a:rPr>
              <a:t>Keate</a:t>
            </a:r>
            <a:endParaRPr lang="en-US" sz="1400" b="1" dirty="0">
              <a:solidFill>
                <a:srgbClr val="00C0D4"/>
              </a:solidFill>
              <a:latin typeface="Proxima Nova Rg" panose="02000506030000020004" pitchFamily="50" charset="0"/>
              <a:sym typeface="Proxima Nova"/>
            </a:endParaRPr>
          </a:p>
          <a:p>
            <a:pPr>
              <a:buSzPts val="1400"/>
            </a:pPr>
            <a:r>
              <a:rPr lang="en-US" sz="1236" b="1" cap="all" dirty="0">
                <a:solidFill>
                  <a:srgbClr val="023C5C"/>
                </a:solidFill>
                <a:latin typeface="Proxima Nova Rg" panose="02000506030000020004" pitchFamily="50" charset="0"/>
                <a:ea typeface="ＭＳ Ｐゴシック" pitchFamily="-112" charset="-128"/>
                <a:sym typeface="Proxima Nova"/>
              </a:rPr>
              <a:t>Director of Finance</a:t>
            </a:r>
          </a:p>
          <a:p>
            <a:pPr algn="just">
              <a:buSzPts val="1400"/>
            </a:pPr>
            <a:r>
              <a:rPr lang="en-US" sz="1082" dirty="0">
                <a:solidFill>
                  <a:srgbClr val="00395D"/>
                </a:solidFill>
                <a:latin typeface="Proxima Nova Rg" panose="02000506030000020004" pitchFamily="50" charset="0"/>
              </a:rPr>
              <a:t>As the Director of Finance, Max oversees all aspects of accounting, investment reporting, and cash management. Prior to joining Tricap, Max was a Finance Manager at Heitman in the North American Private Equity Group.  His main duties included investor reporting and preparing valuations of real estate and debt. Max received his bachelors degree from Indiana University (Bloomington) with majors in Finance and Accounting.  He is a CFA </a:t>
            </a:r>
            <a:r>
              <a:rPr lang="en-US" sz="1082" dirty="0" err="1">
                <a:solidFill>
                  <a:srgbClr val="00395D"/>
                </a:solidFill>
                <a:latin typeface="Proxima Nova Rg" panose="02000506030000020004" pitchFamily="50" charset="0"/>
              </a:rPr>
              <a:t>charterholder</a:t>
            </a:r>
            <a:r>
              <a:rPr lang="en-US" sz="1082" dirty="0">
                <a:solidFill>
                  <a:srgbClr val="00395D"/>
                </a:solidFill>
                <a:latin typeface="Proxima Nova Rg" panose="02000506030000020004" pitchFamily="50" charset="0"/>
              </a:rPr>
              <a:t> as well as a CPA.</a:t>
            </a:r>
          </a:p>
          <a:p>
            <a:pPr algn="just">
              <a:buSzPts val="1400"/>
            </a:pPr>
            <a:br>
              <a:rPr lang="en-US" sz="773" dirty="0">
                <a:solidFill>
                  <a:srgbClr val="00395D"/>
                </a:solidFill>
                <a:latin typeface="Proxima Nova Rg" panose="02000506030000020004" pitchFamily="50" charset="0"/>
              </a:rPr>
            </a:br>
            <a:endParaRPr lang="en-US" sz="773" dirty="0">
              <a:solidFill>
                <a:srgbClr val="00395D"/>
              </a:solidFill>
              <a:latin typeface="Proxima Nova Rg" panose="02000506030000020004" pitchFamily="50" charset="0"/>
            </a:endParaRPr>
          </a:p>
        </p:txBody>
      </p:sp>
      <p:pic>
        <p:nvPicPr>
          <p:cNvPr id="9" name="Google Shape;743;p36">
            <a:extLst>
              <a:ext uri="{FF2B5EF4-FFF2-40B4-BE49-F238E27FC236}">
                <a16:creationId xmlns:a16="http://schemas.microsoft.com/office/drawing/2014/main" id="{FF46B03C-B86D-48BD-9618-DD42130B9B72}"/>
              </a:ext>
            </a:extLst>
          </p:cNvPr>
          <p:cNvPicPr preferRelativeResize="0"/>
          <p:nvPr/>
        </p:nvPicPr>
        <p:blipFill rotWithShape="1">
          <a:blip r:embed="rId3" cstate="email">
            <a:extLst>
              <a:ext uri="{28A0092B-C50C-407E-A947-70E740481C1C}">
                <a14:useLocalDpi xmlns:a14="http://schemas.microsoft.com/office/drawing/2010/main"/>
              </a:ext>
            </a:extLst>
          </a:blip>
          <a:stretch/>
        </p:blipFill>
        <p:spPr>
          <a:xfrm>
            <a:off x="632205" y="2859088"/>
            <a:ext cx="1464921" cy="1373672"/>
          </a:xfrm>
          <a:prstGeom prst="rect">
            <a:avLst/>
          </a:prstGeom>
        </p:spPr>
      </p:pic>
      <p:pic>
        <p:nvPicPr>
          <p:cNvPr id="10" name="Google Shape;745;p36">
            <a:extLst>
              <a:ext uri="{FF2B5EF4-FFF2-40B4-BE49-F238E27FC236}">
                <a16:creationId xmlns:a16="http://schemas.microsoft.com/office/drawing/2014/main" id="{9F912F55-B200-443A-A536-812A6F1AED6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205" y="5145812"/>
            <a:ext cx="1445437" cy="1373670"/>
          </a:xfrm>
          <a:prstGeom prst="rect">
            <a:avLst/>
          </a:prstGeom>
          <a:noFill/>
          <a:ln>
            <a:noFill/>
          </a:ln>
        </p:spPr>
      </p:pic>
      <p:pic>
        <p:nvPicPr>
          <p:cNvPr id="11" name="Google Shape;746;p36">
            <a:extLst>
              <a:ext uri="{FF2B5EF4-FFF2-40B4-BE49-F238E27FC236}">
                <a16:creationId xmlns:a16="http://schemas.microsoft.com/office/drawing/2014/main" id="{54E2966C-FCC0-44AA-92B9-16DAB9455B8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08799" y="2859088"/>
            <a:ext cx="1445437" cy="1402784"/>
          </a:xfrm>
          <a:prstGeom prst="rect">
            <a:avLst/>
          </a:prstGeom>
          <a:noFill/>
          <a:ln>
            <a:noFill/>
          </a:ln>
        </p:spPr>
      </p:pic>
      <p:pic>
        <p:nvPicPr>
          <p:cNvPr id="12" name="Picture 11">
            <a:extLst>
              <a:ext uri="{FF2B5EF4-FFF2-40B4-BE49-F238E27FC236}">
                <a16:creationId xmlns:a16="http://schemas.microsoft.com/office/drawing/2014/main" id="{23E6D754-3512-4224-A5FB-0C63319EB44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08799" y="5253193"/>
            <a:ext cx="1445437" cy="1359499"/>
          </a:xfrm>
          <a:prstGeom prst="rect">
            <a:avLst/>
          </a:prstGeom>
        </p:spPr>
      </p:pic>
      <p:cxnSp>
        <p:nvCxnSpPr>
          <p:cNvPr id="14" name="Straight Connector 13">
            <a:extLst>
              <a:ext uri="{FF2B5EF4-FFF2-40B4-BE49-F238E27FC236}">
                <a16:creationId xmlns:a16="http://schemas.microsoft.com/office/drawing/2014/main" id="{D1046BB4-946C-4186-85B2-DF342D00B776}"/>
              </a:ext>
            </a:extLst>
          </p:cNvPr>
          <p:cNvCxnSpPr/>
          <p:nvPr/>
        </p:nvCxnSpPr>
        <p:spPr>
          <a:xfrm>
            <a:off x="632205" y="4755538"/>
            <a:ext cx="5841818"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BAEE995-C618-4919-855E-C7291941B513}"/>
              </a:ext>
            </a:extLst>
          </p:cNvPr>
          <p:cNvCxnSpPr/>
          <p:nvPr/>
        </p:nvCxnSpPr>
        <p:spPr>
          <a:xfrm>
            <a:off x="6932922" y="4764972"/>
            <a:ext cx="5841818"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6D3289-2750-4E7C-9E01-362C2D61318A}"/>
              </a:ext>
            </a:extLst>
          </p:cNvPr>
          <p:cNvCxnSpPr/>
          <p:nvPr/>
        </p:nvCxnSpPr>
        <p:spPr>
          <a:xfrm>
            <a:off x="0" y="556364"/>
            <a:ext cx="13853455"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9" name="Title">
            <a:extLst>
              <a:ext uri="{FF2B5EF4-FFF2-40B4-BE49-F238E27FC236}">
                <a16:creationId xmlns:a16="http://schemas.microsoft.com/office/drawing/2014/main" id="{6EE6AA21-4AE8-4888-9306-86505B14A787}"/>
              </a:ext>
            </a:extLst>
          </p:cNvPr>
          <p:cNvSpPr txBox="1">
            <a:spLocks/>
          </p:cNvSpPr>
          <p:nvPr/>
        </p:nvSpPr>
        <p:spPr>
          <a:xfrm>
            <a:off x="2924662" y="910903"/>
            <a:ext cx="7968278" cy="656096"/>
          </a:xfrm>
          <a:prstGeom prst="rect">
            <a:avLst/>
          </a:prstGeom>
          <a:effectLst>
            <a:glow rad="101600">
              <a:schemeClr val="accent3">
                <a:satMod val="175000"/>
                <a:alpha val="40000"/>
              </a:schemeClr>
            </a:glow>
          </a:effectLst>
        </p:spPr>
        <p:txBody>
          <a:bodyPr lIns="0" rIns="0" anchor="ct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ctr" defTabSz="706637">
              <a:lnSpc>
                <a:spcPts val="3554"/>
              </a:lnSpc>
            </a:pPr>
            <a:r>
              <a:rPr lang="en-US" sz="3800" dirty="0">
                <a:solidFill>
                  <a:srgbClr val="003553"/>
                </a:solidFill>
                <a:latin typeface="NeutraText-Book" panose="02000000000000000000" pitchFamily="2" charset="0"/>
              </a:rPr>
              <a:t>Senior leadership team</a:t>
            </a:r>
          </a:p>
        </p:txBody>
      </p:sp>
      <p:cxnSp>
        <p:nvCxnSpPr>
          <p:cNvPr id="20" name="Straight Connector 19">
            <a:extLst>
              <a:ext uri="{FF2B5EF4-FFF2-40B4-BE49-F238E27FC236}">
                <a16:creationId xmlns:a16="http://schemas.microsoft.com/office/drawing/2014/main" id="{C6FB4D76-AA04-4F5B-8E4F-793CAA919EEC}"/>
              </a:ext>
            </a:extLst>
          </p:cNvPr>
          <p:cNvCxnSpPr/>
          <p:nvPr/>
        </p:nvCxnSpPr>
        <p:spPr>
          <a:xfrm>
            <a:off x="3153346" y="2415898"/>
            <a:ext cx="7510909"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2" name="Logo">
            <a:extLst>
              <a:ext uri="{FF2B5EF4-FFF2-40B4-BE49-F238E27FC236}">
                <a16:creationId xmlns:a16="http://schemas.microsoft.com/office/drawing/2014/main" id="{8C48A32F-64FF-437C-BB43-5D530EB7C9A5}"/>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576000" y="207592"/>
            <a:ext cx="864000" cy="216000"/>
          </a:xfrm>
          <a:prstGeom prst="rect">
            <a:avLst/>
          </a:prstGeom>
          <a:noFill/>
          <a:ln>
            <a:noFill/>
          </a:ln>
        </p:spPr>
      </p:pic>
    </p:spTree>
    <p:extLst>
      <p:ext uri="{BB962C8B-B14F-4D97-AF65-F5344CB8AC3E}">
        <p14:creationId xmlns:p14="http://schemas.microsoft.com/office/powerpoint/2010/main" val="334661357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A408AB65-6567-45F1-8D0E-423297B83088}"/>
              </a:ext>
            </a:extLst>
          </p:cNvPr>
          <p:cNvSpPr/>
          <p:nvPr/>
        </p:nvSpPr>
        <p:spPr>
          <a:xfrm>
            <a:off x="6839211" y="4820131"/>
            <a:ext cx="6978389" cy="2314566"/>
          </a:xfrm>
          <a:prstGeom prst="rect">
            <a:avLst/>
          </a:prstGeom>
          <a:gradFill flip="none" rotWithShape="1">
            <a:gsLst>
              <a:gs pos="0">
                <a:srgbClr val="00C0D4"/>
              </a:gs>
              <a:gs pos="100000">
                <a:srgbClr val="0093A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3667">
              <a:defRPr/>
            </a:pPr>
            <a:endParaRPr lang="en-US" sz="1075" dirty="0">
              <a:solidFill>
                <a:schemeClr val="accent4"/>
              </a:solidFill>
            </a:endParaRPr>
          </a:p>
        </p:txBody>
      </p:sp>
      <p:sp>
        <p:nvSpPr>
          <p:cNvPr id="6" name="Rectangle 5">
            <a:extLst>
              <a:ext uri="{FF2B5EF4-FFF2-40B4-BE49-F238E27FC236}">
                <a16:creationId xmlns:a16="http://schemas.microsoft.com/office/drawing/2014/main" id="{5AC11B1E-9B91-427E-AD3D-E2BF9AF65C4C}"/>
              </a:ext>
            </a:extLst>
          </p:cNvPr>
          <p:cNvSpPr/>
          <p:nvPr/>
        </p:nvSpPr>
        <p:spPr>
          <a:xfrm>
            <a:off x="6839211" y="1865064"/>
            <a:ext cx="6978389" cy="1542821"/>
          </a:xfrm>
          <a:prstGeom prst="rect">
            <a:avLst/>
          </a:prstGeom>
          <a:gradFill>
            <a:gsLst>
              <a:gs pos="0">
                <a:srgbClr val="F7F8F6"/>
              </a:gs>
              <a:gs pos="100000">
                <a:srgbClr val="DCDFD7"/>
              </a:gs>
            </a:gsLst>
            <a:path path="circle">
              <a:fillToRect t="100000" r="100000"/>
            </a:path>
          </a:gradFill>
          <a:ln>
            <a:solidFill>
              <a:srgbClr val="DCDFD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3667">
              <a:defRPr/>
            </a:pPr>
            <a:endParaRPr lang="en-US" sz="1075" dirty="0">
              <a:solidFill>
                <a:schemeClr val="accent4"/>
              </a:solidFill>
              <a:latin typeface="Proxima Nova Rg" panose="02000506030000020004" pitchFamily="50" charset="0"/>
            </a:endParaRPr>
          </a:p>
        </p:txBody>
      </p:sp>
      <p:sp>
        <p:nvSpPr>
          <p:cNvPr id="7" name="Rectangle 6">
            <a:extLst>
              <a:ext uri="{FF2B5EF4-FFF2-40B4-BE49-F238E27FC236}">
                <a16:creationId xmlns:a16="http://schemas.microsoft.com/office/drawing/2014/main" id="{2D5C2FE7-C5A3-433B-A49A-82B05EEB8737}"/>
              </a:ext>
            </a:extLst>
          </p:cNvPr>
          <p:cNvSpPr/>
          <p:nvPr/>
        </p:nvSpPr>
        <p:spPr>
          <a:xfrm>
            <a:off x="6838770" y="3380352"/>
            <a:ext cx="6981621" cy="1736907"/>
          </a:xfrm>
          <a:prstGeom prst="rect">
            <a:avLst/>
          </a:prstGeom>
          <a:gradFill>
            <a:gsLst>
              <a:gs pos="100000">
                <a:srgbClr val="00253A"/>
              </a:gs>
              <a:gs pos="0">
                <a:srgbClr val="004870"/>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3667">
              <a:defRPr/>
            </a:pPr>
            <a:endParaRPr lang="en-US" sz="1075" dirty="0">
              <a:solidFill>
                <a:schemeClr val="accent4"/>
              </a:solidFill>
              <a:latin typeface="Proxima Nova Rg" panose="02000506030000020004" pitchFamily="50" charset="0"/>
            </a:endParaRPr>
          </a:p>
        </p:txBody>
      </p:sp>
      <p:sp>
        <p:nvSpPr>
          <p:cNvPr id="9" name="Rectangle 8">
            <a:extLst>
              <a:ext uri="{FF2B5EF4-FFF2-40B4-BE49-F238E27FC236}">
                <a16:creationId xmlns:a16="http://schemas.microsoft.com/office/drawing/2014/main" id="{13EB9AC6-8590-4AC9-AEC7-DB8385B6A1C1}"/>
              </a:ext>
            </a:extLst>
          </p:cNvPr>
          <p:cNvSpPr/>
          <p:nvPr/>
        </p:nvSpPr>
        <p:spPr>
          <a:xfrm>
            <a:off x="1" y="1865064"/>
            <a:ext cx="6825930" cy="2710419"/>
          </a:xfrm>
          <a:prstGeom prst="rect">
            <a:avLst/>
          </a:prstGeom>
          <a:gradFill flip="none" rotWithShape="1">
            <a:gsLst>
              <a:gs pos="0">
                <a:srgbClr val="F3F4F1"/>
              </a:gs>
              <a:gs pos="100000">
                <a:srgbClr val="DCDFD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3667"/>
            <a:endParaRPr lang="en-US" sz="1854" dirty="0">
              <a:solidFill>
                <a:schemeClr val="accent4"/>
              </a:solidFill>
              <a:latin typeface="Proxima Nova Rg" panose="02000506030000020004" pitchFamily="50" charset="0"/>
            </a:endParaRPr>
          </a:p>
        </p:txBody>
      </p:sp>
      <p:sp>
        <p:nvSpPr>
          <p:cNvPr id="16" name="Trapezoid 15">
            <a:extLst>
              <a:ext uri="{FF2B5EF4-FFF2-40B4-BE49-F238E27FC236}">
                <a16:creationId xmlns:a16="http://schemas.microsoft.com/office/drawing/2014/main" id="{E4B34950-0FBD-4E64-8D1A-8C36DAB4599F}"/>
              </a:ext>
            </a:extLst>
          </p:cNvPr>
          <p:cNvSpPr/>
          <p:nvPr/>
        </p:nvSpPr>
        <p:spPr>
          <a:xfrm rot="10800000">
            <a:off x="2442444" y="3896135"/>
            <a:ext cx="1708672" cy="486722"/>
          </a:xfrm>
          <a:prstGeom prst="trapezoid">
            <a:avLst>
              <a:gd name="adj" fmla="val 35182"/>
            </a:avLst>
          </a:prstGeom>
          <a:solidFill>
            <a:schemeClr val="bg1"/>
          </a:solidFill>
          <a:ln>
            <a:noFill/>
          </a:ln>
          <a:effectLst>
            <a:outerShdw blurRad="25400" dist="25400" dir="2700000" algn="tl" rotWithShape="0">
              <a:prstClr val="black">
                <a:alpha val="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54">
              <a:latin typeface="Proxima Nova Rg" panose="02000506030000020004" pitchFamily="50" charset="0"/>
            </a:endParaRPr>
          </a:p>
        </p:txBody>
      </p:sp>
      <p:sp>
        <p:nvSpPr>
          <p:cNvPr id="17" name="Trapezoid 16">
            <a:extLst>
              <a:ext uri="{FF2B5EF4-FFF2-40B4-BE49-F238E27FC236}">
                <a16:creationId xmlns:a16="http://schemas.microsoft.com/office/drawing/2014/main" id="{96520E52-1985-4B1E-80C7-39C23836A517}"/>
              </a:ext>
            </a:extLst>
          </p:cNvPr>
          <p:cNvSpPr/>
          <p:nvPr/>
        </p:nvSpPr>
        <p:spPr>
          <a:xfrm rot="10800000">
            <a:off x="2230508" y="3269357"/>
            <a:ext cx="2132543" cy="574734"/>
          </a:xfrm>
          <a:prstGeom prst="trapezoid">
            <a:avLst>
              <a:gd name="adj" fmla="val 35182"/>
            </a:avLst>
          </a:prstGeom>
          <a:solidFill>
            <a:schemeClr val="bg1"/>
          </a:solidFill>
          <a:ln>
            <a:noFill/>
          </a:ln>
          <a:effectLst>
            <a:outerShdw blurRad="25400" dist="25400" dir="2700000" algn="tl" rotWithShape="0">
              <a:prstClr val="black">
                <a:alpha val="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54" dirty="0">
              <a:latin typeface="Proxima Nova Rg" panose="02000506030000020004" pitchFamily="50" charset="0"/>
            </a:endParaRPr>
          </a:p>
        </p:txBody>
      </p:sp>
      <p:sp>
        <p:nvSpPr>
          <p:cNvPr id="18" name="Trapezoid 17">
            <a:extLst>
              <a:ext uri="{FF2B5EF4-FFF2-40B4-BE49-F238E27FC236}">
                <a16:creationId xmlns:a16="http://schemas.microsoft.com/office/drawing/2014/main" id="{1CDB3AED-568F-4D21-8897-F05E7E831E89}"/>
              </a:ext>
            </a:extLst>
          </p:cNvPr>
          <p:cNvSpPr/>
          <p:nvPr/>
        </p:nvSpPr>
        <p:spPr>
          <a:xfrm rot="10800000">
            <a:off x="2010873" y="2615941"/>
            <a:ext cx="2571814" cy="601625"/>
          </a:xfrm>
          <a:prstGeom prst="trapezoid">
            <a:avLst>
              <a:gd name="adj" fmla="val 35182"/>
            </a:avLst>
          </a:prstGeom>
          <a:solidFill>
            <a:schemeClr val="bg1"/>
          </a:solidFill>
          <a:ln>
            <a:noFill/>
          </a:ln>
          <a:effectLst>
            <a:outerShdw blurRad="25400" dist="25400" dir="2700000" algn="tl" rotWithShape="0">
              <a:prstClr val="black">
                <a:alpha val="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54" dirty="0">
              <a:latin typeface="Proxima Nova Rg" panose="02000506030000020004" pitchFamily="50" charset="0"/>
            </a:endParaRPr>
          </a:p>
        </p:txBody>
      </p:sp>
      <p:sp>
        <p:nvSpPr>
          <p:cNvPr id="20" name="Text Placeholder 12">
            <a:extLst>
              <a:ext uri="{FF2B5EF4-FFF2-40B4-BE49-F238E27FC236}">
                <a16:creationId xmlns:a16="http://schemas.microsoft.com/office/drawing/2014/main" id="{B4983345-759D-4D52-AF57-46DB58BA960C}"/>
              </a:ext>
            </a:extLst>
          </p:cNvPr>
          <p:cNvSpPr txBox="1">
            <a:spLocks/>
          </p:cNvSpPr>
          <p:nvPr/>
        </p:nvSpPr>
        <p:spPr>
          <a:xfrm>
            <a:off x="2142608" y="935485"/>
            <a:ext cx="9532385" cy="647550"/>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3" indent="0" algn="ctr">
              <a:lnSpc>
                <a:spcPct val="100000"/>
              </a:lnSpc>
              <a:buNone/>
            </a:pPr>
            <a:r>
              <a:rPr lang="en-US" sz="1854" spc="104" dirty="0">
                <a:solidFill>
                  <a:srgbClr val="03BCD3"/>
                </a:solidFill>
                <a:latin typeface="NeutraText-Book" panose="02000000000000000000" pitchFamily="2" charset="0"/>
              </a:rPr>
              <a:t>YEARS OF EXPERIENCE </a:t>
            </a:r>
            <a:r>
              <a:rPr lang="en-US" sz="1854" spc="104" dirty="0">
                <a:solidFill>
                  <a:srgbClr val="023C5C"/>
                </a:solidFill>
                <a:latin typeface="NeutraText-Book" panose="02000000000000000000" pitchFamily="2" charset="0"/>
              </a:rPr>
              <a:t>HAVE SCULPTED AN INVESTMENT PROCESS THAT IS SIMPLE, </a:t>
            </a:r>
            <a:r>
              <a:rPr lang="en-US" sz="1854" spc="104" dirty="0">
                <a:solidFill>
                  <a:srgbClr val="03BCD3"/>
                </a:solidFill>
                <a:latin typeface="NeutraText-Book" panose="02000000000000000000" pitchFamily="2" charset="0"/>
              </a:rPr>
              <a:t>YET EFFECTIVE</a:t>
            </a:r>
            <a:r>
              <a:rPr lang="en-US" sz="1854" spc="104" dirty="0">
                <a:solidFill>
                  <a:srgbClr val="023C5C"/>
                </a:solidFill>
                <a:latin typeface="NeutraText-Book" panose="02000000000000000000" pitchFamily="2" charset="0"/>
              </a:rPr>
              <a:t>, FOR OUR INVESTORS AND INVESTMENTS.</a:t>
            </a:r>
          </a:p>
        </p:txBody>
      </p:sp>
      <p:sp>
        <p:nvSpPr>
          <p:cNvPr id="32" name="Text Placeholder 24">
            <a:extLst>
              <a:ext uri="{FF2B5EF4-FFF2-40B4-BE49-F238E27FC236}">
                <a16:creationId xmlns:a16="http://schemas.microsoft.com/office/drawing/2014/main" id="{34E4A934-F73B-4F89-B490-AF91AF4C2850}"/>
              </a:ext>
            </a:extLst>
          </p:cNvPr>
          <p:cNvSpPr txBox="1">
            <a:spLocks/>
          </p:cNvSpPr>
          <p:nvPr/>
        </p:nvSpPr>
        <p:spPr>
          <a:xfrm>
            <a:off x="1944559" y="2060390"/>
            <a:ext cx="2810498" cy="458008"/>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defTabSz="706637" fontAlgn="base">
              <a:lnSpc>
                <a:spcPct val="110000"/>
              </a:lnSpc>
              <a:spcBef>
                <a:spcPct val="0"/>
              </a:spcBef>
              <a:buNone/>
            </a:pPr>
            <a:r>
              <a:rPr lang="en-US" sz="1082" kern="600" cap="all" spc="31" dirty="0">
                <a:solidFill>
                  <a:srgbClr val="797A7E"/>
                </a:solidFill>
                <a:latin typeface="Proxima Nova Rg" panose="02000506030000020004" pitchFamily="50" charset="0"/>
                <a:ea typeface="ヒラギノ角ゴ Pro W3" charset="-128"/>
              </a:rPr>
              <a:t>Deal Funnel</a:t>
            </a:r>
          </a:p>
          <a:p>
            <a:pPr marL="0" lvl="1" indent="0" algn="ctr" defTabSz="706637" fontAlgn="base">
              <a:lnSpc>
                <a:spcPct val="110000"/>
              </a:lnSpc>
              <a:spcBef>
                <a:spcPts val="0"/>
              </a:spcBef>
              <a:spcAft>
                <a:spcPct val="0"/>
              </a:spcAft>
              <a:buNone/>
            </a:pPr>
            <a:r>
              <a:rPr lang="en-US" sz="1082" kern="900" spc="8" dirty="0">
                <a:solidFill>
                  <a:srgbClr val="797A7E"/>
                </a:solidFill>
                <a:latin typeface="Proxima Nova Rg" panose="02000506030000020004" pitchFamily="50" charset="0"/>
                <a:ea typeface="ヒラギノ角ゴ Pro W3" charset="-128"/>
              </a:rPr>
              <a:t>Filter hundreds to find one that works</a:t>
            </a:r>
          </a:p>
        </p:txBody>
      </p:sp>
      <p:sp>
        <p:nvSpPr>
          <p:cNvPr id="33" name="Text Placeholder 25">
            <a:extLst>
              <a:ext uri="{FF2B5EF4-FFF2-40B4-BE49-F238E27FC236}">
                <a16:creationId xmlns:a16="http://schemas.microsoft.com/office/drawing/2014/main" id="{BE7E92B5-13BB-4893-8934-8D9FE849C2E1}"/>
              </a:ext>
            </a:extLst>
          </p:cNvPr>
          <p:cNvSpPr txBox="1">
            <a:spLocks/>
          </p:cNvSpPr>
          <p:nvPr/>
        </p:nvSpPr>
        <p:spPr>
          <a:xfrm>
            <a:off x="2486059" y="2831573"/>
            <a:ext cx="1621442" cy="242939"/>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defTabSz="706637" fontAlgn="base">
              <a:lnSpc>
                <a:spcPct val="110000"/>
              </a:lnSpc>
              <a:spcBef>
                <a:spcPct val="0"/>
              </a:spcBef>
              <a:buNone/>
            </a:pPr>
            <a:r>
              <a:rPr lang="en-US" sz="850" kern="600" cap="all" spc="15" dirty="0">
                <a:solidFill>
                  <a:srgbClr val="003B5C"/>
                </a:solidFill>
                <a:latin typeface="Proxima Nova Rg" panose="02000506030000020004" pitchFamily="50" charset="0"/>
                <a:ea typeface="ヒラギノ角ゴ Pro W3" charset="-128"/>
              </a:rPr>
              <a:t>assess many deals</a:t>
            </a:r>
          </a:p>
        </p:txBody>
      </p:sp>
      <p:sp>
        <p:nvSpPr>
          <p:cNvPr id="34" name="Text Placeholder 26">
            <a:extLst>
              <a:ext uri="{FF2B5EF4-FFF2-40B4-BE49-F238E27FC236}">
                <a16:creationId xmlns:a16="http://schemas.microsoft.com/office/drawing/2014/main" id="{5ECF24E6-6B27-4660-8906-111F37AFFEFD}"/>
              </a:ext>
            </a:extLst>
          </p:cNvPr>
          <p:cNvSpPr txBox="1">
            <a:spLocks/>
          </p:cNvSpPr>
          <p:nvPr/>
        </p:nvSpPr>
        <p:spPr>
          <a:xfrm>
            <a:off x="2486058" y="3457634"/>
            <a:ext cx="1621443" cy="189345"/>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850" kern="600" cap="all" spc="15" dirty="0">
                <a:solidFill>
                  <a:srgbClr val="003B5C"/>
                </a:solidFill>
                <a:latin typeface="Proxima Nova Rg" panose="02000506030000020004" pitchFamily="50" charset="0"/>
                <a:ea typeface="ヒラギノ角ゴ Pro W3" charset="-128"/>
              </a:rPr>
              <a:t>make</a:t>
            </a:r>
            <a:r>
              <a:rPr lang="en-US" sz="850" dirty="0">
                <a:latin typeface="Proxima Nova Rg" panose="02000506030000020004" pitchFamily="50" charset="0"/>
              </a:rPr>
              <a:t> </a:t>
            </a:r>
            <a:r>
              <a:rPr lang="en-US" sz="850" kern="600" cap="all" spc="15" dirty="0">
                <a:solidFill>
                  <a:srgbClr val="003B5C"/>
                </a:solidFill>
                <a:latin typeface="Proxima Nova Rg" panose="02000506030000020004" pitchFamily="50" charset="0"/>
                <a:ea typeface="ヒラギノ角ゴ Pro W3" charset="-128"/>
              </a:rPr>
              <a:t>offers</a:t>
            </a:r>
          </a:p>
        </p:txBody>
      </p:sp>
      <p:sp>
        <p:nvSpPr>
          <p:cNvPr id="35" name="Text Placeholder 27">
            <a:extLst>
              <a:ext uri="{FF2B5EF4-FFF2-40B4-BE49-F238E27FC236}">
                <a16:creationId xmlns:a16="http://schemas.microsoft.com/office/drawing/2014/main" id="{BF2825C1-DEC0-4509-BF20-600628EEBFB9}"/>
              </a:ext>
            </a:extLst>
          </p:cNvPr>
          <p:cNvSpPr txBox="1">
            <a:spLocks/>
          </p:cNvSpPr>
          <p:nvPr/>
        </p:nvSpPr>
        <p:spPr>
          <a:xfrm>
            <a:off x="2529220" y="4039940"/>
            <a:ext cx="1535119" cy="192347"/>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defTabSz="706637" fontAlgn="base">
              <a:lnSpc>
                <a:spcPct val="110000"/>
              </a:lnSpc>
              <a:spcBef>
                <a:spcPct val="0"/>
              </a:spcBef>
              <a:buNone/>
            </a:pPr>
            <a:r>
              <a:rPr lang="en-US" sz="773" kern="600" cap="all" spc="15" dirty="0">
                <a:solidFill>
                  <a:srgbClr val="003B5C"/>
                </a:solidFill>
                <a:latin typeface="Proxima Nova Rg" panose="02000506030000020004" pitchFamily="50" charset="0"/>
                <a:ea typeface="ヒラギノ角ゴ Pro W3" charset="-128"/>
              </a:rPr>
              <a:t>Narrow to 1 deal</a:t>
            </a:r>
          </a:p>
        </p:txBody>
      </p:sp>
      <p:sp>
        <p:nvSpPr>
          <p:cNvPr id="36" name="Text Placeholder 68">
            <a:extLst>
              <a:ext uri="{FF2B5EF4-FFF2-40B4-BE49-F238E27FC236}">
                <a16:creationId xmlns:a16="http://schemas.microsoft.com/office/drawing/2014/main" id="{70007AFC-2BFB-461E-A385-D871EAACD3D3}"/>
              </a:ext>
            </a:extLst>
          </p:cNvPr>
          <p:cNvSpPr txBox="1">
            <a:spLocks/>
          </p:cNvSpPr>
          <p:nvPr/>
        </p:nvSpPr>
        <p:spPr>
          <a:xfrm>
            <a:off x="7447851" y="2084711"/>
            <a:ext cx="4893445" cy="197412"/>
          </a:xfrm>
          <a:prstGeom prst="rect">
            <a:avLst/>
          </a:prstGeom>
        </p:spPr>
        <p:txBody>
          <a:bodyPr lIns="0" tIns="0" rIns="0" bIns="0"/>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082" b="1" kern="1000" cap="all" spc="46" dirty="0">
                <a:latin typeface="Proxima Nova Rg" panose="02000506030000020004" pitchFamily="50" charset="0"/>
                <a:ea typeface="ヒラギノ角ゴ Pro W3" charset="-128"/>
              </a:rPr>
              <a:t>Transaction</a:t>
            </a:r>
            <a:r>
              <a:rPr lang="en-US" sz="1082" b="1" dirty="0">
                <a:latin typeface="Proxima Nova Rg" panose="02000506030000020004" pitchFamily="50" charset="0"/>
              </a:rPr>
              <a:t> </a:t>
            </a:r>
            <a:r>
              <a:rPr lang="en-US" sz="1082" b="1" kern="1000" cap="all" spc="46" dirty="0">
                <a:latin typeface="Proxima Nova Rg" panose="02000506030000020004" pitchFamily="50" charset="0"/>
                <a:ea typeface="ヒラギノ角ゴ Pro W3" charset="-128"/>
              </a:rPr>
              <a:t>Process</a:t>
            </a:r>
            <a:r>
              <a:rPr lang="en-US" sz="1082" b="1" dirty="0">
                <a:latin typeface="Proxima Nova Rg" panose="02000506030000020004" pitchFamily="50" charset="0"/>
              </a:rPr>
              <a:t> </a:t>
            </a:r>
          </a:p>
        </p:txBody>
      </p:sp>
      <p:sp>
        <p:nvSpPr>
          <p:cNvPr id="37" name="Text Placeholder 69">
            <a:extLst>
              <a:ext uri="{FF2B5EF4-FFF2-40B4-BE49-F238E27FC236}">
                <a16:creationId xmlns:a16="http://schemas.microsoft.com/office/drawing/2014/main" id="{CAEC4FEC-A541-4D30-B08A-409D905F4319}"/>
              </a:ext>
            </a:extLst>
          </p:cNvPr>
          <p:cNvSpPr txBox="1">
            <a:spLocks/>
          </p:cNvSpPr>
          <p:nvPr/>
        </p:nvSpPr>
        <p:spPr>
          <a:xfrm>
            <a:off x="12542444" y="2012442"/>
            <a:ext cx="606531" cy="218939"/>
          </a:xfrm>
          <a:prstGeom prst="rect">
            <a:avLst/>
          </a:prstGeom>
          <a:noFill/>
          <a:ln w="9525">
            <a:noFill/>
            <a:miter lim="800000"/>
            <a:headEnd/>
            <a:tailEnd/>
          </a:ln>
        </p:spPr>
        <p:txBody>
          <a:bodyPr vert="horz" wrap="square" lIns="70658" tIns="35329" rIns="0" bIns="35329" numCol="1" anchor="t" anchorCtr="0" compatLnSpc="1">
            <a:prstTxWarp prst="textNoShape">
              <a:avLst/>
            </a:prstTxWarp>
          </a:bodyPr>
          <a:lstStyle>
            <a:lvl1pPr indent="0" algn="r" fontAlgn="base">
              <a:lnSpc>
                <a:spcPts val="1500"/>
              </a:lnSpc>
              <a:spcBef>
                <a:spcPct val="0"/>
              </a:spcBef>
              <a:spcAft>
                <a:spcPts val="0"/>
              </a:spcAft>
              <a:defRPr sz="1200" kern="1000" cap="all" spc="60" baseline="0">
                <a:solidFill>
                  <a:schemeClr val="tx1">
                    <a:lumMod val="50000"/>
                    <a:lumOff val="50000"/>
                  </a:schemeClr>
                </a:solidFill>
                <a:latin typeface="Proxima Nova Rg" panose="02000506030000020004" pitchFamily="50" charset="0"/>
                <a:ea typeface="ヒラギノ角ゴ Pro W3" charset="-128"/>
                <a:cs typeface="ヒラギノ角ゴ Pro W3" charset="-128"/>
              </a:defRPr>
            </a:lvl1pPr>
            <a:lvl2pPr marL="0" indent="0" algn="r" fontAlgn="base">
              <a:lnSpc>
                <a:spcPts val="1300"/>
              </a:lnSpc>
              <a:spcBef>
                <a:spcPts val="0"/>
              </a:spcBef>
              <a:spcAft>
                <a:spcPct val="0"/>
              </a:spcAft>
              <a:buFont typeface="Lucida Grande"/>
              <a:buNone/>
              <a:defRPr sz="900" kern="900" cap="none" spc="1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900" kern="900" cap="none"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927" dirty="0"/>
              <a:t>3–6</a:t>
            </a:r>
          </a:p>
        </p:txBody>
      </p:sp>
      <p:sp>
        <p:nvSpPr>
          <p:cNvPr id="38" name="Text Placeholder 70">
            <a:extLst>
              <a:ext uri="{FF2B5EF4-FFF2-40B4-BE49-F238E27FC236}">
                <a16:creationId xmlns:a16="http://schemas.microsoft.com/office/drawing/2014/main" id="{6B44AA52-28EC-4714-8774-3032125D4D64}"/>
              </a:ext>
            </a:extLst>
          </p:cNvPr>
          <p:cNvSpPr txBox="1">
            <a:spLocks/>
          </p:cNvSpPr>
          <p:nvPr/>
        </p:nvSpPr>
        <p:spPr>
          <a:xfrm>
            <a:off x="13115265" y="2012442"/>
            <a:ext cx="247156" cy="218939"/>
          </a:xfrm>
          <a:prstGeom prst="rect">
            <a:avLst/>
          </a:prstGeom>
          <a:noFill/>
          <a:ln w="9525">
            <a:noFill/>
            <a:miter lim="800000"/>
            <a:headEnd/>
            <a:tailEnd/>
          </a:ln>
        </p:spPr>
        <p:txBody>
          <a:bodyPr vert="horz" wrap="square" lIns="0" tIns="35329" rIns="70658" bIns="35329" numCol="1" anchor="t" anchorCtr="0" compatLnSpc="1">
            <a:prstTxWarp prst="textNoShape">
              <a:avLst/>
            </a:prstTxWarp>
          </a:bodyPr>
          <a:lstStyle>
            <a:lvl1pPr indent="0" algn="r" fontAlgn="base">
              <a:lnSpc>
                <a:spcPts val="1500"/>
              </a:lnSpc>
              <a:spcBef>
                <a:spcPct val="0"/>
              </a:spcBef>
              <a:spcAft>
                <a:spcPts val="0"/>
              </a:spcAft>
              <a:defRPr lang="en-US" sz="700" kern="700" cap="all" spc="50" baseline="0" dirty="0" smtClean="0">
                <a:solidFill>
                  <a:schemeClr val="tx1">
                    <a:lumMod val="50000"/>
                    <a:lumOff val="50000"/>
                  </a:schemeClr>
                </a:solidFill>
                <a:latin typeface="Proxima Nova Rg" panose="02000506030000020004" pitchFamily="50" charset="0"/>
                <a:ea typeface="ヒラギノ角ゴ Pro W3" charset="-128"/>
                <a:cs typeface="Proxima Nova Rg" panose="02000506030000020004" pitchFamily="50" charset="0"/>
              </a:defRPr>
            </a:lvl1pPr>
            <a:lvl2pPr marL="0" indent="0" algn="r" fontAlgn="base">
              <a:lnSpc>
                <a:spcPts val="1300"/>
              </a:lnSpc>
              <a:spcBef>
                <a:spcPts val="0"/>
              </a:spcBef>
              <a:spcAft>
                <a:spcPct val="0"/>
              </a:spcAft>
              <a:buFont typeface="Lucida Grande"/>
              <a:buNone/>
              <a:defRPr sz="700" kern="700" cap="all" spc="5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700" kern="700" cap="all" spc="5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541" dirty="0" err="1"/>
              <a:t>mo</a:t>
            </a:r>
            <a:endParaRPr lang="en-US" sz="541" dirty="0"/>
          </a:p>
        </p:txBody>
      </p:sp>
      <p:sp>
        <p:nvSpPr>
          <p:cNvPr id="39" name="Text Placeholder 71">
            <a:extLst>
              <a:ext uri="{FF2B5EF4-FFF2-40B4-BE49-F238E27FC236}">
                <a16:creationId xmlns:a16="http://schemas.microsoft.com/office/drawing/2014/main" id="{8BB00768-5A00-418B-8892-AF7AC4F0E441}"/>
              </a:ext>
            </a:extLst>
          </p:cNvPr>
          <p:cNvSpPr txBox="1">
            <a:spLocks/>
          </p:cNvSpPr>
          <p:nvPr/>
        </p:nvSpPr>
        <p:spPr>
          <a:xfrm>
            <a:off x="7447851" y="3679109"/>
            <a:ext cx="5816861" cy="4495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0" fontAlgn="base">
              <a:lnSpc>
                <a:spcPts val="1500"/>
              </a:lnSpc>
              <a:spcBef>
                <a:spcPct val="0"/>
              </a:spcBef>
              <a:spcAft>
                <a:spcPts val="0"/>
              </a:spcAft>
              <a:defRPr sz="1100" b="1" kern="10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fontAlgn="base">
              <a:lnSpc>
                <a:spcPts val="1300"/>
              </a:lnSpc>
              <a:spcBef>
                <a:spcPts val="0"/>
              </a:spcBef>
              <a:spcAft>
                <a:spcPct val="0"/>
              </a:spcAft>
              <a:buFont typeface="Lucida Grande"/>
              <a:buNone/>
              <a:defRPr sz="1050" kern="9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fontAlgn="base">
              <a:lnSpc>
                <a:spcPts val="1300"/>
              </a:lnSpc>
              <a:spcBef>
                <a:spcPts val="0"/>
              </a:spcBef>
              <a:spcAft>
                <a:spcPct val="0"/>
              </a:spcAft>
              <a:defRPr lang="en-US" sz="900" b="1" kern="900" cap="none" spc="10" baseline="0" dirty="0" smtClean="0">
                <a:solidFill>
                  <a:schemeClr val="bg1"/>
                </a:solidFill>
                <a:ea typeface="ヒラギノ角ゴ Pro W3" charset="-128"/>
                <a:cs typeface="ヒラギノ角ゴ Pro W3" charset="-128"/>
              </a:defRPr>
            </a:lvl3pPr>
            <a:lvl4pPr marL="0" indent="0" fontAlgn="base">
              <a:lnSpc>
                <a:spcPts val="1300"/>
              </a:lnSpc>
              <a:spcBef>
                <a:spcPts val="0"/>
              </a:spcBef>
              <a:spcAft>
                <a:spcPct val="0"/>
              </a:spcAft>
              <a:defRPr lang="en-US" sz="900" b="1" kern="900" cap="none" spc="10" baseline="0" dirty="0" smtClean="0">
                <a:solidFill>
                  <a:schemeClr val="bg1"/>
                </a:solidFill>
                <a:ea typeface="ヒラギノ角ゴ Pro W3" charset="-128"/>
                <a:cs typeface="ヒラギノ角ゴ Pro W3" charset="-128"/>
              </a:defRPr>
            </a:lvl4pPr>
            <a:lvl5pPr marL="0" indent="0" fontAlgn="base">
              <a:lnSpc>
                <a:spcPts val="1300"/>
              </a:lnSpc>
              <a:spcBef>
                <a:spcPts val="0"/>
              </a:spcBef>
              <a:spcAft>
                <a:spcPct val="0"/>
              </a:spcAft>
              <a:defRPr lang="en-US" sz="900" kern="900" cap="none" spc="10" baseline="0" dirty="0" smtClean="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pPr>
              <a:spcAft>
                <a:spcPts val="464"/>
              </a:spcAft>
            </a:pPr>
            <a:r>
              <a:rPr lang="en-US" sz="1082" dirty="0"/>
              <a:t>Value-Add Process</a:t>
            </a:r>
          </a:p>
          <a:p>
            <a:pPr lvl="1"/>
            <a:r>
              <a:rPr lang="en-US" sz="927" dirty="0"/>
              <a:t>Our vertically integrated value enhancements include renovations, leasing, and streamlined operations.</a:t>
            </a:r>
          </a:p>
          <a:p>
            <a:pPr lvl="1"/>
            <a:endParaRPr lang="en-US" sz="927" dirty="0"/>
          </a:p>
        </p:txBody>
      </p:sp>
      <p:sp>
        <p:nvSpPr>
          <p:cNvPr id="40" name="Text Placeholder 72">
            <a:extLst>
              <a:ext uri="{FF2B5EF4-FFF2-40B4-BE49-F238E27FC236}">
                <a16:creationId xmlns:a16="http://schemas.microsoft.com/office/drawing/2014/main" id="{A6522EC8-1CB8-4172-A0DC-C00846F62505}"/>
              </a:ext>
            </a:extLst>
          </p:cNvPr>
          <p:cNvSpPr txBox="1">
            <a:spLocks/>
          </p:cNvSpPr>
          <p:nvPr/>
        </p:nvSpPr>
        <p:spPr>
          <a:xfrm>
            <a:off x="12542444" y="3535436"/>
            <a:ext cx="606531" cy="218939"/>
          </a:xfrm>
          <a:prstGeom prst="rect">
            <a:avLst/>
          </a:prstGeom>
          <a:noFill/>
          <a:ln w="9525">
            <a:noFill/>
            <a:miter lim="800000"/>
            <a:headEnd/>
            <a:tailEnd/>
          </a:ln>
        </p:spPr>
        <p:txBody>
          <a:bodyPr vert="horz" wrap="square" lIns="70658" tIns="35329" rIns="0" bIns="35329" numCol="1" anchor="t" anchorCtr="0" compatLnSpc="1">
            <a:prstTxWarp prst="textNoShape">
              <a:avLst/>
            </a:prstTxWarp>
          </a:bodyPr>
          <a:lstStyle>
            <a:lvl1pPr indent="0" algn="r" fontAlgn="base">
              <a:lnSpc>
                <a:spcPts val="1500"/>
              </a:lnSpc>
              <a:spcBef>
                <a:spcPct val="0"/>
              </a:spcBef>
              <a:spcAft>
                <a:spcPts val="0"/>
              </a:spcAft>
              <a:defRPr sz="1200" kern="1000" cap="all" spc="60" baseline="0">
                <a:solidFill>
                  <a:srgbClr val="7B95AF"/>
                </a:solidFill>
                <a:latin typeface="Proxima Nova Rg" panose="02000506030000020004" pitchFamily="50" charset="0"/>
                <a:ea typeface="ヒラギノ角ゴ Pro W3" charset="-128"/>
                <a:cs typeface="ヒラギノ角ゴ Pro W3" charset="-128"/>
              </a:defRPr>
            </a:lvl1pPr>
            <a:lvl2pPr marL="0" indent="0" algn="r" fontAlgn="base">
              <a:lnSpc>
                <a:spcPts val="1300"/>
              </a:lnSpc>
              <a:spcBef>
                <a:spcPts val="0"/>
              </a:spcBef>
              <a:spcAft>
                <a:spcPct val="0"/>
              </a:spcAft>
              <a:buFont typeface="Lucida Grande"/>
              <a:buNone/>
              <a:defRPr sz="900" kern="900" cap="none" spc="1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900" kern="900" cap="none"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927" dirty="0"/>
              <a:t>6–18</a:t>
            </a:r>
          </a:p>
        </p:txBody>
      </p:sp>
      <p:sp>
        <p:nvSpPr>
          <p:cNvPr id="41" name="Text Placeholder 73">
            <a:extLst>
              <a:ext uri="{FF2B5EF4-FFF2-40B4-BE49-F238E27FC236}">
                <a16:creationId xmlns:a16="http://schemas.microsoft.com/office/drawing/2014/main" id="{B7023F13-0F93-48DA-AB85-669A44E76BE4}"/>
              </a:ext>
            </a:extLst>
          </p:cNvPr>
          <p:cNvSpPr txBox="1">
            <a:spLocks/>
          </p:cNvSpPr>
          <p:nvPr/>
        </p:nvSpPr>
        <p:spPr>
          <a:xfrm>
            <a:off x="13115265" y="3535436"/>
            <a:ext cx="247156" cy="218939"/>
          </a:xfrm>
          <a:prstGeom prst="rect">
            <a:avLst/>
          </a:prstGeom>
          <a:noFill/>
          <a:ln w="9525">
            <a:noFill/>
            <a:miter lim="800000"/>
            <a:headEnd/>
            <a:tailEnd/>
          </a:ln>
        </p:spPr>
        <p:txBody>
          <a:bodyPr vert="horz" wrap="square" lIns="0" tIns="35329" rIns="70658" bIns="35329" numCol="1" anchor="t" anchorCtr="0" compatLnSpc="1">
            <a:prstTxWarp prst="textNoShape">
              <a:avLst/>
            </a:prstTxWarp>
          </a:bodyPr>
          <a:lstStyle>
            <a:lvl1pPr indent="0" algn="r" fontAlgn="base">
              <a:lnSpc>
                <a:spcPts val="1500"/>
              </a:lnSpc>
              <a:spcBef>
                <a:spcPct val="0"/>
              </a:spcBef>
              <a:spcAft>
                <a:spcPts val="0"/>
              </a:spcAft>
              <a:defRPr lang="en-US" sz="700" kern="700" cap="all" spc="50" baseline="0" dirty="0" smtClean="0">
                <a:solidFill>
                  <a:srgbClr val="7B95AF"/>
                </a:solidFill>
                <a:latin typeface="Proxima Nova Rg" panose="02000506030000020004" pitchFamily="50" charset="0"/>
                <a:ea typeface="ヒラギノ角ゴ Pro W3" charset="-128"/>
                <a:cs typeface="Proxima Nova Rg" panose="02000506030000020004" pitchFamily="50" charset="0"/>
              </a:defRPr>
            </a:lvl1pPr>
            <a:lvl2pPr marL="0" indent="0" algn="r" fontAlgn="base">
              <a:lnSpc>
                <a:spcPts val="1300"/>
              </a:lnSpc>
              <a:spcBef>
                <a:spcPts val="0"/>
              </a:spcBef>
              <a:spcAft>
                <a:spcPct val="0"/>
              </a:spcAft>
              <a:buFont typeface="Lucida Grande"/>
              <a:buNone/>
              <a:defRPr sz="700" kern="700" cap="all" spc="5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700" kern="700" cap="all" spc="5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541" dirty="0" err="1"/>
              <a:t>mo</a:t>
            </a:r>
            <a:endParaRPr lang="en-US" sz="541" dirty="0"/>
          </a:p>
        </p:txBody>
      </p:sp>
      <p:sp>
        <p:nvSpPr>
          <p:cNvPr id="42" name="Text Placeholder 74">
            <a:extLst>
              <a:ext uri="{FF2B5EF4-FFF2-40B4-BE49-F238E27FC236}">
                <a16:creationId xmlns:a16="http://schemas.microsoft.com/office/drawing/2014/main" id="{7A6F09EF-88AD-42EC-B507-3DC5F810C30C}"/>
              </a:ext>
            </a:extLst>
          </p:cNvPr>
          <p:cNvSpPr txBox="1">
            <a:spLocks/>
          </p:cNvSpPr>
          <p:nvPr/>
        </p:nvSpPr>
        <p:spPr>
          <a:xfrm>
            <a:off x="7447851" y="5442509"/>
            <a:ext cx="5734245" cy="4409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0" fontAlgn="base">
              <a:lnSpc>
                <a:spcPts val="1500"/>
              </a:lnSpc>
              <a:spcBef>
                <a:spcPct val="0"/>
              </a:spcBef>
              <a:spcAft>
                <a:spcPts val="0"/>
              </a:spcAft>
              <a:defRPr sz="1200" b="1" kern="10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fontAlgn="base">
              <a:lnSpc>
                <a:spcPts val="1300"/>
              </a:lnSpc>
              <a:spcBef>
                <a:spcPts val="0"/>
              </a:spcBef>
              <a:spcAft>
                <a:spcPct val="0"/>
              </a:spcAft>
              <a:buFont typeface="Lucida Grande"/>
              <a:buNone/>
              <a:defRPr sz="1100" kern="9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fontAlgn="base">
              <a:lnSpc>
                <a:spcPts val="1300"/>
              </a:lnSpc>
              <a:spcBef>
                <a:spcPts val="0"/>
              </a:spcBef>
              <a:spcAft>
                <a:spcPct val="0"/>
              </a:spcAft>
              <a:defRPr lang="en-US" sz="900" b="1" kern="900" cap="none" spc="10" baseline="0" dirty="0" smtClean="0">
                <a:solidFill>
                  <a:schemeClr val="bg1"/>
                </a:solidFill>
                <a:ea typeface="ヒラギノ角ゴ Pro W3" charset="-128"/>
                <a:cs typeface="ヒラギノ角ゴ Pro W3" charset="-128"/>
              </a:defRPr>
            </a:lvl3pPr>
            <a:lvl4pPr marL="0" indent="0" fontAlgn="base">
              <a:lnSpc>
                <a:spcPts val="1300"/>
              </a:lnSpc>
              <a:spcBef>
                <a:spcPts val="0"/>
              </a:spcBef>
              <a:spcAft>
                <a:spcPct val="0"/>
              </a:spcAft>
              <a:defRPr lang="en-US" sz="900" b="1" kern="900" cap="none" spc="10" baseline="0" dirty="0" smtClean="0">
                <a:solidFill>
                  <a:schemeClr val="bg1"/>
                </a:solidFill>
                <a:ea typeface="ヒラギノ角ゴ Pro W3" charset="-128"/>
                <a:cs typeface="ヒラギノ角ゴ Pro W3" charset="-128"/>
              </a:defRPr>
            </a:lvl4pPr>
            <a:lvl5pPr marL="0" indent="0" fontAlgn="base">
              <a:lnSpc>
                <a:spcPts val="1300"/>
              </a:lnSpc>
              <a:spcBef>
                <a:spcPts val="0"/>
              </a:spcBef>
              <a:spcAft>
                <a:spcPct val="0"/>
              </a:spcAft>
              <a:defRPr lang="en-US" sz="900" kern="900" cap="none" spc="10" baseline="0" dirty="0" smtClean="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pPr>
              <a:spcAft>
                <a:spcPts val="464"/>
              </a:spcAft>
            </a:pPr>
            <a:r>
              <a:rPr lang="en-US" sz="1082" dirty="0"/>
              <a:t>Investor Process</a:t>
            </a:r>
          </a:p>
          <a:p>
            <a:pPr lvl="1"/>
            <a:r>
              <a:rPr lang="en-US" sz="927" dirty="0"/>
              <a:t>Conservative underwriting and transparent business plans are the cornerstone of our investments.</a:t>
            </a:r>
          </a:p>
          <a:p>
            <a:pPr lvl="1"/>
            <a:endParaRPr lang="en-US" sz="927" dirty="0"/>
          </a:p>
        </p:txBody>
      </p:sp>
      <p:sp>
        <p:nvSpPr>
          <p:cNvPr id="43" name="Text Placeholder 75">
            <a:extLst>
              <a:ext uri="{FF2B5EF4-FFF2-40B4-BE49-F238E27FC236}">
                <a16:creationId xmlns:a16="http://schemas.microsoft.com/office/drawing/2014/main" id="{5C966143-16A2-4144-B7B0-FAE42F2DEC07}"/>
              </a:ext>
            </a:extLst>
          </p:cNvPr>
          <p:cNvSpPr txBox="1">
            <a:spLocks/>
          </p:cNvSpPr>
          <p:nvPr/>
        </p:nvSpPr>
        <p:spPr>
          <a:xfrm>
            <a:off x="12519651" y="5270731"/>
            <a:ext cx="606531" cy="218939"/>
          </a:xfrm>
          <a:prstGeom prst="rect">
            <a:avLst/>
          </a:prstGeom>
          <a:noFill/>
          <a:ln w="9525">
            <a:noFill/>
            <a:miter lim="800000"/>
            <a:headEnd/>
            <a:tailEnd/>
          </a:ln>
        </p:spPr>
        <p:txBody>
          <a:bodyPr vert="horz" wrap="square" lIns="70658" tIns="35329" rIns="0" bIns="35329" numCol="1" anchor="t" anchorCtr="0" compatLnSpc="1">
            <a:prstTxWarp prst="textNoShape">
              <a:avLst/>
            </a:prstTxWarp>
          </a:bodyPr>
          <a:lstStyle>
            <a:lvl1pPr indent="0" algn="r" fontAlgn="base">
              <a:lnSpc>
                <a:spcPts val="1500"/>
              </a:lnSpc>
              <a:spcBef>
                <a:spcPct val="0"/>
              </a:spcBef>
              <a:spcAft>
                <a:spcPts val="0"/>
              </a:spcAft>
              <a:defRPr sz="1200" kern="1000" cap="all" spc="60" baseline="0">
                <a:solidFill>
                  <a:schemeClr val="bg1">
                    <a:alpha val="80000"/>
                  </a:schemeClr>
                </a:solidFill>
                <a:latin typeface="Proxima Nova Rg" panose="02000506030000020004" pitchFamily="50" charset="0"/>
                <a:ea typeface="ヒラギノ角ゴ Pro W3" charset="-128"/>
                <a:cs typeface="ヒラギノ角ゴ Pro W3" charset="-128"/>
              </a:defRPr>
            </a:lvl1pPr>
            <a:lvl2pPr marL="0" indent="0" algn="r" fontAlgn="base">
              <a:lnSpc>
                <a:spcPts val="1300"/>
              </a:lnSpc>
              <a:spcBef>
                <a:spcPts val="0"/>
              </a:spcBef>
              <a:spcAft>
                <a:spcPct val="0"/>
              </a:spcAft>
              <a:buFont typeface="Lucida Grande"/>
              <a:buNone/>
              <a:defRPr sz="900" kern="900" cap="none" spc="1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900" kern="900" cap="none"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927" dirty="0"/>
              <a:t>2–10</a:t>
            </a:r>
          </a:p>
        </p:txBody>
      </p:sp>
      <p:sp>
        <p:nvSpPr>
          <p:cNvPr id="44" name="Text Placeholder 76">
            <a:extLst>
              <a:ext uri="{FF2B5EF4-FFF2-40B4-BE49-F238E27FC236}">
                <a16:creationId xmlns:a16="http://schemas.microsoft.com/office/drawing/2014/main" id="{3B68056D-96CB-446D-A049-68AAA26C5466}"/>
              </a:ext>
            </a:extLst>
          </p:cNvPr>
          <p:cNvSpPr txBox="1">
            <a:spLocks/>
          </p:cNvSpPr>
          <p:nvPr/>
        </p:nvSpPr>
        <p:spPr>
          <a:xfrm>
            <a:off x="13115265" y="5270731"/>
            <a:ext cx="247156" cy="218939"/>
          </a:xfrm>
          <a:prstGeom prst="rect">
            <a:avLst/>
          </a:prstGeom>
          <a:noFill/>
          <a:ln w="9525">
            <a:noFill/>
            <a:miter lim="800000"/>
            <a:headEnd/>
            <a:tailEnd/>
          </a:ln>
        </p:spPr>
        <p:txBody>
          <a:bodyPr vert="horz" wrap="square" lIns="0" tIns="35329" rIns="70658" bIns="35329" numCol="1" anchor="t" anchorCtr="0" compatLnSpc="1">
            <a:prstTxWarp prst="textNoShape">
              <a:avLst/>
            </a:prstTxWarp>
          </a:bodyPr>
          <a:lstStyle>
            <a:lvl1pPr indent="0" algn="r" fontAlgn="base">
              <a:lnSpc>
                <a:spcPts val="1500"/>
              </a:lnSpc>
              <a:spcBef>
                <a:spcPct val="0"/>
              </a:spcBef>
              <a:spcAft>
                <a:spcPts val="0"/>
              </a:spcAft>
              <a:defRPr lang="en-US" sz="700" kern="700" cap="all" spc="50" baseline="0" dirty="0" smtClean="0">
                <a:solidFill>
                  <a:schemeClr val="bg1">
                    <a:alpha val="80000"/>
                  </a:schemeClr>
                </a:solidFill>
                <a:latin typeface="Proxima Nova Rg" panose="02000506030000020004" pitchFamily="50" charset="0"/>
                <a:ea typeface="ヒラギノ角ゴ Pro W3" charset="-128"/>
                <a:cs typeface="Proxima Nova Rg" panose="02000506030000020004" pitchFamily="50" charset="0"/>
              </a:defRPr>
            </a:lvl1pPr>
            <a:lvl2pPr marL="0" indent="0" algn="r" fontAlgn="base">
              <a:lnSpc>
                <a:spcPts val="1300"/>
              </a:lnSpc>
              <a:spcBef>
                <a:spcPts val="0"/>
              </a:spcBef>
              <a:spcAft>
                <a:spcPct val="0"/>
              </a:spcAft>
              <a:buFont typeface="Lucida Grande"/>
              <a:buNone/>
              <a:defRPr sz="700" kern="700" cap="all" spc="5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700" kern="700" cap="all" spc="5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541" dirty="0" err="1"/>
              <a:t>yrs</a:t>
            </a:r>
            <a:endParaRPr lang="en-US" sz="541" dirty="0"/>
          </a:p>
        </p:txBody>
      </p:sp>
      <p:sp>
        <p:nvSpPr>
          <p:cNvPr id="45" name="Text Placeholder 67">
            <a:extLst>
              <a:ext uri="{FF2B5EF4-FFF2-40B4-BE49-F238E27FC236}">
                <a16:creationId xmlns:a16="http://schemas.microsoft.com/office/drawing/2014/main" id="{FFEA1E9A-24E8-445B-A165-4FB95CE94FEA}"/>
              </a:ext>
            </a:extLst>
          </p:cNvPr>
          <p:cNvSpPr txBox="1">
            <a:spLocks/>
          </p:cNvSpPr>
          <p:nvPr/>
        </p:nvSpPr>
        <p:spPr>
          <a:xfrm>
            <a:off x="7440170" y="2690549"/>
            <a:ext cx="1681968" cy="614306"/>
          </a:xfrm>
          <a:prstGeom prst="rect">
            <a:avLst/>
          </a:prstGeom>
        </p:spPr>
        <p:txBody>
          <a:bodyPr lIns="0" tIns="0" rIns="0" bIns="0"/>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defTabSz="706637" fontAlgn="base">
              <a:lnSpc>
                <a:spcPts val="927"/>
              </a:lnSpc>
              <a:spcBef>
                <a:spcPct val="0"/>
              </a:spcBef>
              <a:spcAft>
                <a:spcPts val="232"/>
              </a:spcAft>
              <a:buNone/>
            </a:pPr>
            <a:r>
              <a:rPr lang="en-US" sz="1082" dirty="0">
                <a:solidFill>
                  <a:srgbClr val="141313"/>
                </a:solidFill>
                <a:latin typeface="Proxima Nova Rg" panose="02000506030000020004" pitchFamily="50" charset="0"/>
                <a:ea typeface="ヒラギノ角ゴ Pro W3" charset="-128"/>
              </a:rPr>
              <a:t>Evaluate</a:t>
            </a:r>
          </a:p>
          <a:p>
            <a:pPr marL="0" lvl="1" indent="0" algn="ctr" defTabSz="706637" fontAlgn="base">
              <a:lnSpc>
                <a:spcPct val="110000"/>
              </a:lnSpc>
              <a:spcBef>
                <a:spcPts val="0"/>
              </a:spcBef>
              <a:buNone/>
            </a:pPr>
            <a:r>
              <a:rPr lang="en-US" sz="927" kern="700" spc="8" dirty="0">
                <a:solidFill>
                  <a:srgbClr val="797A7E"/>
                </a:solidFill>
                <a:latin typeface="Proxima Nova Rg" panose="02000506030000020004" pitchFamily="50" charset="0"/>
                <a:ea typeface="ヒラギノ角ゴ Pro W3" charset="-128"/>
              </a:rPr>
              <a:t>Detailed physical and financial </a:t>
            </a:r>
            <a:br>
              <a:rPr lang="en-US" sz="927" kern="700" spc="8" dirty="0">
                <a:solidFill>
                  <a:srgbClr val="797A7E"/>
                </a:solidFill>
                <a:latin typeface="Proxima Nova Rg" panose="02000506030000020004" pitchFamily="50" charset="0"/>
                <a:ea typeface="ヒラギノ角ゴ Pro W3" charset="-128"/>
              </a:rPr>
            </a:br>
            <a:r>
              <a:rPr lang="en-US" sz="927" kern="700" spc="8" dirty="0">
                <a:solidFill>
                  <a:srgbClr val="797A7E"/>
                </a:solidFill>
                <a:latin typeface="Proxima Nova Rg" panose="02000506030000020004" pitchFamily="50" charset="0"/>
                <a:ea typeface="ヒラギノ角ゴ Pro W3" charset="-128"/>
              </a:rPr>
              <a:t>due diligence.</a:t>
            </a:r>
          </a:p>
        </p:txBody>
      </p:sp>
      <p:sp>
        <p:nvSpPr>
          <p:cNvPr id="46" name="Text Placeholder 77">
            <a:extLst>
              <a:ext uri="{FF2B5EF4-FFF2-40B4-BE49-F238E27FC236}">
                <a16:creationId xmlns:a16="http://schemas.microsoft.com/office/drawing/2014/main" id="{24977484-C045-4F3C-8DEF-6BBB8E2599D4}"/>
              </a:ext>
            </a:extLst>
          </p:cNvPr>
          <p:cNvSpPr txBox="1">
            <a:spLocks/>
          </p:cNvSpPr>
          <p:nvPr/>
        </p:nvSpPr>
        <p:spPr>
          <a:xfrm>
            <a:off x="9783453" y="2690549"/>
            <a:ext cx="1152936" cy="614306"/>
          </a:xfrm>
          <a:prstGeom prst="rect">
            <a:avLst/>
          </a:prstGeom>
        </p:spPr>
        <p:txBody>
          <a:bodyPr lIns="0" tIns="0" rIns="0" bIns="0"/>
          <a:lstStyle>
            <a:defPPr>
              <a:defRPr lang="en-US"/>
            </a:defPPr>
            <a:lvl1pPr indent="0" algn="ctr" defTabSz="914504" fontAlgn="base">
              <a:lnSpc>
                <a:spcPts val="1200"/>
              </a:lnSpc>
              <a:spcBef>
                <a:spcPct val="0"/>
              </a:spcBef>
              <a:spcAft>
                <a:spcPts val="300"/>
              </a:spcAft>
              <a:buFont typeface="Arial" panose="020B0604020202020204" pitchFamily="34" charset="0"/>
              <a:buNone/>
              <a:defRPr sz="1400">
                <a:solidFill>
                  <a:srgbClr val="141313"/>
                </a:solidFill>
                <a:latin typeface="Proxima Nova Rg" panose="02000506030000020004" pitchFamily="50" charset="0"/>
                <a:ea typeface="ヒラギノ角ゴ Pro W3" charset="-128"/>
              </a:defRPr>
            </a:lvl1pPr>
            <a:lvl2pPr marL="0" lvl="1" indent="0" algn="ctr" defTabSz="914504" fontAlgn="base">
              <a:lnSpc>
                <a:spcPct val="110000"/>
              </a:lnSpc>
              <a:spcBef>
                <a:spcPts val="0"/>
              </a:spcBef>
              <a:buFont typeface="Arial" panose="020B0604020202020204" pitchFamily="34" charset="0"/>
              <a:buNone/>
              <a:defRPr sz="1200" kern="700" spc="10">
                <a:solidFill>
                  <a:srgbClr val="797A7E"/>
                </a:solidFill>
                <a:latin typeface="Proxima Nova Rg" panose="02000506030000020004" pitchFamily="50" charset="0"/>
                <a:ea typeface="ヒラギノ角ゴ Pro W3" charset="-128"/>
              </a:defRPr>
            </a:lvl2pPr>
            <a:lvl3pPr marL="971550" indent="-194310" defTabSz="777240">
              <a:lnSpc>
                <a:spcPct val="90000"/>
              </a:lnSpc>
              <a:spcBef>
                <a:spcPts val="425"/>
              </a:spcBef>
              <a:buFont typeface="Arial" panose="020B0604020202020204" pitchFamily="34" charset="0"/>
              <a:buChar char="•"/>
              <a:defRPr sz="1700">
                <a:latin typeface="Proxima Nova Lt" panose="02000506030000020004" pitchFamily="50" charset="0"/>
              </a:defRPr>
            </a:lvl3pPr>
            <a:lvl4pPr marL="1360170" indent="-194310" defTabSz="777240">
              <a:lnSpc>
                <a:spcPct val="90000"/>
              </a:lnSpc>
              <a:spcBef>
                <a:spcPts val="425"/>
              </a:spcBef>
              <a:buFont typeface="Arial" panose="020B0604020202020204" pitchFamily="34" charset="0"/>
              <a:buChar char="•"/>
              <a:defRPr sz="1530">
                <a:solidFill>
                  <a:srgbClr val="00C0D4"/>
                </a:solidFill>
                <a:latin typeface="Proxima Nova Lt" panose="02000506030000020004" pitchFamily="50" charset="0"/>
              </a:defRPr>
            </a:lvl4pPr>
            <a:lvl5pPr marL="1748790" indent="-194310" defTabSz="777240">
              <a:lnSpc>
                <a:spcPct val="90000"/>
              </a:lnSpc>
              <a:spcBef>
                <a:spcPts val="425"/>
              </a:spcBef>
              <a:buFont typeface="Arial" panose="020B0604020202020204" pitchFamily="34" charset="0"/>
              <a:buChar char="•"/>
              <a:defRPr sz="1530">
                <a:latin typeface="Proxima Nova Lt" panose="02000506030000020004" pitchFamily="50" charset="0"/>
              </a:defRPr>
            </a:lvl5pPr>
            <a:lvl6pPr marL="2137410" indent="-194310" defTabSz="777240">
              <a:lnSpc>
                <a:spcPct val="90000"/>
              </a:lnSpc>
              <a:spcBef>
                <a:spcPts val="425"/>
              </a:spcBef>
              <a:buFont typeface="Arial" panose="020B0604020202020204" pitchFamily="34" charset="0"/>
              <a:buChar char="•"/>
              <a:defRPr sz="1530"/>
            </a:lvl6pPr>
            <a:lvl7pPr marL="2526030" indent="-194310" defTabSz="777240">
              <a:lnSpc>
                <a:spcPct val="90000"/>
              </a:lnSpc>
              <a:spcBef>
                <a:spcPts val="425"/>
              </a:spcBef>
              <a:buFont typeface="Arial" panose="020B0604020202020204" pitchFamily="34" charset="0"/>
              <a:buChar char="•"/>
              <a:defRPr sz="1530"/>
            </a:lvl7pPr>
            <a:lvl8pPr marL="2914650" indent="-194310" defTabSz="777240">
              <a:lnSpc>
                <a:spcPct val="90000"/>
              </a:lnSpc>
              <a:spcBef>
                <a:spcPts val="425"/>
              </a:spcBef>
              <a:buFont typeface="Arial" panose="020B0604020202020204" pitchFamily="34" charset="0"/>
              <a:buChar char="•"/>
              <a:defRPr sz="1530"/>
            </a:lvl8pPr>
            <a:lvl9pPr marL="3303270" indent="-194310" defTabSz="777240">
              <a:lnSpc>
                <a:spcPct val="90000"/>
              </a:lnSpc>
              <a:spcBef>
                <a:spcPts val="425"/>
              </a:spcBef>
              <a:buFont typeface="Arial" panose="020B0604020202020204" pitchFamily="34" charset="0"/>
              <a:buChar char="•"/>
              <a:defRPr sz="1530"/>
            </a:lvl9pPr>
          </a:lstStyle>
          <a:p>
            <a:r>
              <a:rPr lang="en-US" sz="1082" dirty="0"/>
              <a:t>Capitalize</a:t>
            </a:r>
          </a:p>
          <a:p>
            <a:pPr lvl="1"/>
            <a:r>
              <a:rPr lang="en-US" sz="927" dirty="0"/>
              <a:t>Source debt and </a:t>
            </a:r>
            <a:br>
              <a:rPr lang="en-US" sz="927" dirty="0"/>
            </a:br>
            <a:r>
              <a:rPr lang="en-US" sz="927" dirty="0"/>
              <a:t>equity investments.</a:t>
            </a:r>
          </a:p>
        </p:txBody>
      </p:sp>
      <p:sp>
        <p:nvSpPr>
          <p:cNvPr id="47" name="Text Placeholder 78">
            <a:extLst>
              <a:ext uri="{FF2B5EF4-FFF2-40B4-BE49-F238E27FC236}">
                <a16:creationId xmlns:a16="http://schemas.microsoft.com/office/drawing/2014/main" id="{771B3BEB-B1C4-4A81-8E2C-117D0F94CD34}"/>
              </a:ext>
            </a:extLst>
          </p:cNvPr>
          <p:cNvSpPr txBox="1">
            <a:spLocks/>
          </p:cNvSpPr>
          <p:nvPr/>
        </p:nvSpPr>
        <p:spPr>
          <a:xfrm>
            <a:off x="11864576" y="2690549"/>
            <a:ext cx="1456762" cy="614306"/>
          </a:xfrm>
          <a:prstGeom prst="rect">
            <a:avLst/>
          </a:prstGeom>
        </p:spPr>
        <p:txBody>
          <a:bodyPr lIns="0" tIns="0" rIns="0" bIns="0"/>
          <a:lstStyle>
            <a:defPPr>
              <a:defRPr lang="en-US"/>
            </a:defPPr>
            <a:lvl1pPr indent="0" algn="ctr" defTabSz="914504" fontAlgn="base">
              <a:lnSpc>
                <a:spcPts val="1200"/>
              </a:lnSpc>
              <a:spcBef>
                <a:spcPct val="0"/>
              </a:spcBef>
              <a:spcAft>
                <a:spcPts val="300"/>
              </a:spcAft>
              <a:buFont typeface="Arial" panose="020B0604020202020204" pitchFamily="34" charset="0"/>
              <a:buNone/>
              <a:defRPr sz="1400">
                <a:solidFill>
                  <a:srgbClr val="141313"/>
                </a:solidFill>
                <a:latin typeface="Proxima Nova Rg" panose="02000506030000020004" pitchFamily="50" charset="0"/>
                <a:ea typeface="ヒラギノ角ゴ Pro W3" charset="-128"/>
              </a:defRPr>
            </a:lvl1pPr>
            <a:lvl2pPr marL="0" lvl="1" indent="0" algn="ctr" defTabSz="914504" fontAlgn="base">
              <a:lnSpc>
                <a:spcPct val="110000"/>
              </a:lnSpc>
              <a:spcBef>
                <a:spcPts val="0"/>
              </a:spcBef>
              <a:buFont typeface="Arial" panose="020B0604020202020204" pitchFamily="34" charset="0"/>
              <a:buNone/>
              <a:defRPr sz="1200" kern="700" spc="10">
                <a:solidFill>
                  <a:srgbClr val="797A7E"/>
                </a:solidFill>
                <a:latin typeface="Proxima Nova Rg" panose="02000506030000020004" pitchFamily="50" charset="0"/>
                <a:ea typeface="ヒラギノ角ゴ Pro W3" charset="-128"/>
              </a:defRPr>
            </a:lvl2pPr>
            <a:lvl3pPr marL="971550" indent="-194310" defTabSz="777240">
              <a:lnSpc>
                <a:spcPct val="90000"/>
              </a:lnSpc>
              <a:spcBef>
                <a:spcPts val="425"/>
              </a:spcBef>
              <a:buFont typeface="Arial" panose="020B0604020202020204" pitchFamily="34" charset="0"/>
              <a:buChar char="•"/>
              <a:defRPr sz="1700">
                <a:latin typeface="Proxima Nova Lt" panose="02000506030000020004" pitchFamily="50" charset="0"/>
              </a:defRPr>
            </a:lvl3pPr>
            <a:lvl4pPr marL="1360170" indent="-194310" defTabSz="777240">
              <a:lnSpc>
                <a:spcPct val="90000"/>
              </a:lnSpc>
              <a:spcBef>
                <a:spcPts val="425"/>
              </a:spcBef>
              <a:buFont typeface="Arial" panose="020B0604020202020204" pitchFamily="34" charset="0"/>
              <a:buChar char="•"/>
              <a:defRPr sz="1530">
                <a:solidFill>
                  <a:srgbClr val="00C0D4"/>
                </a:solidFill>
                <a:latin typeface="Proxima Nova Lt" panose="02000506030000020004" pitchFamily="50" charset="0"/>
              </a:defRPr>
            </a:lvl4pPr>
            <a:lvl5pPr marL="1748790" indent="-194310" defTabSz="777240">
              <a:lnSpc>
                <a:spcPct val="90000"/>
              </a:lnSpc>
              <a:spcBef>
                <a:spcPts val="425"/>
              </a:spcBef>
              <a:buFont typeface="Arial" panose="020B0604020202020204" pitchFamily="34" charset="0"/>
              <a:buChar char="•"/>
              <a:defRPr sz="1530">
                <a:latin typeface="Proxima Nova Lt" panose="02000506030000020004" pitchFamily="50" charset="0"/>
              </a:defRPr>
            </a:lvl5pPr>
            <a:lvl6pPr marL="2137410" indent="-194310" defTabSz="777240">
              <a:lnSpc>
                <a:spcPct val="90000"/>
              </a:lnSpc>
              <a:spcBef>
                <a:spcPts val="425"/>
              </a:spcBef>
              <a:buFont typeface="Arial" panose="020B0604020202020204" pitchFamily="34" charset="0"/>
              <a:buChar char="•"/>
              <a:defRPr sz="1530"/>
            </a:lvl6pPr>
            <a:lvl7pPr marL="2526030" indent="-194310" defTabSz="777240">
              <a:lnSpc>
                <a:spcPct val="90000"/>
              </a:lnSpc>
              <a:spcBef>
                <a:spcPts val="425"/>
              </a:spcBef>
              <a:buFont typeface="Arial" panose="020B0604020202020204" pitchFamily="34" charset="0"/>
              <a:buChar char="•"/>
              <a:defRPr sz="1530"/>
            </a:lvl7pPr>
            <a:lvl8pPr marL="2914650" indent="-194310" defTabSz="777240">
              <a:lnSpc>
                <a:spcPct val="90000"/>
              </a:lnSpc>
              <a:spcBef>
                <a:spcPts val="425"/>
              </a:spcBef>
              <a:buFont typeface="Arial" panose="020B0604020202020204" pitchFamily="34" charset="0"/>
              <a:buChar char="•"/>
              <a:defRPr sz="1530"/>
            </a:lvl8pPr>
            <a:lvl9pPr marL="3303270" indent="-194310" defTabSz="777240">
              <a:lnSpc>
                <a:spcPct val="90000"/>
              </a:lnSpc>
              <a:spcBef>
                <a:spcPts val="425"/>
              </a:spcBef>
              <a:buFont typeface="Arial" panose="020B0604020202020204" pitchFamily="34" charset="0"/>
              <a:buChar char="•"/>
              <a:defRPr sz="1530"/>
            </a:lvl9pPr>
          </a:lstStyle>
          <a:p>
            <a:r>
              <a:rPr lang="en-US" sz="1082" dirty="0"/>
              <a:t>Execute</a:t>
            </a:r>
          </a:p>
          <a:p>
            <a:pPr lvl="1"/>
            <a:r>
              <a:rPr lang="en-US" sz="927" dirty="0"/>
              <a:t>Close the deal and execute</a:t>
            </a:r>
            <a:br>
              <a:rPr lang="en-US" sz="927" dirty="0"/>
            </a:br>
            <a:r>
              <a:rPr lang="en-US" sz="927" dirty="0"/>
              <a:t>the business plan.</a:t>
            </a:r>
          </a:p>
        </p:txBody>
      </p:sp>
      <p:sp>
        <p:nvSpPr>
          <p:cNvPr id="48" name="Text Placeholder 79">
            <a:extLst>
              <a:ext uri="{FF2B5EF4-FFF2-40B4-BE49-F238E27FC236}">
                <a16:creationId xmlns:a16="http://schemas.microsoft.com/office/drawing/2014/main" id="{9478893C-FA3D-44E8-8E4C-45AF0C6A4750}"/>
              </a:ext>
            </a:extLst>
          </p:cNvPr>
          <p:cNvSpPr txBox="1">
            <a:spLocks/>
          </p:cNvSpPr>
          <p:nvPr/>
        </p:nvSpPr>
        <p:spPr>
          <a:xfrm>
            <a:off x="7440169" y="4252565"/>
            <a:ext cx="1763939" cy="614306"/>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ct val="120000"/>
              </a:lnSpc>
              <a:spcBef>
                <a:spcPct val="0"/>
              </a:spcBef>
              <a:spcAft>
                <a:spcPts val="0"/>
              </a:spcAft>
              <a:defRPr sz="1050" cap="none" spc="0" baseline="0">
                <a:solidFill>
                  <a:schemeClr val="accent1"/>
                </a:solidFill>
                <a:latin typeface="Proxima Nova Rg" panose="02000506030000020004" pitchFamily="50" charset="0"/>
                <a:ea typeface="ヒラギノ角ゴ Pro W3" charset="-128"/>
                <a:cs typeface="ヒラギノ角ゴ Pro W3" charset="-128"/>
              </a:defRPr>
            </a:lvl1pPr>
            <a:lvl2pPr marL="0" lvl="1" indent="0" fontAlgn="base">
              <a:lnSpc>
                <a:spcPct val="120000"/>
              </a:lnSpc>
              <a:spcBef>
                <a:spcPts val="0"/>
              </a:spcBef>
              <a:spcAft>
                <a:spcPts val="0"/>
              </a:spcAft>
              <a:buFont typeface="Lucida Grande"/>
              <a:buNone/>
              <a:defRPr sz="1000" kern="7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800" b="1" kern="700" cap="none" spc="10" baseline="0" dirty="0" smtClean="0">
                <a:solidFill>
                  <a:schemeClr val="bg1"/>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800" b="1" kern="700" cap="none" spc="10" baseline="0" dirty="0" smtClean="0">
                <a:solidFill>
                  <a:schemeClr val="bg1"/>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800" kern="700" cap="none" spc="10" baseline="0" dirty="0" smtClean="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1082" dirty="0"/>
              <a:t>Renovate</a:t>
            </a:r>
          </a:p>
          <a:p>
            <a:pPr lvl="1"/>
            <a:r>
              <a:rPr lang="en-US" sz="927" dirty="0"/>
              <a:t>Upgrades to interior units, common areas, and amenities.</a:t>
            </a:r>
          </a:p>
        </p:txBody>
      </p:sp>
      <p:sp>
        <p:nvSpPr>
          <p:cNvPr id="49" name="Text Placeholder 80">
            <a:extLst>
              <a:ext uri="{FF2B5EF4-FFF2-40B4-BE49-F238E27FC236}">
                <a16:creationId xmlns:a16="http://schemas.microsoft.com/office/drawing/2014/main" id="{F7F9B442-4CED-47B0-8515-1E6F340489C3}"/>
              </a:ext>
            </a:extLst>
          </p:cNvPr>
          <p:cNvSpPr txBox="1">
            <a:spLocks/>
          </p:cNvSpPr>
          <p:nvPr/>
        </p:nvSpPr>
        <p:spPr>
          <a:xfrm>
            <a:off x="9634066" y="4252565"/>
            <a:ext cx="1674677" cy="614306"/>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ct val="120000"/>
              </a:lnSpc>
              <a:spcBef>
                <a:spcPct val="0"/>
              </a:spcBef>
              <a:spcAft>
                <a:spcPts val="0"/>
              </a:spcAft>
              <a:defRPr sz="1050" cap="none" spc="0" baseline="0">
                <a:solidFill>
                  <a:schemeClr val="accent1"/>
                </a:solidFill>
                <a:latin typeface="Proxima Nova Rg" panose="02000506030000020004" pitchFamily="50" charset="0"/>
                <a:ea typeface="ヒラギノ角ゴ Pro W3" charset="-128"/>
                <a:cs typeface="ヒラギノ角ゴ Pro W3" charset="-128"/>
              </a:defRPr>
            </a:lvl1pPr>
            <a:lvl2pPr marL="0" lvl="1" indent="0" fontAlgn="base">
              <a:lnSpc>
                <a:spcPct val="120000"/>
              </a:lnSpc>
              <a:spcBef>
                <a:spcPts val="0"/>
              </a:spcBef>
              <a:spcAft>
                <a:spcPts val="0"/>
              </a:spcAft>
              <a:buFont typeface="Lucida Grande"/>
              <a:buNone/>
              <a:defRPr sz="1000" kern="7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800" b="1" kern="700" cap="none" spc="10" baseline="0">
                <a:solidFill>
                  <a:schemeClr val="bg1"/>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800" b="1" kern="700" cap="none" spc="10" baseline="0">
                <a:solidFill>
                  <a:schemeClr val="bg1"/>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800" kern="700" cap="none" spc="10" baseline="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1082" dirty="0"/>
              <a:t>Lease</a:t>
            </a:r>
          </a:p>
          <a:p>
            <a:pPr lvl="1"/>
            <a:r>
              <a:rPr lang="en-US" sz="927" dirty="0"/>
              <a:t>Professional sales &amp; marketing drives increased revenue.</a:t>
            </a:r>
          </a:p>
        </p:txBody>
      </p:sp>
      <p:sp>
        <p:nvSpPr>
          <p:cNvPr id="50" name="Text Placeholder 81">
            <a:extLst>
              <a:ext uri="{FF2B5EF4-FFF2-40B4-BE49-F238E27FC236}">
                <a16:creationId xmlns:a16="http://schemas.microsoft.com/office/drawing/2014/main" id="{80C02D63-40E8-4356-ADB5-B45AE37012DB}"/>
              </a:ext>
            </a:extLst>
          </p:cNvPr>
          <p:cNvSpPr txBox="1">
            <a:spLocks/>
          </p:cNvSpPr>
          <p:nvPr/>
        </p:nvSpPr>
        <p:spPr>
          <a:xfrm>
            <a:off x="11867806" y="4252565"/>
            <a:ext cx="1433070" cy="614306"/>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ct val="120000"/>
              </a:lnSpc>
              <a:spcBef>
                <a:spcPct val="0"/>
              </a:spcBef>
              <a:spcAft>
                <a:spcPts val="0"/>
              </a:spcAft>
              <a:defRPr sz="1050" cap="none" spc="0" baseline="0">
                <a:solidFill>
                  <a:schemeClr val="accent1"/>
                </a:solidFill>
                <a:latin typeface="Proxima Nova Rg" panose="02000506030000020004" pitchFamily="50" charset="0"/>
                <a:ea typeface="ヒラギノ角ゴ Pro W3" charset="-128"/>
                <a:cs typeface="ヒラギノ角ゴ Pro W3" charset="-128"/>
              </a:defRPr>
            </a:lvl1pPr>
            <a:lvl2pPr marL="0" lvl="1" indent="0" fontAlgn="base">
              <a:lnSpc>
                <a:spcPct val="120000"/>
              </a:lnSpc>
              <a:spcBef>
                <a:spcPts val="0"/>
              </a:spcBef>
              <a:spcAft>
                <a:spcPts val="0"/>
              </a:spcAft>
              <a:buFont typeface="Lucida Grande"/>
              <a:buNone/>
              <a:defRPr sz="1000" kern="7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800" b="1" kern="700" cap="none" spc="10" baseline="0">
                <a:solidFill>
                  <a:schemeClr val="bg1"/>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800" b="1" kern="700" cap="none" spc="10" baseline="0">
                <a:solidFill>
                  <a:schemeClr val="bg1"/>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800" kern="700" cap="none" spc="10" baseline="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1082" dirty="0"/>
              <a:t>Optimize</a:t>
            </a:r>
          </a:p>
          <a:p>
            <a:pPr lvl="1"/>
            <a:r>
              <a:rPr lang="en-US" sz="927" dirty="0"/>
              <a:t>Experienced management and system integrations.</a:t>
            </a:r>
          </a:p>
        </p:txBody>
      </p:sp>
      <p:sp>
        <p:nvSpPr>
          <p:cNvPr id="51" name="Text Placeholder 82">
            <a:extLst>
              <a:ext uri="{FF2B5EF4-FFF2-40B4-BE49-F238E27FC236}">
                <a16:creationId xmlns:a16="http://schemas.microsoft.com/office/drawing/2014/main" id="{EABB28DD-291A-46C1-BB9C-D88B5364B716}"/>
              </a:ext>
            </a:extLst>
          </p:cNvPr>
          <p:cNvSpPr txBox="1">
            <a:spLocks/>
          </p:cNvSpPr>
          <p:nvPr/>
        </p:nvSpPr>
        <p:spPr>
          <a:xfrm>
            <a:off x="7479879" y="6056813"/>
            <a:ext cx="1346274" cy="188369"/>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ts val="1200"/>
              </a:lnSpc>
              <a:spcBef>
                <a:spcPct val="0"/>
              </a:spcBef>
              <a:spcAft>
                <a:spcPts val="0"/>
              </a:spcAft>
              <a:defRPr sz="1000" cap="none" spc="0" baseline="0">
                <a:solidFill>
                  <a:schemeClr val="accent6"/>
                </a:solidFill>
                <a:latin typeface="Proxima Nova Rg" panose="02000506030000020004" pitchFamily="50" charset="0"/>
                <a:ea typeface="ヒラギノ角ゴ Pro W3" charset="-128"/>
                <a:cs typeface="ヒラギノ角ゴ Pro W3" charset="-128"/>
              </a:defRPr>
            </a:lvl1pPr>
            <a:lvl2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927" dirty="0"/>
              <a:t>Simple Investor Process</a:t>
            </a:r>
          </a:p>
        </p:txBody>
      </p:sp>
      <p:sp>
        <p:nvSpPr>
          <p:cNvPr id="52" name="Text Placeholder 83">
            <a:extLst>
              <a:ext uri="{FF2B5EF4-FFF2-40B4-BE49-F238E27FC236}">
                <a16:creationId xmlns:a16="http://schemas.microsoft.com/office/drawing/2014/main" id="{4C26463E-F2FD-48C1-B1B0-B7437AD2E5F3}"/>
              </a:ext>
            </a:extLst>
          </p:cNvPr>
          <p:cNvSpPr txBox="1">
            <a:spLocks/>
          </p:cNvSpPr>
          <p:nvPr/>
        </p:nvSpPr>
        <p:spPr>
          <a:xfrm>
            <a:off x="8842581" y="6060299"/>
            <a:ext cx="732009" cy="1737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0" fontAlgn="base">
              <a:lnSpc>
                <a:spcPts val="1200"/>
              </a:lnSpc>
              <a:spcBef>
                <a:spcPct val="0"/>
              </a:spcBef>
              <a:spcAft>
                <a:spcPts val="0"/>
              </a:spcAft>
              <a:defRPr lang="en-US" sz="800" kern="500" cap="all" spc="50" baseline="0" dirty="0" smtClean="0">
                <a:solidFill>
                  <a:srgbClr val="00243A"/>
                </a:solidFill>
                <a:latin typeface="Proxima Nova Rg" panose="02000506030000020004" pitchFamily="50" charset="0"/>
                <a:ea typeface="ヒラギノ角ゴ Pro W3" charset="-128"/>
                <a:cs typeface="Proxima Nova Th" panose="02000506030000020004" pitchFamily="50" charset="0"/>
              </a:defRPr>
            </a:lvl1pPr>
            <a:lvl2pPr marL="0" indent="0" algn="r" fontAlgn="base">
              <a:lnSpc>
                <a:spcPts val="1300"/>
              </a:lnSpc>
              <a:spcBef>
                <a:spcPts val="0"/>
              </a:spcBef>
              <a:spcAft>
                <a:spcPct val="0"/>
              </a:spcAft>
              <a:buFont typeface="Lucida Grande"/>
              <a:buNone/>
              <a:defRPr sz="700" kern="700" cap="all" spc="5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700" kern="700" cap="all" spc="5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618" dirty="0"/>
              <a:t>(30–60 days)</a:t>
            </a:r>
          </a:p>
        </p:txBody>
      </p:sp>
      <p:sp>
        <p:nvSpPr>
          <p:cNvPr id="53" name="Text Placeholder 84">
            <a:extLst>
              <a:ext uri="{FF2B5EF4-FFF2-40B4-BE49-F238E27FC236}">
                <a16:creationId xmlns:a16="http://schemas.microsoft.com/office/drawing/2014/main" id="{6D78A6C2-FEDF-4C63-B725-0919DBEDD3C3}"/>
              </a:ext>
            </a:extLst>
          </p:cNvPr>
          <p:cNvSpPr txBox="1">
            <a:spLocks/>
          </p:cNvSpPr>
          <p:nvPr/>
        </p:nvSpPr>
        <p:spPr>
          <a:xfrm>
            <a:off x="11243115" y="6050084"/>
            <a:ext cx="208361" cy="173743"/>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ts val="1200"/>
              </a:lnSpc>
              <a:spcBef>
                <a:spcPct val="0"/>
              </a:spcBef>
              <a:spcAft>
                <a:spcPts val="0"/>
              </a:spcAft>
              <a:defRPr lang="en-US" sz="1000" cap="none" spc="0" baseline="0" dirty="0">
                <a:solidFill>
                  <a:schemeClr val="accent6"/>
                </a:solidFill>
                <a:latin typeface="Proxima Nova Rg" panose="02000506030000020004" pitchFamily="50" charset="0"/>
                <a:ea typeface="ヒラギノ角ゴ Pro W3" charset="-128"/>
                <a:cs typeface="ヒラギノ角ゴ Pro W3" charset="-128"/>
              </a:defRPr>
            </a:lvl1pPr>
            <a:lvl2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927" dirty="0"/>
              <a:t>ROI</a:t>
            </a:r>
          </a:p>
        </p:txBody>
      </p:sp>
      <p:sp>
        <p:nvSpPr>
          <p:cNvPr id="54" name="Text Placeholder 85">
            <a:extLst>
              <a:ext uri="{FF2B5EF4-FFF2-40B4-BE49-F238E27FC236}">
                <a16:creationId xmlns:a16="http://schemas.microsoft.com/office/drawing/2014/main" id="{F75508AF-6111-412C-A1CF-6581337281C3}"/>
              </a:ext>
            </a:extLst>
          </p:cNvPr>
          <p:cNvSpPr txBox="1">
            <a:spLocks/>
          </p:cNvSpPr>
          <p:nvPr/>
        </p:nvSpPr>
        <p:spPr>
          <a:xfrm>
            <a:off x="11508474" y="6048888"/>
            <a:ext cx="665358" cy="1737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0" fontAlgn="base">
              <a:lnSpc>
                <a:spcPts val="1200"/>
              </a:lnSpc>
              <a:spcBef>
                <a:spcPct val="0"/>
              </a:spcBef>
              <a:spcAft>
                <a:spcPts val="0"/>
              </a:spcAft>
              <a:defRPr lang="en-US" sz="900" kern="500" cap="all" spc="50" baseline="0" dirty="0">
                <a:solidFill>
                  <a:srgbClr val="00243A"/>
                </a:solidFill>
                <a:latin typeface="Proxima Nova Rg" panose="02000506030000020004" pitchFamily="50" charset="0"/>
                <a:ea typeface="ヒラギノ角ゴ Pro W3" charset="-128"/>
                <a:cs typeface="Proxima Nova Th" panose="02000506030000020004" pitchFamily="50" charset="0"/>
              </a:defRPr>
            </a:lvl1pPr>
            <a:lvl2pPr marL="0" indent="0" algn="r" fontAlgn="base">
              <a:lnSpc>
                <a:spcPts val="1300"/>
              </a:lnSpc>
              <a:spcBef>
                <a:spcPts val="0"/>
              </a:spcBef>
              <a:spcAft>
                <a:spcPct val="0"/>
              </a:spcAft>
              <a:buFont typeface="Lucida Grande"/>
              <a:buNone/>
              <a:defRPr sz="700" kern="700" cap="all" spc="5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700" kern="700" cap="all" spc="5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695" dirty="0"/>
              <a:t>(2–10 </a:t>
            </a:r>
            <a:r>
              <a:rPr lang="en-US" sz="695" dirty="0" err="1"/>
              <a:t>yrs</a:t>
            </a:r>
            <a:r>
              <a:rPr lang="en-US" sz="695" dirty="0"/>
              <a:t>)</a:t>
            </a:r>
          </a:p>
        </p:txBody>
      </p:sp>
      <p:sp>
        <p:nvSpPr>
          <p:cNvPr id="55" name="Text Placeholder 123">
            <a:extLst>
              <a:ext uri="{FF2B5EF4-FFF2-40B4-BE49-F238E27FC236}">
                <a16:creationId xmlns:a16="http://schemas.microsoft.com/office/drawing/2014/main" id="{95585417-DE9E-4BBF-82CE-88DF0B05BBD0}"/>
              </a:ext>
            </a:extLst>
          </p:cNvPr>
          <p:cNvSpPr txBox="1">
            <a:spLocks/>
          </p:cNvSpPr>
          <p:nvPr/>
        </p:nvSpPr>
        <p:spPr>
          <a:xfrm>
            <a:off x="7479879" y="6318326"/>
            <a:ext cx="74996" cy="256478"/>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ts val="1200"/>
              </a:lnSpc>
              <a:spcBef>
                <a:spcPct val="0"/>
              </a:spcBef>
              <a:spcAft>
                <a:spcPts val="0"/>
              </a:spcAft>
              <a:defRPr sz="1050" cap="none" spc="145" baseline="0">
                <a:solidFill>
                  <a:schemeClr val="accent6"/>
                </a:solidFill>
                <a:latin typeface="Proxima Nova Rg" panose="02000506030000020004" pitchFamily="50" charset="0"/>
                <a:ea typeface="ヒラギノ角ゴ Pro W3" charset="-128"/>
                <a:cs typeface="ヒラギノ角ゴ Pro W3" charset="-128"/>
              </a:defRPr>
            </a:lvl1pPr>
            <a:lvl2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700" b="1" kern="700" cap="none" spc="10" baseline="0">
                <a:solidFill>
                  <a:schemeClr val="accent6"/>
                </a:solidFill>
                <a:latin typeface="Proxima Nova"/>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700" b="1" kern="700" cap="none" spc="10" baseline="0">
                <a:solidFill>
                  <a:schemeClr val="accent6"/>
                </a:solidFill>
                <a:latin typeface="Proxima Nova"/>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927" dirty="0"/>
              <a:t>1</a:t>
            </a:r>
          </a:p>
        </p:txBody>
      </p:sp>
      <p:sp>
        <p:nvSpPr>
          <p:cNvPr id="56" name="Text Placeholder 124">
            <a:extLst>
              <a:ext uri="{FF2B5EF4-FFF2-40B4-BE49-F238E27FC236}">
                <a16:creationId xmlns:a16="http://schemas.microsoft.com/office/drawing/2014/main" id="{782FB5ED-8A0A-40EB-9C0B-7740FD3281C7}"/>
              </a:ext>
            </a:extLst>
          </p:cNvPr>
          <p:cNvSpPr txBox="1">
            <a:spLocks/>
          </p:cNvSpPr>
          <p:nvPr/>
        </p:nvSpPr>
        <p:spPr>
          <a:xfrm>
            <a:off x="7594055" y="6318326"/>
            <a:ext cx="700638" cy="475724"/>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ct val="100000"/>
              </a:lnSpc>
              <a:spcBef>
                <a:spcPct val="0"/>
              </a:spcBef>
              <a:spcAft>
                <a:spcPts val="0"/>
              </a:spcAft>
              <a:defRPr sz="1000" kern="900" cap="none" spc="10" baseline="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773" dirty="0"/>
              <a:t>Notice of Investment Opportunity</a:t>
            </a:r>
          </a:p>
        </p:txBody>
      </p:sp>
      <p:sp>
        <p:nvSpPr>
          <p:cNvPr id="57" name="Text Placeholder 125">
            <a:extLst>
              <a:ext uri="{FF2B5EF4-FFF2-40B4-BE49-F238E27FC236}">
                <a16:creationId xmlns:a16="http://schemas.microsoft.com/office/drawing/2014/main" id="{2BF5E4C6-8732-42E4-A2AE-2D59D750433A}"/>
              </a:ext>
            </a:extLst>
          </p:cNvPr>
          <p:cNvSpPr txBox="1">
            <a:spLocks/>
          </p:cNvSpPr>
          <p:nvPr/>
        </p:nvSpPr>
        <p:spPr>
          <a:xfrm>
            <a:off x="8581768" y="6318326"/>
            <a:ext cx="74996" cy="256478"/>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ts val="1200"/>
              </a:lnSpc>
              <a:spcBef>
                <a:spcPct val="0"/>
              </a:spcBef>
              <a:spcAft>
                <a:spcPts val="0"/>
              </a:spcAft>
              <a:defRPr sz="1050" cap="none" spc="145" baseline="0">
                <a:solidFill>
                  <a:schemeClr val="accent6"/>
                </a:solidFill>
                <a:latin typeface="Proxima Nova Rg" panose="02000506030000020004" pitchFamily="50" charset="0"/>
                <a:ea typeface="ヒラギノ角ゴ Pro W3" charset="-128"/>
                <a:cs typeface="ヒラギノ角ゴ Pro W3" charset="-128"/>
              </a:defRPr>
            </a:lvl1pPr>
            <a:lvl2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700" b="1" kern="700" cap="none" spc="10" baseline="0">
                <a:solidFill>
                  <a:schemeClr val="accent6"/>
                </a:solidFill>
                <a:latin typeface="Proxima Nova"/>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700" b="1" kern="700" cap="none" spc="10" baseline="0">
                <a:solidFill>
                  <a:schemeClr val="accent6"/>
                </a:solidFill>
                <a:latin typeface="Proxima Nova"/>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927" dirty="0"/>
              <a:t>2</a:t>
            </a:r>
          </a:p>
        </p:txBody>
      </p:sp>
      <p:sp>
        <p:nvSpPr>
          <p:cNvPr id="58" name="Text Placeholder 126">
            <a:extLst>
              <a:ext uri="{FF2B5EF4-FFF2-40B4-BE49-F238E27FC236}">
                <a16:creationId xmlns:a16="http://schemas.microsoft.com/office/drawing/2014/main" id="{3A5BD075-4E83-4ADD-9462-33BC4C00A8DE}"/>
              </a:ext>
            </a:extLst>
          </p:cNvPr>
          <p:cNvSpPr txBox="1">
            <a:spLocks/>
          </p:cNvSpPr>
          <p:nvPr/>
        </p:nvSpPr>
        <p:spPr>
          <a:xfrm>
            <a:off x="8704337" y="6318326"/>
            <a:ext cx="666729" cy="475724"/>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ct val="100000"/>
              </a:lnSpc>
              <a:spcBef>
                <a:spcPct val="0"/>
              </a:spcBef>
              <a:spcAft>
                <a:spcPts val="0"/>
              </a:spcAft>
              <a:defRPr sz="1000" kern="900" cap="none" spc="10" baseline="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773" dirty="0"/>
              <a:t>Review Investment &amp; Legal Docs</a:t>
            </a:r>
          </a:p>
        </p:txBody>
      </p:sp>
      <p:sp>
        <p:nvSpPr>
          <p:cNvPr id="59" name="Text Placeholder 127">
            <a:extLst>
              <a:ext uri="{FF2B5EF4-FFF2-40B4-BE49-F238E27FC236}">
                <a16:creationId xmlns:a16="http://schemas.microsoft.com/office/drawing/2014/main" id="{46EC6EE9-63C7-4324-87F5-69E3036EFD78}"/>
              </a:ext>
            </a:extLst>
          </p:cNvPr>
          <p:cNvSpPr txBox="1">
            <a:spLocks/>
          </p:cNvSpPr>
          <p:nvPr/>
        </p:nvSpPr>
        <p:spPr>
          <a:xfrm>
            <a:off x="9668853" y="6318326"/>
            <a:ext cx="74996" cy="256478"/>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ts val="1200"/>
              </a:lnSpc>
              <a:spcBef>
                <a:spcPct val="0"/>
              </a:spcBef>
              <a:spcAft>
                <a:spcPts val="0"/>
              </a:spcAft>
              <a:defRPr lang="en-US" sz="1050" cap="none" spc="145" baseline="0" dirty="0">
                <a:solidFill>
                  <a:schemeClr val="accent6"/>
                </a:solidFill>
                <a:latin typeface="Proxima Nova Rg" panose="02000506030000020004" pitchFamily="50" charset="0"/>
                <a:ea typeface="ヒラギノ角ゴ Pro W3" charset="-128"/>
                <a:cs typeface="ヒラギノ角ゴ Pro W3" charset="-128"/>
              </a:defRPr>
            </a:lvl1pPr>
            <a:lvl2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927" dirty="0"/>
              <a:t>3</a:t>
            </a:r>
          </a:p>
        </p:txBody>
      </p:sp>
      <p:sp>
        <p:nvSpPr>
          <p:cNvPr id="60" name="Text Placeholder 128">
            <a:extLst>
              <a:ext uri="{FF2B5EF4-FFF2-40B4-BE49-F238E27FC236}">
                <a16:creationId xmlns:a16="http://schemas.microsoft.com/office/drawing/2014/main" id="{E7C11A6C-6690-4583-95C5-53B2ED9DBB80}"/>
              </a:ext>
            </a:extLst>
          </p:cNvPr>
          <p:cNvSpPr txBox="1">
            <a:spLocks/>
          </p:cNvSpPr>
          <p:nvPr/>
        </p:nvSpPr>
        <p:spPr>
          <a:xfrm>
            <a:off x="9807355" y="6318326"/>
            <a:ext cx="591302" cy="475724"/>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ct val="105000"/>
              </a:lnSpc>
              <a:spcBef>
                <a:spcPct val="0"/>
              </a:spcBef>
              <a:spcAft>
                <a:spcPts val="0"/>
              </a:spcAft>
              <a:defRPr lang="en-US" sz="900" kern="900" cap="none" spc="10" baseline="0" dirty="0" smtClean="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700" b="1" kern="700" cap="none" spc="10" baseline="0" dirty="0" smtClean="0">
                <a:solidFill>
                  <a:srgbClr val="FFFFFE"/>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700" b="1" kern="700" cap="none" spc="10" baseline="0" dirty="0" smtClean="0">
                <a:solidFill>
                  <a:srgbClr val="FFFFFE"/>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700" kern="700" cap="none" spc="10" baseline="0" dirty="0" smtClean="0">
                <a:solidFill>
                  <a:srgbClr val="FFFFFE"/>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pPr>
              <a:lnSpc>
                <a:spcPct val="100000"/>
              </a:lnSpc>
            </a:pPr>
            <a:r>
              <a:rPr lang="en-US" sz="773" dirty="0"/>
              <a:t>Execute Docs &amp; Fund Investment</a:t>
            </a:r>
          </a:p>
        </p:txBody>
      </p:sp>
      <p:sp>
        <p:nvSpPr>
          <p:cNvPr id="61" name="Text Placeholder 129">
            <a:extLst>
              <a:ext uri="{FF2B5EF4-FFF2-40B4-BE49-F238E27FC236}">
                <a16:creationId xmlns:a16="http://schemas.microsoft.com/office/drawing/2014/main" id="{E0D3A4DC-6BFC-4C93-8759-3B65A01E7962}"/>
              </a:ext>
            </a:extLst>
          </p:cNvPr>
          <p:cNvSpPr txBox="1">
            <a:spLocks/>
          </p:cNvSpPr>
          <p:nvPr/>
        </p:nvSpPr>
        <p:spPr>
          <a:xfrm>
            <a:off x="11182950" y="6502756"/>
            <a:ext cx="949989" cy="257962"/>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ct val="100000"/>
              </a:lnSpc>
              <a:spcBef>
                <a:spcPct val="0"/>
              </a:spcBef>
              <a:spcAft>
                <a:spcPts val="0"/>
              </a:spcAft>
              <a:defRPr sz="1000" kern="900" cap="none" spc="10" baseline="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pPr algn="ctr"/>
            <a:r>
              <a:rPr lang="en-US" sz="773" dirty="0"/>
              <a:t>Quarterly Updates</a:t>
            </a:r>
            <a:br>
              <a:rPr lang="en-US" sz="773" dirty="0"/>
            </a:br>
            <a:r>
              <a:rPr lang="en-US" sz="773" dirty="0"/>
              <a:t>&amp; Distributions</a:t>
            </a:r>
          </a:p>
        </p:txBody>
      </p:sp>
      <p:sp>
        <p:nvSpPr>
          <p:cNvPr id="62" name="Text Placeholder 130">
            <a:extLst>
              <a:ext uri="{FF2B5EF4-FFF2-40B4-BE49-F238E27FC236}">
                <a16:creationId xmlns:a16="http://schemas.microsoft.com/office/drawing/2014/main" id="{8340FD54-7798-4895-BB5E-91FC197DF655}"/>
              </a:ext>
            </a:extLst>
          </p:cNvPr>
          <p:cNvSpPr txBox="1">
            <a:spLocks/>
          </p:cNvSpPr>
          <p:nvPr/>
        </p:nvSpPr>
        <p:spPr>
          <a:xfrm>
            <a:off x="12719372" y="6379546"/>
            <a:ext cx="739187" cy="277159"/>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ct val="100000"/>
              </a:lnSpc>
              <a:spcBef>
                <a:spcPct val="0"/>
              </a:spcBef>
              <a:spcAft>
                <a:spcPts val="0"/>
              </a:spcAft>
              <a:defRPr sz="1000" kern="900" cap="none" spc="10" baseline="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773" dirty="0"/>
              <a:t>Exit </a:t>
            </a:r>
            <a:br>
              <a:rPr lang="en-US" sz="773" dirty="0"/>
            </a:br>
            <a:r>
              <a:rPr lang="en-US" sz="773" dirty="0"/>
              <a:t>Investment</a:t>
            </a:r>
          </a:p>
        </p:txBody>
      </p:sp>
      <p:pic>
        <p:nvPicPr>
          <p:cNvPr id="63" name="Picture 62" descr="tricap_transaction-icon-3.png">
            <a:extLst>
              <a:ext uri="{FF2B5EF4-FFF2-40B4-BE49-F238E27FC236}">
                <a16:creationId xmlns:a16="http://schemas.microsoft.com/office/drawing/2014/main" id="{D001C4DF-D7D6-4B57-8FD3-0A6C0B74CFF1}"/>
              </a:ext>
            </a:extLst>
          </p:cNvPr>
          <p:cNvPicPr>
            <a:picLocks noChangeAspect="1"/>
          </p:cNvPicPr>
          <p:nvPr/>
        </p:nvPicPr>
        <p:blipFill>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199950" y="2391999"/>
            <a:ext cx="161333" cy="173743"/>
          </a:xfrm>
          <a:prstGeom prst="rect">
            <a:avLst/>
          </a:prstGeom>
        </p:spPr>
      </p:pic>
      <p:pic>
        <p:nvPicPr>
          <p:cNvPr id="64" name="Picture 63" descr="tricap_transaction-icon-3.png">
            <a:extLst>
              <a:ext uri="{FF2B5EF4-FFF2-40B4-BE49-F238E27FC236}">
                <a16:creationId xmlns:a16="http://schemas.microsoft.com/office/drawing/2014/main" id="{1A0F3DC9-2340-4183-8ED3-1F5AA3785819}"/>
              </a:ext>
            </a:extLst>
          </p:cNvPr>
          <p:cNvPicPr>
            <a:picLocks noChangeAspect="1"/>
          </p:cNvPicPr>
          <p:nvPr/>
        </p:nvPicPr>
        <p:blipFill>
          <a:blip r:embed="rId5" cstate="email">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0299778" y="2392001"/>
            <a:ext cx="120283" cy="173742"/>
          </a:xfrm>
          <a:prstGeom prst="rect">
            <a:avLst/>
          </a:prstGeom>
        </p:spPr>
      </p:pic>
      <p:pic>
        <p:nvPicPr>
          <p:cNvPr id="65" name="Picture 64" descr="tricap_transaction-icon-3.png">
            <a:extLst>
              <a:ext uri="{FF2B5EF4-FFF2-40B4-BE49-F238E27FC236}">
                <a16:creationId xmlns:a16="http://schemas.microsoft.com/office/drawing/2014/main" id="{FBBDCB6F-6B3B-4EB8-8EFB-3837D2CA2865}"/>
              </a:ext>
            </a:extLst>
          </p:cNvPr>
          <p:cNvPicPr>
            <a:picLocks noChangeAspect="1"/>
          </p:cNvPicPr>
          <p:nvPr/>
        </p:nvPicPr>
        <p:blipFill>
          <a:blip r:embed="rId7" cstate="email">
            <a:duotone>
              <a:prstClr val="black"/>
              <a:schemeClr val="tx2">
                <a:tint val="45000"/>
                <a:satMod val="400000"/>
              </a:schemeClr>
            </a:duotone>
            <a:extLst>
              <a:ext uri="{BEBA8EAE-BF5A-486C-A8C5-ECC9F3942E4B}">
                <a14:imgProps xmlns:a14="http://schemas.microsoft.com/office/drawing/2010/main">
                  <a14:imgLayer r:embed="rId8">
                    <a14:imgEffect>
                      <a14:colorTemperature colorTemp="5900"/>
                    </a14:imgEffect>
                    <a14:imgEffect>
                      <a14:brightnessContrast bright="-50000"/>
                    </a14:imgEffect>
                  </a14:imgLayer>
                </a14:imgProps>
              </a:ext>
              <a:ext uri="{28A0092B-C50C-407E-A947-70E740481C1C}">
                <a14:useLocalDpi xmlns:a14="http://schemas.microsoft.com/office/drawing/2010/main"/>
              </a:ext>
            </a:extLst>
          </a:blip>
          <a:stretch>
            <a:fillRect/>
          </a:stretch>
        </p:blipFill>
        <p:spPr>
          <a:xfrm>
            <a:off x="12512292" y="2406020"/>
            <a:ext cx="161332" cy="138284"/>
          </a:xfrm>
          <a:prstGeom prst="rect">
            <a:avLst/>
          </a:prstGeom>
        </p:spPr>
      </p:pic>
      <p:sp>
        <p:nvSpPr>
          <p:cNvPr id="67" name="Half Frame 66">
            <a:extLst>
              <a:ext uri="{FF2B5EF4-FFF2-40B4-BE49-F238E27FC236}">
                <a16:creationId xmlns:a16="http://schemas.microsoft.com/office/drawing/2014/main" id="{ECA8666B-32A5-44CD-9240-2872F1866352}"/>
              </a:ext>
            </a:extLst>
          </p:cNvPr>
          <p:cNvSpPr/>
          <p:nvPr/>
        </p:nvSpPr>
        <p:spPr>
          <a:xfrm rot="8100000">
            <a:off x="8250265" y="6433082"/>
            <a:ext cx="85850" cy="93757"/>
          </a:xfrm>
          <a:prstGeom prst="halfFram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75">
              <a:solidFill>
                <a:schemeClr val="tx1"/>
              </a:solidFill>
              <a:latin typeface="Proxima Nova Rg" panose="02000506030000020004" pitchFamily="50" charset="0"/>
            </a:endParaRPr>
          </a:p>
        </p:txBody>
      </p:sp>
      <p:sp>
        <p:nvSpPr>
          <p:cNvPr id="68" name="Half Frame 67">
            <a:extLst>
              <a:ext uri="{FF2B5EF4-FFF2-40B4-BE49-F238E27FC236}">
                <a16:creationId xmlns:a16="http://schemas.microsoft.com/office/drawing/2014/main" id="{6B0F5554-3421-4675-A83E-FFED25715475}"/>
              </a:ext>
            </a:extLst>
          </p:cNvPr>
          <p:cNvSpPr/>
          <p:nvPr/>
        </p:nvSpPr>
        <p:spPr>
          <a:xfrm rot="8100000">
            <a:off x="9401162" y="6433082"/>
            <a:ext cx="85850" cy="93757"/>
          </a:xfrm>
          <a:prstGeom prst="halfFram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75">
              <a:solidFill>
                <a:schemeClr val="tx1"/>
              </a:solidFill>
              <a:latin typeface="Proxima Nova Rg" panose="02000506030000020004" pitchFamily="50" charset="0"/>
            </a:endParaRPr>
          </a:p>
        </p:txBody>
      </p:sp>
      <p:cxnSp>
        <p:nvCxnSpPr>
          <p:cNvPr id="69" name="Straight Connector 68">
            <a:extLst>
              <a:ext uri="{FF2B5EF4-FFF2-40B4-BE49-F238E27FC236}">
                <a16:creationId xmlns:a16="http://schemas.microsoft.com/office/drawing/2014/main" id="{4AFDF019-3577-4D1E-9DA2-0D5E36B87506}"/>
              </a:ext>
            </a:extLst>
          </p:cNvPr>
          <p:cNvCxnSpPr>
            <a:cxnSpLocks/>
          </p:cNvCxnSpPr>
          <p:nvPr/>
        </p:nvCxnSpPr>
        <p:spPr>
          <a:xfrm flipV="1">
            <a:off x="10674863" y="6050698"/>
            <a:ext cx="1421" cy="1407143"/>
          </a:xfrm>
          <a:prstGeom prst="line">
            <a:avLst/>
          </a:prstGeom>
          <a:ln w="12700">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38C27D6-2A5D-4DDC-8B57-D5A5F4E60EEC}"/>
              </a:ext>
            </a:extLst>
          </p:cNvPr>
          <p:cNvSpPr txBox="1"/>
          <p:nvPr/>
        </p:nvSpPr>
        <p:spPr>
          <a:xfrm rot="16200000">
            <a:off x="10605584" y="6159950"/>
            <a:ext cx="352132" cy="118943"/>
          </a:xfrm>
          <a:prstGeom prst="rect">
            <a:avLst/>
          </a:prstGeom>
          <a:noFill/>
        </p:spPr>
        <p:txBody>
          <a:bodyPr wrap="square" lIns="0" tIns="0" rIns="0" bIns="0" rtlCol="0">
            <a:spAutoFit/>
          </a:bodyPr>
          <a:lstStyle/>
          <a:p>
            <a:pPr algn="ctr"/>
            <a:r>
              <a:rPr lang="en-US" sz="773" kern="500" cap="all" spc="39" dirty="0">
                <a:solidFill>
                  <a:schemeClr val="bg1"/>
                </a:solidFill>
                <a:latin typeface="Proxima Nova Rg" panose="02000506030000020004" pitchFamily="50" charset="0"/>
                <a:ea typeface="ヒラギノ角ゴ Pro W3" charset="-128"/>
                <a:cs typeface="Proxima Nova Semibold"/>
              </a:rPr>
              <a:t>close</a:t>
            </a:r>
            <a:endParaRPr lang="en-US" sz="386" kern="500" cap="all" spc="39" dirty="0">
              <a:solidFill>
                <a:schemeClr val="bg1"/>
              </a:solidFill>
              <a:latin typeface="Proxima Nova Rg" panose="02000506030000020004" pitchFamily="50" charset="0"/>
              <a:ea typeface="ヒラギノ角ゴ Pro W3" charset="-128"/>
              <a:cs typeface="Proxima Nova Semibold"/>
            </a:endParaRPr>
          </a:p>
        </p:txBody>
      </p:sp>
      <p:sp>
        <p:nvSpPr>
          <p:cNvPr id="8" name="Rectangle 7">
            <a:extLst>
              <a:ext uri="{FF2B5EF4-FFF2-40B4-BE49-F238E27FC236}">
                <a16:creationId xmlns:a16="http://schemas.microsoft.com/office/drawing/2014/main" id="{8CA44E4E-6FD5-4687-A5D9-10259917E015}"/>
              </a:ext>
            </a:extLst>
          </p:cNvPr>
          <p:cNvSpPr/>
          <p:nvPr/>
        </p:nvSpPr>
        <p:spPr>
          <a:xfrm>
            <a:off x="0" y="4588942"/>
            <a:ext cx="6832074" cy="802307"/>
          </a:xfrm>
          <a:prstGeom prst="rect">
            <a:avLst/>
          </a:prstGeom>
          <a:solidFill>
            <a:srgbClr val="E7E9E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3667">
              <a:defRPr/>
            </a:pPr>
            <a:endParaRPr lang="en-US" sz="1854" dirty="0">
              <a:solidFill>
                <a:schemeClr val="accent4"/>
              </a:solidFill>
              <a:latin typeface="Proxima Nova Rg" panose="02000506030000020004" pitchFamily="50" charset="0"/>
            </a:endParaRPr>
          </a:p>
        </p:txBody>
      </p:sp>
      <p:sp>
        <p:nvSpPr>
          <p:cNvPr id="10" name="Rectangle 9">
            <a:extLst>
              <a:ext uri="{FF2B5EF4-FFF2-40B4-BE49-F238E27FC236}">
                <a16:creationId xmlns:a16="http://schemas.microsoft.com/office/drawing/2014/main" id="{8932B681-B165-4197-A287-91927770C67F}"/>
              </a:ext>
            </a:extLst>
          </p:cNvPr>
          <p:cNvSpPr/>
          <p:nvPr/>
        </p:nvSpPr>
        <p:spPr>
          <a:xfrm>
            <a:off x="0" y="6196855"/>
            <a:ext cx="6818264" cy="93784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3667">
              <a:defRPr/>
            </a:pPr>
            <a:endParaRPr lang="en-US" sz="1854" dirty="0">
              <a:solidFill>
                <a:schemeClr val="accent4"/>
              </a:solidFill>
              <a:latin typeface="Proxima Nova Rg" panose="02000506030000020004" pitchFamily="50" charset="0"/>
            </a:endParaRPr>
          </a:p>
        </p:txBody>
      </p:sp>
      <p:sp>
        <p:nvSpPr>
          <p:cNvPr id="11" name="Rectangle 10">
            <a:extLst>
              <a:ext uri="{FF2B5EF4-FFF2-40B4-BE49-F238E27FC236}">
                <a16:creationId xmlns:a16="http://schemas.microsoft.com/office/drawing/2014/main" id="{87B7753F-93E7-4183-9406-1FC2D6F643C3}"/>
              </a:ext>
            </a:extLst>
          </p:cNvPr>
          <p:cNvSpPr/>
          <p:nvPr/>
        </p:nvSpPr>
        <p:spPr>
          <a:xfrm>
            <a:off x="0" y="5392318"/>
            <a:ext cx="6818264" cy="804537"/>
          </a:xfrm>
          <a:prstGeom prst="rect">
            <a:avLst/>
          </a:prstGeom>
          <a:solidFill>
            <a:srgbClr val="7B95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3667">
              <a:defRPr/>
            </a:pPr>
            <a:endParaRPr lang="en-US" sz="1854" dirty="0">
              <a:solidFill>
                <a:schemeClr val="accent4"/>
              </a:solidFill>
              <a:latin typeface="Proxima Nova Rg" panose="02000506030000020004" pitchFamily="50" charset="0"/>
            </a:endParaRPr>
          </a:p>
        </p:txBody>
      </p:sp>
      <p:cxnSp>
        <p:nvCxnSpPr>
          <p:cNvPr id="12" name="Straight Connector 11">
            <a:extLst>
              <a:ext uri="{FF2B5EF4-FFF2-40B4-BE49-F238E27FC236}">
                <a16:creationId xmlns:a16="http://schemas.microsoft.com/office/drawing/2014/main" id="{8FADCC03-0FAC-4167-A4EA-8CE977B864E3}"/>
              </a:ext>
            </a:extLst>
          </p:cNvPr>
          <p:cNvCxnSpPr>
            <a:cxnSpLocks/>
          </p:cNvCxnSpPr>
          <p:nvPr/>
        </p:nvCxnSpPr>
        <p:spPr>
          <a:xfrm flipV="1">
            <a:off x="3630082" y="4588942"/>
            <a:ext cx="0" cy="2531455"/>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5432300-E61F-4099-98A5-A4701F159B19}"/>
              </a:ext>
            </a:extLst>
          </p:cNvPr>
          <p:cNvCxnSpPr>
            <a:cxnSpLocks/>
          </p:cNvCxnSpPr>
          <p:nvPr/>
        </p:nvCxnSpPr>
        <p:spPr>
          <a:xfrm flipV="1">
            <a:off x="6098817" y="4588943"/>
            <a:ext cx="0" cy="2531455"/>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23" name="Text Placeholder 15">
            <a:extLst>
              <a:ext uri="{FF2B5EF4-FFF2-40B4-BE49-F238E27FC236}">
                <a16:creationId xmlns:a16="http://schemas.microsoft.com/office/drawing/2014/main" id="{A8E0C266-B2D3-4779-83AC-6584F78A85C7}"/>
              </a:ext>
            </a:extLst>
          </p:cNvPr>
          <p:cNvSpPr txBox="1">
            <a:spLocks/>
          </p:cNvSpPr>
          <p:nvPr/>
        </p:nvSpPr>
        <p:spPr>
          <a:xfrm>
            <a:off x="1657101" y="4778287"/>
            <a:ext cx="1972981" cy="477281"/>
          </a:xfrm>
          <a:prstGeom prst="rect">
            <a:avLst/>
          </a:prstGeom>
          <a:solidFill>
            <a:schemeClr val="accent3"/>
          </a:solidFill>
          <a:ln w="9525">
            <a:noFill/>
            <a:miter lim="800000"/>
            <a:headEnd/>
            <a:tailEnd/>
          </a:ln>
        </p:spPr>
        <p:txBody>
          <a:bodyPr vert="horz" wrap="square" lIns="0" tIns="0" rIns="0" bIns="0" numCol="1" anchor="ctr" anchorCtr="1" compatLnSpc="1">
            <a:prstTxWarp prst="textNoShape">
              <a:avLst/>
            </a:prstTxWarp>
          </a:bodyPr>
          <a:lstStyle>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indent="0" algn="ctr" fontAlgn="base">
              <a:lnSpc>
                <a:spcPts val="600"/>
              </a:lnSpc>
              <a:spcBef>
                <a:spcPts val="0"/>
              </a:spcBef>
              <a:spcAft>
                <a:spcPct val="0"/>
              </a:spcAft>
              <a:buFont typeface="Lucida Grande"/>
              <a:buNone/>
              <a:defRPr sz="500" kern="500" cap="all" spc="50" baseline="0">
                <a:solidFill>
                  <a:schemeClr val="bg1"/>
                </a:solidFill>
                <a:ea typeface="ヒラギノ角ゴ Pro W3" charset="-128"/>
                <a:cs typeface="Proxima Nova Semibold"/>
              </a:defRPr>
            </a:lvl2pPr>
            <a:lvl3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lang="en-US" sz="500" kern="900" cap="all"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811" dirty="0"/>
              <a:t>Transaction</a:t>
            </a:r>
            <a:br>
              <a:rPr lang="en-US" sz="811" dirty="0"/>
            </a:br>
            <a:r>
              <a:rPr lang="en-US" sz="811" dirty="0"/>
              <a:t> process 3–6 MO</a:t>
            </a:r>
          </a:p>
        </p:txBody>
      </p:sp>
      <p:sp>
        <p:nvSpPr>
          <p:cNvPr id="24" name="Text Placeholder 16">
            <a:extLst>
              <a:ext uri="{FF2B5EF4-FFF2-40B4-BE49-F238E27FC236}">
                <a16:creationId xmlns:a16="http://schemas.microsoft.com/office/drawing/2014/main" id="{9FDF25EF-D2A4-4218-991E-F77262A49FD5}"/>
              </a:ext>
            </a:extLst>
          </p:cNvPr>
          <p:cNvSpPr txBox="1">
            <a:spLocks/>
          </p:cNvSpPr>
          <p:nvPr/>
        </p:nvSpPr>
        <p:spPr>
          <a:xfrm>
            <a:off x="3687867" y="5569825"/>
            <a:ext cx="1038960" cy="433892"/>
          </a:xfrm>
          <a:prstGeom prst="rect">
            <a:avLst/>
          </a:prstGeom>
          <a:solidFill>
            <a:schemeClr val="accent6"/>
          </a:solidFill>
          <a:ln w="9525">
            <a:noFill/>
            <a:miter lim="800000"/>
            <a:headEnd/>
            <a:tailEnd/>
          </a:ln>
        </p:spPr>
        <p:txBody>
          <a:bodyPr vert="horz" wrap="square" lIns="0" tIns="0" rIns="0" bIns="0" numCol="1" anchor="ctr" anchorCtr="1" compatLnSpc="1">
            <a:prstTxWarp prst="textNoShape">
              <a:avLst/>
            </a:prstTxWarp>
          </a:bodyPr>
          <a:lstStyle>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fontAlgn="base">
              <a:lnSpc>
                <a:spcPct val="100000"/>
              </a:lnSpc>
              <a:spcBef>
                <a:spcPts val="0"/>
              </a:spcBef>
              <a:spcAft>
                <a:spcPct val="0"/>
              </a:spcAft>
              <a:buFont typeface="Lucida Grande"/>
              <a:buNone/>
              <a:defRPr lang="en-US" sz="800" kern="500" cap="all" spc="50" baseline="0" dirty="0" smtClean="0">
                <a:solidFill>
                  <a:schemeClr val="bg1"/>
                </a:solidFill>
                <a:latin typeface="Proxima Nova Rg" panose="02000506030000020004" pitchFamily="50" charset="0"/>
                <a:ea typeface="ヒラギノ角ゴ Pro W3" charset="-128"/>
                <a:cs typeface="Proxima Nova Semibold"/>
              </a:defRPr>
            </a:lvl2pPr>
            <a:lvl3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lang="en-US" sz="500" kern="900" cap="all"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811" dirty="0"/>
              <a:t>Renovate</a:t>
            </a:r>
          </a:p>
          <a:p>
            <a:pPr lvl="1"/>
            <a:r>
              <a:rPr lang="en-US" sz="773" dirty="0"/>
              <a:t>6–18 </a:t>
            </a:r>
            <a:r>
              <a:rPr lang="en-US" sz="773" dirty="0" err="1"/>
              <a:t>mo</a:t>
            </a:r>
            <a:endParaRPr lang="en-US" sz="773" dirty="0"/>
          </a:p>
        </p:txBody>
      </p:sp>
      <p:sp>
        <p:nvSpPr>
          <p:cNvPr id="25" name="Text Placeholder 17">
            <a:extLst>
              <a:ext uri="{FF2B5EF4-FFF2-40B4-BE49-F238E27FC236}">
                <a16:creationId xmlns:a16="http://schemas.microsoft.com/office/drawing/2014/main" id="{95B7A5DA-0DCA-47CD-AA71-526B01D5A414}"/>
              </a:ext>
            </a:extLst>
          </p:cNvPr>
          <p:cNvSpPr txBox="1">
            <a:spLocks/>
          </p:cNvSpPr>
          <p:nvPr/>
        </p:nvSpPr>
        <p:spPr>
          <a:xfrm>
            <a:off x="4755057" y="5569825"/>
            <a:ext cx="1343760" cy="433892"/>
          </a:xfrm>
          <a:prstGeom prst="rect">
            <a:avLst/>
          </a:prstGeom>
          <a:solidFill>
            <a:schemeClr val="accent6"/>
          </a:solidFill>
          <a:ln w="9525">
            <a:noFill/>
            <a:miter lim="800000"/>
            <a:headEnd/>
            <a:tailEnd/>
          </a:ln>
        </p:spPr>
        <p:txBody>
          <a:bodyPr vert="horz" wrap="square" lIns="0" tIns="0" rIns="0" bIns="0" numCol="1" anchor="ctr" anchorCtr="1" compatLnSpc="1">
            <a:prstTxWarp prst="textNoShape">
              <a:avLst/>
            </a:prstTxWarp>
          </a:bodyPr>
          <a:lstStyle>
            <a:defPPr>
              <a:defRPr lang="en-US"/>
            </a:defPPr>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fontAlgn="base">
              <a:lnSpc>
                <a:spcPct val="100000"/>
              </a:lnSpc>
              <a:spcBef>
                <a:spcPts val="0"/>
              </a:spcBef>
              <a:spcAft>
                <a:spcPct val="0"/>
              </a:spcAft>
              <a:buFont typeface="Lucida Grande"/>
              <a:buNone/>
              <a:defRPr sz="800" kern="500" cap="all" spc="50" baseline="0">
                <a:solidFill>
                  <a:schemeClr val="bg1"/>
                </a:solidFill>
                <a:latin typeface="Proxima Nova Rg" panose="02000506030000020004" pitchFamily="50" charset="0"/>
                <a:ea typeface="ヒラギノ角ゴ Pro W3" charset="-128"/>
                <a:cs typeface="Proxima Nova Semibold"/>
              </a:defRPr>
            </a:lvl2pPr>
            <a:lvl3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sz="500" kern="900" cap="all" spc="10" baseline="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811" dirty="0"/>
              <a:t>Stabilize</a:t>
            </a:r>
          </a:p>
          <a:p>
            <a:pPr lvl="1"/>
            <a:r>
              <a:rPr lang="en-US" sz="773" dirty="0"/>
              <a:t>2–10 </a:t>
            </a:r>
            <a:r>
              <a:rPr lang="en-US" sz="773" dirty="0" err="1"/>
              <a:t>yrs</a:t>
            </a:r>
            <a:endParaRPr lang="en-US" sz="773" dirty="0"/>
          </a:p>
        </p:txBody>
      </p:sp>
      <p:sp>
        <p:nvSpPr>
          <p:cNvPr id="26" name="Text Placeholder 18">
            <a:extLst>
              <a:ext uri="{FF2B5EF4-FFF2-40B4-BE49-F238E27FC236}">
                <a16:creationId xmlns:a16="http://schemas.microsoft.com/office/drawing/2014/main" id="{D8BA4444-0340-4D1E-94E3-BED9952CDF76}"/>
              </a:ext>
            </a:extLst>
          </p:cNvPr>
          <p:cNvSpPr txBox="1">
            <a:spLocks/>
          </p:cNvSpPr>
          <p:nvPr/>
        </p:nvSpPr>
        <p:spPr>
          <a:xfrm>
            <a:off x="3786760" y="6478884"/>
            <a:ext cx="2312058" cy="433892"/>
          </a:xfrm>
          <a:prstGeom prst="rect">
            <a:avLst/>
          </a:prstGeom>
          <a:solidFill>
            <a:srgbClr val="00B1C4"/>
          </a:solidFill>
          <a:ln w="9525">
            <a:noFill/>
            <a:miter lim="800000"/>
            <a:headEnd/>
            <a:tailEnd/>
          </a:ln>
        </p:spPr>
        <p:txBody>
          <a:bodyPr vert="horz" wrap="square" lIns="0" tIns="0" rIns="0" bIns="0" numCol="1" anchor="ctr" anchorCtr="1" compatLnSpc="1">
            <a:prstTxWarp prst="textNoShape">
              <a:avLst/>
            </a:prstTxWarp>
          </a:bodyPr>
          <a:lstStyle>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fontAlgn="base">
              <a:lnSpc>
                <a:spcPct val="100000"/>
              </a:lnSpc>
              <a:spcBef>
                <a:spcPts val="0"/>
              </a:spcBef>
              <a:spcAft>
                <a:spcPct val="0"/>
              </a:spcAft>
              <a:buFont typeface="Lucida Grande"/>
              <a:buNone/>
              <a:defRPr lang="en-US" sz="800" kern="500" cap="all" spc="50" baseline="0" dirty="0" smtClean="0">
                <a:solidFill>
                  <a:schemeClr val="bg1"/>
                </a:solidFill>
                <a:latin typeface="Proxima Nova Rg" panose="02000506030000020004" pitchFamily="50" charset="0"/>
                <a:ea typeface="ヒラギノ角ゴ Pro W3" charset="-128"/>
                <a:cs typeface="Proxima Nova Semibold"/>
              </a:defRPr>
            </a:lvl2pPr>
            <a:lvl3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lang="en-US" sz="500" kern="900" cap="all"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811" dirty="0"/>
              <a:t>Roi </a:t>
            </a:r>
          </a:p>
          <a:p>
            <a:pPr lvl="1"/>
            <a:r>
              <a:rPr lang="en-US" sz="773" dirty="0"/>
              <a:t>quarterly (until exit)</a:t>
            </a:r>
          </a:p>
        </p:txBody>
      </p:sp>
      <p:sp>
        <p:nvSpPr>
          <p:cNvPr id="27" name="Text Placeholder 19">
            <a:extLst>
              <a:ext uri="{FF2B5EF4-FFF2-40B4-BE49-F238E27FC236}">
                <a16:creationId xmlns:a16="http://schemas.microsoft.com/office/drawing/2014/main" id="{C723BDC5-F503-46C7-9F01-C9A291A1F99B}"/>
              </a:ext>
            </a:extLst>
          </p:cNvPr>
          <p:cNvSpPr txBox="1">
            <a:spLocks/>
          </p:cNvSpPr>
          <p:nvPr/>
        </p:nvSpPr>
        <p:spPr>
          <a:xfrm>
            <a:off x="1353820" y="6478884"/>
            <a:ext cx="1073444" cy="433892"/>
          </a:xfrm>
          <a:prstGeom prst="rect">
            <a:avLst/>
          </a:prstGeom>
          <a:solidFill>
            <a:srgbClr val="00B1C4"/>
          </a:solidFill>
          <a:ln w="9525">
            <a:noFill/>
            <a:miter lim="800000"/>
            <a:headEnd/>
            <a:tailEnd/>
          </a:ln>
        </p:spPr>
        <p:txBody>
          <a:bodyPr vert="horz" wrap="square" lIns="0" tIns="0" rIns="0" bIns="0" numCol="1" anchor="ctr" anchorCtr="1" compatLnSpc="1">
            <a:prstTxWarp prst="textNoShape">
              <a:avLst/>
            </a:prstTxWarp>
          </a:bodyPr>
          <a:lstStyle>
            <a:defPPr>
              <a:defRPr lang="en-US"/>
            </a:defPPr>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fontAlgn="base">
              <a:lnSpc>
                <a:spcPct val="100000"/>
              </a:lnSpc>
              <a:spcBef>
                <a:spcPts val="0"/>
              </a:spcBef>
              <a:spcAft>
                <a:spcPct val="0"/>
              </a:spcAft>
              <a:buFont typeface="Lucida Grande"/>
              <a:buNone/>
              <a:defRPr sz="800" kern="500" cap="all" spc="50" baseline="0">
                <a:solidFill>
                  <a:schemeClr val="bg1"/>
                </a:solidFill>
                <a:latin typeface="Proxima Nova Rg" panose="02000506030000020004" pitchFamily="50" charset="0"/>
                <a:ea typeface="ヒラギノ角ゴ Pro W3" charset="-128"/>
                <a:cs typeface="Proxima Nova Semibold"/>
              </a:defRPr>
            </a:lvl2pPr>
            <a:lvl3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sz="500" kern="900" cap="all" spc="10" baseline="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811"/>
              <a:t>review</a:t>
            </a:r>
            <a:endParaRPr lang="en-US" sz="811" dirty="0"/>
          </a:p>
        </p:txBody>
      </p:sp>
      <p:sp>
        <p:nvSpPr>
          <p:cNvPr id="28" name="Text Placeholder 20">
            <a:extLst>
              <a:ext uri="{FF2B5EF4-FFF2-40B4-BE49-F238E27FC236}">
                <a16:creationId xmlns:a16="http://schemas.microsoft.com/office/drawing/2014/main" id="{3EE50827-CFC8-46F3-AD18-D8D2A1AA1CD8}"/>
              </a:ext>
            </a:extLst>
          </p:cNvPr>
          <p:cNvSpPr txBox="1">
            <a:spLocks/>
          </p:cNvSpPr>
          <p:nvPr/>
        </p:nvSpPr>
        <p:spPr>
          <a:xfrm>
            <a:off x="2507758" y="6478884"/>
            <a:ext cx="1122326" cy="433892"/>
          </a:xfrm>
          <a:prstGeom prst="rect">
            <a:avLst/>
          </a:prstGeom>
          <a:solidFill>
            <a:srgbClr val="00B1C4"/>
          </a:solidFill>
          <a:ln w="9525">
            <a:noFill/>
            <a:miter lim="800000"/>
            <a:headEnd/>
            <a:tailEnd/>
          </a:ln>
        </p:spPr>
        <p:txBody>
          <a:bodyPr vert="horz" wrap="square" lIns="0" tIns="0" rIns="0" bIns="0" numCol="1" anchor="ctr" anchorCtr="1" compatLnSpc="1">
            <a:prstTxWarp prst="textNoShape">
              <a:avLst/>
            </a:prstTxWarp>
          </a:bodyPr>
          <a:lstStyle>
            <a:defPPr>
              <a:defRPr lang="en-US"/>
            </a:defPPr>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fontAlgn="base">
              <a:lnSpc>
                <a:spcPct val="100000"/>
              </a:lnSpc>
              <a:spcBef>
                <a:spcPts val="0"/>
              </a:spcBef>
              <a:spcAft>
                <a:spcPct val="0"/>
              </a:spcAft>
              <a:buFont typeface="Lucida Grande"/>
              <a:buNone/>
              <a:defRPr sz="800" kern="500" cap="all" spc="50" baseline="0">
                <a:solidFill>
                  <a:schemeClr val="bg1"/>
                </a:solidFill>
                <a:latin typeface="Proxima Nova Rg" panose="02000506030000020004" pitchFamily="50" charset="0"/>
                <a:ea typeface="ヒラギノ角ゴ Pro W3" charset="-128"/>
                <a:cs typeface="Proxima Nova Semibold"/>
              </a:defRPr>
            </a:lvl2pPr>
            <a:lvl3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sz="500" kern="900" cap="all" spc="10" baseline="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811" dirty="0"/>
              <a:t>sign &amp;</a:t>
            </a:r>
            <a:br>
              <a:rPr lang="en-US" sz="811" dirty="0"/>
            </a:br>
            <a:r>
              <a:rPr lang="en-US" sz="811" dirty="0"/>
              <a:t>fund </a:t>
            </a:r>
          </a:p>
        </p:txBody>
      </p:sp>
      <p:sp>
        <p:nvSpPr>
          <p:cNvPr id="29" name="Text Placeholder 21">
            <a:extLst>
              <a:ext uri="{FF2B5EF4-FFF2-40B4-BE49-F238E27FC236}">
                <a16:creationId xmlns:a16="http://schemas.microsoft.com/office/drawing/2014/main" id="{A805339F-07F4-43F1-AE5E-490CF81E474C}"/>
              </a:ext>
            </a:extLst>
          </p:cNvPr>
          <p:cNvSpPr txBox="1">
            <a:spLocks/>
          </p:cNvSpPr>
          <p:nvPr/>
        </p:nvSpPr>
        <p:spPr>
          <a:xfrm>
            <a:off x="640588" y="4820131"/>
            <a:ext cx="987661" cy="334557"/>
          </a:xfrm>
          <a:prstGeom prst="rect">
            <a:avLst/>
          </a:prstGeom>
        </p:spPr>
        <p:txBody>
          <a:bodyPr lIns="0"/>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defTabSz="706637" fontAlgn="base">
              <a:lnSpc>
                <a:spcPct val="110000"/>
              </a:lnSpc>
              <a:spcBef>
                <a:spcPct val="0"/>
              </a:spcBef>
              <a:buNone/>
            </a:pPr>
            <a:r>
              <a:rPr lang="en-US" sz="773" kern="600" cap="all" spc="31" dirty="0">
                <a:solidFill>
                  <a:srgbClr val="797A7E"/>
                </a:solidFill>
                <a:latin typeface="Proxima Nova Rg" panose="02000506030000020004" pitchFamily="50" charset="0"/>
                <a:ea typeface="ヒラギノ角ゴ Pro W3" charset="-128"/>
              </a:rPr>
              <a:t>Transaction </a:t>
            </a:r>
            <a:br>
              <a:rPr lang="en-US" sz="773" kern="600" cap="all" spc="31" dirty="0">
                <a:solidFill>
                  <a:srgbClr val="797A7E"/>
                </a:solidFill>
                <a:latin typeface="Proxima Nova Rg" panose="02000506030000020004" pitchFamily="50" charset="0"/>
                <a:ea typeface="ヒラギノ角ゴ Pro W3" charset="-128"/>
              </a:rPr>
            </a:br>
            <a:r>
              <a:rPr lang="en-US" sz="773" kern="600" cap="all" spc="31" dirty="0">
                <a:solidFill>
                  <a:srgbClr val="797A7E"/>
                </a:solidFill>
                <a:latin typeface="Proxima Nova Rg" panose="02000506030000020004" pitchFamily="50" charset="0"/>
                <a:ea typeface="ヒラギノ角ゴ Pro W3" charset="-128"/>
              </a:rPr>
              <a:t>Process</a:t>
            </a:r>
          </a:p>
        </p:txBody>
      </p:sp>
      <p:sp>
        <p:nvSpPr>
          <p:cNvPr id="30" name="Text Placeholder 22">
            <a:extLst>
              <a:ext uri="{FF2B5EF4-FFF2-40B4-BE49-F238E27FC236}">
                <a16:creationId xmlns:a16="http://schemas.microsoft.com/office/drawing/2014/main" id="{C2ABB577-1D4A-47BF-937C-1B9346A390C0}"/>
              </a:ext>
            </a:extLst>
          </p:cNvPr>
          <p:cNvSpPr txBox="1">
            <a:spLocks/>
          </p:cNvSpPr>
          <p:nvPr/>
        </p:nvSpPr>
        <p:spPr>
          <a:xfrm>
            <a:off x="640588" y="5589975"/>
            <a:ext cx="835480" cy="33455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indent="0" fontAlgn="base">
              <a:lnSpc>
                <a:spcPts val="840"/>
              </a:lnSpc>
              <a:spcBef>
                <a:spcPct val="0"/>
              </a:spcBef>
              <a:spcAft>
                <a:spcPts val="0"/>
              </a:spcAft>
              <a:defRPr sz="800" kern="600" cap="all" spc="40" baseline="0">
                <a:solidFill>
                  <a:schemeClr val="accent6"/>
                </a:solidFill>
                <a:latin typeface="Proxima Nova Rg" panose="02000506030000020004" pitchFamily="50" charset="0"/>
                <a:ea typeface="ヒラギノ角ゴ Pro W3" charset="-128"/>
                <a:cs typeface="ヒラギノ角ゴ Pro W3" charset="-128"/>
              </a:defRPr>
            </a:lvl1pPr>
            <a:lvl2pPr marL="0" indent="0" algn="ctr" fontAlgn="base">
              <a:lnSpc>
                <a:spcPts val="600"/>
              </a:lnSpc>
              <a:spcBef>
                <a:spcPts val="0"/>
              </a:spcBef>
              <a:spcAft>
                <a:spcPct val="0"/>
              </a:spcAft>
              <a:buFont typeface="Lucida Grande"/>
              <a:buNone/>
              <a:defRPr sz="500" kern="900" cap="all" spc="10" baseline="0">
                <a:solidFill>
                  <a:schemeClr val="bg1"/>
                </a:solidFill>
                <a:latin typeface="Proxima Nova"/>
                <a:ea typeface="ヒラギノ角ゴ Pro W3" charset="-128"/>
                <a:cs typeface="ヒラギノ角ゴ Pro W3" charset="-128"/>
              </a:defRPr>
            </a:lvl2pPr>
            <a:lvl3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lang="en-US" sz="500" kern="900" cap="all"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pPr>
              <a:lnSpc>
                <a:spcPct val="110000"/>
              </a:lnSpc>
            </a:pPr>
            <a:r>
              <a:rPr lang="en-US" sz="773" dirty="0"/>
              <a:t>value-add</a:t>
            </a:r>
            <a:br>
              <a:rPr lang="en-US" sz="773" dirty="0"/>
            </a:br>
            <a:r>
              <a:rPr lang="en-US" sz="773" dirty="0"/>
              <a:t> process</a:t>
            </a:r>
          </a:p>
        </p:txBody>
      </p:sp>
      <p:sp>
        <p:nvSpPr>
          <p:cNvPr id="31" name="Text Placeholder 23">
            <a:extLst>
              <a:ext uri="{FF2B5EF4-FFF2-40B4-BE49-F238E27FC236}">
                <a16:creationId xmlns:a16="http://schemas.microsoft.com/office/drawing/2014/main" id="{2841FE56-D17F-468C-B27C-E0F3B6ABCAB2}"/>
              </a:ext>
            </a:extLst>
          </p:cNvPr>
          <p:cNvSpPr txBox="1">
            <a:spLocks/>
          </p:cNvSpPr>
          <p:nvPr/>
        </p:nvSpPr>
        <p:spPr>
          <a:xfrm>
            <a:off x="640588" y="6499034"/>
            <a:ext cx="713232" cy="33455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indent="0" fontAlgn="base">
              <a:lnSpc>
                <a:spcPts val="840"/>
              </a:lnSpc>
              <a:spcBef>
                <a:spcPct val="0"/>
              </a:spcBef>
              <a:spcAft>
                <a:spcPts val="0"/>
              </a:spcAft>
              <a:defRPr sz="800" kern="600" cap="all" spc="40" baseline="0">
                <a:solidFill>
                  <a:srgbClr val="029DB2"/>
                </a:solidFill>
                <a:latin typeface="Proxima Nova Rg" panose="02000506030000020004" pitchFamily="50" charset="0"/>
                <a:ea typeface="ヒラギノ角ゴ Pro W3" charset="-128"/>
                <a:cs typeface="ヒラギノ角ゴ Pro W3" charset="-128"/>
              </a:defRPr>
            </a:lvl1pPr>
            <a:lvl2pPr marL="0" indent="0" algn="ctr" fontAlgn="base">
              <a:lnSpc>
                <a:spcPts val="600"/>
              </a:lnSpc>
              <a:spcBef>
                <a:spcPts val="0"/>
              </a:spcBef>
              <a:spcAft>
                <a:spcPct val="0"/>
              </a:spcAft>
              <a:buFont typeface="Lucida Grande"/>
              <a:buNone/>
              <a:defRPr sz="500" kern="900" cap="all" spc="10" baseline="0">
                <a:solidFill>
                  <a:schemeClr val="bg1"/>
                </a:solidFill>
                <a:latin typeface="Proxima Nova"/>
                <a:ea typeface="ヒラギノ角ゴ Pro W3" charset="-128"/>
                <a:cs typeface="ヒラギノ角ゴ Pro W3" charset="-128"/>
              </a:defRPr>
            </a:lvl2pPr>
            <a:lvl3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lang="en-US" sz="500" kern="900" cap="all"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pPr>
              <a:lnSpc>
                <a:spcPct val="110000"/>
              </a:lnSpc>
            </a:pPr>
            <a:r>
              <a:rPr lang="en-US" sz="773" dirty="0"/>
              <a:t>Investor</a:t>
            </a:r>
            <a:br>
              <a:rPr lang="en-US" sz="773" dirty="0"/>
            </a:br>
            <a:r>
              <a:rPr lang="en-US" sz="773" dirty="0"/>
              <a:t>process</a:t>
            </a:r>
          </a:p>
        </p:txBody>
      </p:sp>
      <p:sp>
        <p:nvSpPr>
          <p:cNvPr id="71" name="TextBox 70">
            <a:extLst>
              <a:ext uri="{FF2B5EF4-FFF2-40B4-BE49-F238E27FC236}">
                <a16:creationId xmlns:a16="http://schemas.microsoft.com/office/drawing/2014/main" id="{0F5077F3-65E9-434F-A151-474B876737F1}"/>
              </a:ext>
            </a:extLst>
          </p:cNvPr>
          <p:cNvSpPr txBox="1"/>
          <p:nvPr/>
        </p:nvSpPr>
        <p:spPr>
          <a:xfrm rot="16200000">
            <a:off x="3522943" y="4811558"/>
            <a:ext cx="438218" cy="118943"/>
          </a:xfrm>
          <a:prstGeom prst="rect">
            <a:avLst/>
          </a:prstGeom>
          <a:noFill/>
        </p:spPr>
        <p:txBody>
          <a:bodyPr wrap="square" lIns="0" tIns="0" rIns="0" bIns="0" rtlCol="0">
            <a:spAutoFit/>
          </a:bodyPr>
          <a:lstStyle/>
          <a:p>
            <a:r>
              <a:rPr lang="en-US" sz="773" kern="500" cap="all" spc="39" dirty="0">
                <a:solidFill>
                  <a:schemeClr val="accent3"/>
                </a:solidFill>
                <a:latin typeface="Proxima Nova Rg" panose="02000506030000020004" pitchFamily="50" charset="0"/>
                <a:ea typeface="ヒラギノ角ゴ Pro W3" charset="-128"/>
                <a:cs typeface="Proxima Nova Semibold"/>
              </a:rPr>
              <a:t>close</a:t>
            </a:r>
          </a:p>
        </p:txBody>
      </p:sp>
      <p:sp>
        <p:nvSpPr>
          <p:cNvPr id="72" name="TextBox 71">
            <a:extLst>
              <a:ext uri="{FF2B5EF4-FFF2-40B4-BE49-F238E27FC236}">
                <a16:creationId xmlns:a16="http://schemas.microsoft.com/office/drawing/2014/main" id="{6D411A7F-EC66-4AEC-AD0F-FE3C46C30FEC}"/>
              </a:ext>
            </a:extLst>
          </p:cNvPr>
          <p:cNvSpPr txBox="1"/>
          <p:nvPr/>
        </p:nvSpPr>
        <p:spPr>
          <a:xfrm rot="16200000">
            <a:off x="6074297" y="4771374"/>
            <a:ext cx="284975" cy="118943"/>
          </a:xfrm>
          <a:prstGeom prst="rect">
            <a:avLst/>
          </a:prstGeom>
          <a:noFill/>
        </p:spPr>
        <p:txBody>
          <a:bodyPr wrap="square" lIns="0" tIns="0" rIns="0" bIns="0" rtlCol="0">
            <a:spAutoFit/>
          </a:bodyPr>
          <a:lstStyle/>
          <a:p>
            <a:r>
              <a:rPr lang="en-US" sz="773" kern="900" cap="all" spc="8" dirty="0">
                <a:solidFill>
                  <a:schemeClr val="accent3"/>
                </a:solidFill>
                <a:latin typeface="Proxima Nova Rg" panose="02000506030000020004" pitchFamily="50" charset="0"/>
                <a:ea typeface="ヒラギノ角ゴ Pro W3" charset="-128"/>
                <a:cs typeface="ヒラギノ角ゴ Pro W3" charset="-128"/>
              </a:rPr>
              <a:t>e</a:t>
            </a:r>
            <a:r>
              <a:rPr lang="en-US" sz="773" kern="500" cap="all" spc="39" dirty="0">
                <a:solidFill>
                  <a:schemeClr val="accent3"/>
                </a:solidFill>
                <a:latin typeface="Proxima Nova Rg" panose="02000506030000020004" pitchFamily="50" charset="0"/>
                <a:ea typeface="ヒラギノ角ゴ Pro W3" charset="-128"/>
                <a:cs typeface="Proxima Nova Semibold"/>
              </a:rPr>
              <a:t>xit</a:t>
            </a:r>
          </a:p>
        </p:txBody>
      </p:sp>
      <p:sp>
        <p:nvSpPr>
          <p:cNvPr id="77" name="Rectangle 76">
            <a:extLst>
              <a:ext uri="{FF2B5EF4-FFF2-40B4-BE49-F238E27FC236}">
                <a16:creationId xmlns:a16="http://schemas.microsoft.com/office/drawing/2014/main" id="{DAF05009-10AD-47F0-AE2D-297543A38A63}"/>
              </a:ext>
            </a:extLst>
          </p:cNvPr>
          <p:cNvSpPr/>
          <p:nvPr/>
        </p:nvSpPr>
        <p:spPr>
          <a:xfrm>
            <a:off x="12151376" y="6512146"/>
            <a:ext cx="130056" cy="191322"/>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1075">
              <a:latin typeface="Proxima Nova Rg" panose="02000506030000020004" pitchFamily="50" charset="0"/>
            </a:endParaRPr>
          </a:p>
        </p:txBody>
      </p:sp>
      <p:sp>
        <p:nvSpPr>
          <p:cNvPr id="78" name="TextBox 77">
            <a:extLst>
              <a:ext uri="{FF2B5EF4-FFF2-40B4-BE49-F238E27FC236}">
                <a16:creationId xmlns:a16="http://schemas.microsoft.com/office/drawing/2014/main" id="{D8F20722-16DE-4E93-B8ED-EDC418A985E9}"/>
              </a:ext>
            </a:extLst>
          </p:cNvPr>
          <p:cNvSpPr txBox="1"/>
          <p:nvPr/>
        </p:nvSpPr>
        <p:spPr>
          <a:xfrm>
            <a:off x="12156283" y="6541586"/>
            <a:ext cx="130056" cy="147871"/>
          </a:xfrm>
          <a:prstGeom prst="rect">
            <a:avLst/>
          </a:prstGeom>
          <a:noFill/>
        </p:spPr>
        <p:txBody>
          <a:bodyPr wrap="square" lIns="0" tIns="0" rIns="0" bIns="0" rtlCol="0" anchor="ctr" anchorCtr="1">
            <a:noAutofit/>
          </a:bodyPr>
          <a:lstStyle/>
          <a:p>
            <a:pPr algn="ctr" defTabSz="706637" fontAlgn="base">
              <a:lnSpc>
                <a:spcPts val="927"/>
              </a:lnSpc>
              <a:spcBef>
                <a:spcPct val="0"/>
              </a:spcBef>
              <a:defRPr/>
            </a:pPr>
            <a:r>
              <a:rPr lang="en-US" sz="773" cap="all" spc="112" dirty="0">
                <a:solidFill>
                  <a:srgbClr val="123150"/>
                </a:solidFill>
                <a:latin typeface="Proxima Nova Rg" panose="02000506030000020004" pitchFamily="50" charset="0"/>
                <a:ea typeface="ヒラギノ角ゴ Pro W3" charset="-128"/>
                <a:cs typeface="Proxima Nova Rg"/>
              </a:rPr>
              <a:t>3</a:t>
            </a:r>
          </a:p>
        </p:txBody>
      </p:sp>
      <p:sp>
        <p:nvSpPr>
          <p:cNvPr id="79" name="Rectangle 78">
            <a:extLst>
              <a:ext uri="{FF2B5EF4-FFF2-40B4-BE49-F238E27FC236}">
                <a16:creationId xmlns:a16="http://schemas.microsoft.com/office/drawing/2014/main" id="{8C820CA5-E158-4A4A-BCDC-BC0898C89DB7}"/>
              </a:ext>
            </a:extLst>
          </p:cNvPr>
          <p:cNvSpPr/>
          <p:nvPr/>
        </p:nvSpPr>
        <p:spPr>
          <a:xfrm>
            <a:off x="11026362" y="6512146"/>
            <a:ext cx="130056" cy="191322"/>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075">
              <a:latin typeface="Proxima Nova Rg" panose="02000506030000020004" pitchFamily="50" charset="0"/>
            </a:endParaRPr>
          </a:p>
        </p:txBody>
      </p:sp>
      <p:sp>
        <p:nvSpPr>
          <p:cNvPr id="80" name="TextBox 79">
            <a:extLst>
              <a:ext uri="{FF2B5EF4-FFF2-40B4-BE49-F238E27FC236}">
                <a16:creationId xmlns:a16="http://schemas.microsoft.com/office/drawing/2014/main" id="{7C613BA9-4AEA-4334-BBDD-BEF6233AEE51}"/>
              </a:ext>
            </a:extLst>
          </p:cNvPr>
          <p:cNvSpPr txBox="1"/>
          <p:nvPr/>
        </p:nvSpPr>
        <p:spPr>
          <a:xfrm>
            <a:off x="11026362" y="6541628"/>
            <a:ext cx="130056" cy="147871"/>
          </a:xfrm>
          <a:prstGeom prst="rect">
            <a:avLst/>
          </a:prstGeom>
          <a:noFill/>
        </p:spPr>
        <p:txBody>
          <a:bodyPr wrap="square" lIns="0" tIns="0" rIns="0" bIns="0" rtlCol="0" anchor="ctr" anchorCtr="1">
            <a:noAutofit/>
          </a:bodyPr>
          <a:lstStyle/>
          <a:p>
            <a:pPr algn="ctr" defTabSz="706637" fontAlgn="base">
              <a:lnSpc>
                <a:spcPts val="927"/>
              </a:lnSpc>
              <a:spcBef>
                <a:spcPct val="0"/>
              </a:spcBef>
              <a:defRPr/>
            </a:pPr>
            <a:r>
              <a:rPr lang="en-US" sz="773" cap="all" spc="112" dirty="0">
                <a:solidFill>
                  <a:srgbClr val="123150"/>
                </a:solidFill>
                <a:latin typeface="Proxima Nova Rg" panose="02000506030000020004" pitchFamily="50" charset="0"/>
                <a:ea typeface="ヒラギノ角ゴ Pro W3" charset="-128"/>
                <a:cs typeface="Proxima Nova Rg"/>
              </a:rPr>
              <a:t>1</a:t>
            </a:r>
          </a:p>
        </p:txBody>
      </p:sp>
      <p:sp>
        <p:nvSpPr>
          <p:cNvPr id="81" name="Rectangle 80">
            <a:extLst>
              <a:ext uri="{FF2B5EF4-FFF2-40B4-BE49-F238E27FC236}">
                <a16:creationId xmlns:a16="http://schemas.microsoft.com/office/drawing/2014/main" id="{B91F0E87-B6F3-439B-9CE2-49937DE655CE}"/>
              </a:ext>
            </a:extLst>
          </p:cNvPr>
          <p:cNvSpPr/>
          <p:nvPr/>
        </p:nvSpPr>
        <p:spPr>
          <a:xfrm>
            <a:off x="11592916" y="6247586"/>
            <a:ext cx="130056" cy="191322"/>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1075">
              <a:latin typeface="Proxima Nova Rg" panose="02000506030000020004" pitchFamily="50" charset="0"/>
            </a:endParaRPr>
          </a:p>
        </p:txBody>
      </p:sp>
      <p:sp>
        <p:nvSpPr>
          <p:cNvPr id="82" name="TextBox 81">
            <a:extLst>
              <a:ext uri="{FF2B5EF4-FFF2-40B4-BE49-F238E27FC236}">
                <a16:creationId xmlns:a16="http://schemas.microsoft.com/office/drawing/2014/main" id="{C9FF973D-C1AB-45DE-884B-DA779A307FA7}"/>
              </a:ext>
            </a:extLst>
          </p:cNvPr>
          <p:cNvSpPr txBox="1"/>
          <p:nvPr/>
        </p:nvSpPr>
        <p:spPr>
          <a:xfrm>
            <a:off x="11592916" y="6278264"/>
            <a:ext cx="130056" cy="147871"/>
          </a:xfrm>
          <a:prstGeom prst="rect">
            <a:avLst/>
          </a:prstGeom>
          <a:noFill/>
        </p:spPr>
        <p:txBody>
          <a:bodyPr wrap="square" lIns="0" tIns="0" rIns="0" bIns="0" rtlCol="0" anchor="ctr" anchorCtr="1">
            <a:noAutofit/>
          </a:bodyPr>
          <a:lstStyle/>
          <a:p>
            <a:pPr algn="ctr" defTabSz="706637" fontAlgn="base">
              <a:lnSpc>
                <a:spcPts val="927"/>
              </a:lnSpc>
              <a:spcBef>
                <a:spcPct val="0"/>
              </a:spcBef>
              <a:defRPr/>
            </a:pPr>
            <a:r>
              <a:rPr lang="en-US" sz="773" cap="all" spc="112" dirty="0">
                <a:solidFill>
                  <a:srgbClr val="123150"/>
                </a:solidFill>
                <a:latin typeface="Proxima Nova Rg" panose="02000506030000020004" pitchFamily="50" charset="0"/>
                <a:ea typeface="ヒラギノ角ゴ Pro W3" charset="-128"/>
                <a:cs typeface="Proxima Nova Rg"/>
              </a:rPr>
              <a:t>2</a:t>
            </a:r>
          </a:p>
        </p:txBody>
      </p:sp>
      <p:sp>
        <p:nvSpPr>
          <p:cNvPr id="83" name="Rectangle 82">
            <a:extLst>
              <a:ext uri="{FF2B5EF4-FFF2-40B4-BE49-F238E27FC236}">
                <a16:creationId xmlns:a16="http://schemas.microsoft.com/office/drawing/2014/main" id="{AC757DFE-6BE8-42B5-93E3-E860C68EB57B}"/>
              </a:ext>
            </a:extLst>
          </p:cNvPr>
          <p:cNvSpPr/>
          <p:nvPr/>
        </p:nvSpPr>
        <p:spPr>
          <a:xfrm>
            <a:off x="11592916" y="6794706"/>
            <a:ext cx="130056" cy="191322"/>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075">
              <a:latin typeface="Proxima Nova Rg" panose="02000506030000020004" pitchFamily="50" charset="0"/>
            </a:endParaRPr>
          </a:p>
        </p:txBody>
      </p:sp>
      <p:sp>
        <p:nvSpPr>
          <p:cNvPr id="84" name="TextBox 83">
            <a:extLst>
              <a:ext uri="{FF2B5EF4-FFF2-40B4-BE49-F238E27FC236}">
                <a16:creationId xmlns:a16="http://schemas.microsoft.com/office/drawing/2014/main" id="{7CF1F9AA-BD75-435D-82EA-486EF4BD58E5}"/>
              </a:ext>
            </a:extLst>
          </p:cNvPr>
          <p:cNvSpPr txBox="1"/>
          <p:nvPr/>
        </p:nvSpPr>
        <p:spPr>
          <a:xfrm>
            <a:off x="11602749" y="6818188"/>
            <a:ext cx="110389" cy="143218"/>
          </a:xfrm>
          <a:prstGeom prst="rect">
            <a:avLst/>
          </a:prstGeom>
          <a:noFill/>
          <a:ln>
            <a:noFill/>
          </a:ln>
        </p:spPr>
        <p:txBody>
          <a:bodyPr wrap="square" lIns="0" tIns="0" rIns="0" bIns="0" rtlCol="0" anchor="ctr" anchorCtr="1">
            <a:noAutofit/>
          </a:bodyPr>
          <a:lstStyle/>
          <a:p>
            <a:pPr algn="ctr" defTabSz="706637" fontAlgn="base">
              <a:lnSpc>
                <a:spcPts val="927"/>
              </a:lnSpc>
              <a:spcBef>
                <a:spcPct val="0"/>
              </a:spcBef>
              <a:defRPr/>
            </a:pPr>
            <a:r>
              <a:rPr lang="en-US" sz="773" cap="all" spc="112" dirty="0">
                <a:solidFill>
                  <a:srgbClr val="123150"/>
                </a:solidFill>
                <a:latin typeface="Proxima Nova Rg" panose="02000506030000020004" pitchFamily="50" charset="0"/>
                <a:ea typeface="ヒラギノ角ゴ Pro W3" charset="-128"/>
                <a:cs typeface="Proxima Nova Rg"/>
              </a:rPr>
              <a:t>4</a:t>
            </a:r>
          </a:p>
        </p:txBody>
      </p:sp>
      <p:sp>
        <p:nvSpPr>
          <p:cNvPr id="85" name="Half Frame 84">
            <a:extLst>
              <a:ext uri="{FF2B5EF4-FFF2-40B4-BE49-F238E27FC236}">
                <a16:creationId xmlns:a16="http://schemas.microsoft.com/office/drawing/2014/main" id="{0722FDD0-1F56-4AE4-AB15-24F5F066BD0D}"/>
              </a:ext>
            </a:extLst>
          </p:cNvPr>
          <p:cNvSpPr/>
          <p:nvPr/>
        </p:nvSpPr>
        <p:spPr>
          <a:xfrm rot="8100000">
            <a:off x="12451822" y="6433082"/>
            <a:ext cx="85850" cy="93757"/>
          </a:xfrm>
          <a:prstGeom prst="halfFram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75">
              <a:solidFill>
                <a:schemeClr val="tx1"/>
              </a:solidFill>
              <a:latin typeface="Proxima Nova Rg" panose="02000506030000020004" pitchFamily="50" charset="0"/>
            </a:endParaRPr>
          </a:p>
        </p:txBody>
      </p:sp>
      <p:sp>
        <p:nvSpPr>
          <p:cNvPr id="94" name="Freeform: Shape 93">
            <a:extLst>
              <a:ext uri="{FF2B5EF4-FFF2-40B4-BE49-F238E27FC236}">
                <a16:creationId xmlns:a16="http://schemas.microsoft.com/office/drawing/2014/main" id="{70E0A6AC-618F-4AB6-86BF-76DD1E52E86A}"/>
              </a:ext>
            </a:extLst>
          </p:cNvPr>
          <p:cNvSpPr/>
          <p:nvPr/>
        </p:nvSpPr>
        <p:spPr>
          <a:xfrm>
            <a:off x="198204" y="3749405"/>
            <a:ext cx="2002505" cy="1200348"/>
          </a:xfrm>
          <a:custGeom>
            <a:avLst/>
            <a:gdLst>
              <a:gd name="connsiteX0" fmla="*/ 1152525 w 1152525"/>
              <a:gd name="connsiteY0" fmla="*/ 0 h 1571625"/>
              <a:gd name="connsiteX1" fmla="*/ 0 w 1152525"/>
              <a:gd name="connsiteY1" fmla="*/ 9525 h 1571625"/>
              <a:gd name="connsiteX2" fmla="*/ 9525 w 1152525"/>
              <a:gd name="connsiteY2" fmla="*/ 1571625 h 1571625"/>
              <a:gd name="connsiteX3" fmla="*/ 352425 w 1152525"/>
              <a:gd name="connsiteY3" fmla="*/ 1562100 h 1571625"/>
              <a:gd name="connsiteX0" fmla="*/ 1152525 w 1152525"/>
              <a:gd name="connsiteY0" fmla="*/ 0 h 1579517"/>
              <a:gd name="connsiteX1" fmla="*/ 0 w 1152525"/>
              <a:gd name="connsiteY1" fmla="*/ 9525 h 1579517"/>
              <a:gd name="connsiteX2" fmla="*/ 9525 w 1152525"/>
              <a:gd name="connsiteY2" fmla="*/ 1571625 h 1579517"/>
              <a:gd name="connsiteX3" fmla="*/ 352425 w 1152525"/>
              <a:gd name="connsiteY3" fmla="*/ 1579517 h 1579517"/>
              <a:gd name="connsiteX0" fmla="*/ 1160417 w 1160417"/>
              <a:gd name="connsiteY0" fmla="*/ 0 h 1579517"/>
              <a:gd name="connsiteX1" fmla="*/ 7892 w 1160417"/>
              <a:gd name="connsiteY1" fmla="*/ 9525 h 1579517"/>
              <a:gd name="connsiteX2" fmla="*/ 0 w 1160417"/>
              <a:gd name="connsiteY2" fmla="*/ 1571625 h 1579517"/>
              <a:gd name="connsiteX3" fmla="*/ 360317 w 1160417"/>
              <a:gd name="connsiteY3" fmla="*/ 1579517 h 1579517"/>
              <a:gd name="connsiteX0" fmla="*/ 1153202 w 1153202"/>
              <a:gd name="connsiteY0" fmla="*/ 0 h 1579517"/>
              <a:gd name="connsiteX1" fmla="*/ 677 w 1153202"/>
              <a:gd name="connsiteY1" fmla="*/ 9525 h 1579517"/>
              <a:gd name="connsiteX2" fmla="*/ 1493 w 1153202"/>
              <a:gd name="connsiteY2" fmla="*/ 1562916 h 1579517"/>
              <a:gd name="connsiteX3" fmla="*/ 353102 w 1153202"/>
              <a:gd name="connsiteY3" fmla="*/ 1579517 h 1579517"/>
              <a:gd name="connsiteX0" fmla="*/ 1153202 w 1153202"/>
              <a:gd name="connsiteY0" fmla="*/ 0 h 1562916"/>
              <a:gd name="connsiteX1" fmla="*/ 677 w 1153202"/>
              <a:gd name="connsiteY1" fmla="*/ 9525 h 1562916"/>
              <a:gd name="connsiteX2" fmla="*/ 1493 w 1153202"/>
              <a:gd name="connsiteY2" fmla="*/ 1562916 h 1562916"/>
              <a:gd name="connsiteX3" fmla="*/ 370520 w 1153202"/>
              <a:gd name="connsiteY3" fmla="*/ 1553391 h 1562916"/>
              <a:gd name="connsiteX0" fmla="*/ 1153202 w 1153202"/>
              <a:gd name="connsiteY0" fmla="*/ 0 h 1562916"/>
              <a:gd name="connsiteX1" fmla="*/ 677 w 1153202"/>
              <a:gd name="connsiteY1" fmla="*/ 9525 h 1562916"/>
              <a:gd name="connsiteX2" fmla="*/ 1493 w 1153202"/>
              <a:gd name="connsiteY2" fmla="*/ 1562916 h 1562916"/>
              <a:gd name="connsiteX3" fmla="*/ 370520 w 1153202"/>
              <a:gd name="connsiteY3" fmla="*/ 1562100 h 1562916"/>
              <a:gd name="connsiteX0" fmla="*/ 2581952 w 2581952"/>
              <a:gd name="connsiteY0" fmla="*/ 0 h 1581966"/>
              <a:gd name="connsiteX1" fmla="*/ 677 w 2581952"/>
              <a:gd name="connsiteY1" fmla="*/ 28575 h 1581966"/>
              <a:gd name="connsiteX2" fmla="*/ 1493 w 2581952"/>
              <a:gd name="connsiteY2" fmla="*/ 1581966 h 1581966"/>
              <a:gd name="connsiteX3" fmla="*/ 370520 w 2581952"/>
              <a:gd name="connsiteY3" fmla="*/ 1581150 h 1581966"/>
              <a:gd name="connsiteX0" fmla="*/ 2581952 w 2581952"/>
              <a:gd name="connsiteY0" fmla="*/ 0 h 1562916"/>
              <a:gd name="connsiteX1" fmla="*/ 677 w 2581952"/>
              <a:gd name="connsiteY1" fmla="*/ 9525 h 1562916"/>
              <a:gd name="connsiteX2" fmla="*/ 1493 w 2581952"/>
              <a:gd name="connsiteY2" fmla="*/ 1562916 h 1562916"/>
              <a:gd name="connsiteX3" fmla="*/ 370520 w 2581952"/>
              <a:gd name="connsiteY3" fmla="*/ 1562100 h 1562916"/>
              <a:gd name="connsiteX0" fmla="*/ 2591477 w 2591477"/>
              <a:gd name="connsiteY0" fmla="*/ 0 h 1553391"/>
              <a:gd name="connsiteX1" fmla="*/ 677 w 2591477"/>
              <a:gd name="connsiteY1" fmla="*/ 0 h 1553391"/>
              <a:gd name="connsiteX2" fmla="*/ 1493 w 2591477"/>
              <a:gd name="connsiteY2" fmla="*/ 1553391 h 1553391"/>
              <a:gd name="connsiteX3" fmla="*/ 370520 w 2591477"/>
              <a:gd name="connsiteY3" fmla="*/ 1552575 h 1553391"/>
              <a:gd name="connsiteX0" fmla="*/ 2591477 w 2591477"/>
              <a:gd name="connsiteY0" fmla="*/ 0 h 1553391"/>
              <a:gd name="connsiteX1" fmla="*/ 677 w 2591477"/>
              <a:gd name="connsiteY1" fmla="*/ 0 h 1553391"/>
              <a:gd name="connsiteX2" fmla="*/ 1493 w 2591477"/>
              <a:gd name="connsiteY2" fmla="*/ 1553391 h 1553391"/>
              <a:gd name="connsiteX3" fmla="*/ 370520 w 2591477"/>
              <a:gd name="connsiteY3" fmla="*/ 1552575 h 1553391"/>
              <a:gd name="connsiteX0" fmla="*/ 2591477 w 2591477"/>
              <a:gd name="connsiteY0" fmla="*/ 0 h 1553391"/>
              <a:gd name="connsiteX1" fmla="*/ 677 w 2591477"/>
              <a:gd name="connsiteY1" fmla="*/ 0 h 1553391"/>
              <a:gd name="connsiteX2" fmla="*/ 1493 w 2591477"/>
              <a:gd name="connsiteY2" fmla="*/ 1553391 h 1553391"/>
              <a:gd name="connsiteX3" fmla="*/ 370520 w 2591477"/>
              <a:gd name="connsiteY3" fmla="*/ 1552575 h 1553391"/>
              <a:gd name="connsiteX0" fmla="*/ 2591477 w 2591477"/>
              <a:gd name="connsiteY0" fmla="*/ 0 h 1553391"/>
              <a:gd name="connsiteX1" fmla="*/ 677 w 2591477"/>
              <a:gd name="connsiteY1" fmla="*/ 0 h 1553391"/>
              <a:gd name="connsiteX2" fmla="*/ 1493 w 2591477"/>
              <a:gd name="connsiteY2" fmla="*/ 1553391 h 1553391"/>
              <a:gd name="connsiteX3" fmla="*/ 370520 w 2591477"/>
              <a:gd name="connsiteY3" fmla="*/ 1552575 h 1553391"/>
            </a:gdLst>
            <a:ahLst/>
            <a:cxnLst>
              <a:cxn ang="0">
                <a:pos x="connsiteX0" y="connsiteY0"/>
              </a:cxn>
              <a:cxn ang="0">
                <a:pos x="connsiteX1" y="connsiteY1"/>
              </a:cxn>
              <a:cxn ang="0">
                <a:pos x="connsiteX2" y="connsiteY2"/>
              </a:cxn>
              <a:cxn ang="0">
                <a:pos x="connsiteX3" y="connsiteY3"/>
              </a:cxn>
            </a:cxnLst>
            <a:rect l="l" t="t" r="r" b="b"/>
            <a:pathLst>
              <a:path w="2591477" h="1553391">
                <a:moveTo>
                  <a:pt x="2591477" y="0"/>
                </a:moveTo>
                <a:lnTo>
                  <a:pt x="677" y="0"/>
                </a:lnTo>
                <a:cubicBezTo>
                  <a:pt x="-1954" y="520700"/>
                  <a:pt x="4124" y="1032691"/>
                  <a:pt x="1493" y="1553391"/>
                </a:cubicBezTo>
                <a:lnTo>
                  <a:pt x="370520" y="1552575"/>
                </a:lnTo>
              </a:path>
            </a:pathLst>
          </a:custGeom>
          <a:noFill/>
          <a:ln w="6350">
            <a:solidFill>
              <a:srgbClr val="A5A5A5"/>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75"/>
          </a:p>
        </p:txBody>
      </p:sp>
      <p:sp>
        <p:nvSpPr>
          <p:cNvPr id="95" name="Title">
            <a:extLst>
              <a:ext uri="{FF2B5EF4-FFF2-40B4-BE49-F238E27FC236}">
                <a16:creationId xmlns:a16="http://schemas.microsoft.com/office/drawing/2014/main" id="{B16C157F-08EB-4EBF-9B81-205BE2C334BC}"/>
              </a:ext>
            </a:extLst>
          </p:cNvPr>
          <p:cNvSpPr txBox="1">
            <a:spLocks/>
          </p:cNvSpPr>
          <p:nvPr/>
        </p:nvSpPr>
        <p:spPr>
          <a:xfrm>
            <a:off x="2276455" y="320324"/>
            <a:ext cx="9264691" cy="656096"/>
          </a:xfrm>
          <a:prstGeom prst="rect">
            <a:avLst/>
          </a:prstGeom>
          <a:effectLst>
            <a:glow rad="101600">
              <a:schemeClr val="accent3">
                <a:satMod val="175000"/>
                <a:alpha val="40000"/>
              </a:schemeClr>
            </a:glow>
          </a:effectLst>
        </p:spPr>
        <p:txBody>
          <a:bodyPr lIns="0" rIns="0" anchor="ct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ctr" defTabSz="706637">
              <a:lnSpc>
                <a:spcPts val="3554"/>
              </a:lnSpc>
            </a:pPr>
            <a:r>
              <a:rPr lang="en-US" sz="3400" dirty="0">
                <a:solidFill>
                  <a:srgbClr val="003553"/>
                </a:solidFill>
                <a:latin typeface="NeutraText-Book" panose="02000000000000000000" pitchFamily="2" charset="0"/>
              </a:rPr>
              <a:t>Tricap Proven Investment Process</a:t>
            </a:r>
          </a:p>
        </p:txBody>
      </p:sp>
      <p:cxnSp>
        <p:nvCxnSpPr>
          <p:cNvPr id="102" name="Elbow Connector 141">
            <a:extLst>
              <a:ext uri="{FF2B5EF4-FFF2-40B4-BE49-F238E27FC236}">
                <a16:creationId xmlns:a16="http://schemas.microsoft.com/office/drawing/2014/main" id="{F318456B-3F30-4D08-8BF9-F9C19E14BACC}"/>
              </a:ext>
            </a:extLst>
          </p:cNvPr>
          <p:cNvCxnSpPr>
            <a:cxnSpLocks/>
          </p:cNvCxnSpPr>
          <p:nvPr/>
        </p:nvCxnSpPr>
        <p:spPr>
          <a:xfrm>
            <a:off x="11816439" y="6302804"/>
            <a:ext cx="389455" cy="97317"/>
          </a:xfrm>
          <a:prstGeom prst="bentConnector2">
            <a:avLst/>
          </a:prstGeom>
          <a:ln w="12700">
            <a:solidFill>
              <a:schemeClr val="bg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4" name="Elbow Connector 141">
            <a:extLst>
              <a:ext uri="{FF2B5EF4-FFF2-40B4-BE49-F238E27FC236}">
                <a16:creationId xmlns:a16="http://schemas.microsoft.com/office/drawing/2014/main" id="{67EF7642-B688-49FA-8DB5-10A0AFE481A5}"/>
              </a:ext>
            </a:extLst>
          </p:cNvPr>
          <p:cNvCxnSpPr>
            <a:cxnSpLocks/>
          </p:cNvCxnSpPr>
          <p:nvPr/>
        </p:nvCxnSpPr>
        <p:spPr>
          <a:xfrm flipH="1" flipV="1">
            <a:off x="11111252" y="6791700"/>
            <a:ext cx="389455" cy="97317"/>
          </a:xfrm>
          <a:prstGeom prst="bentConnector2">
            <a:avLst/>
          </a:prstGeom>
          <a:ln w="12700">
            <a:solidFill>
              <a:schemeClr val="bg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6" name="Elbow Connector 141">
            <a:extLst>
              <a:ext uri="{FF2B5EF4-FFF2-40B4-BE49-F238E27FC236}">
                <a16:creationId xmlns:a16="http://schemas.microsoft.com/office/drawing/2014/main" id="{984630F7-42B7-4CD6-B7CD-8D6EBF4FCFBC}"/>
              </a:ext>
            </a:extLst>
          </p:cNvPr>
          <p:cNvCxnSpPr/>
          <p:nvPr/>
        </p:nvCxnSpPr>
        <p:spPr>
          <a:xfrm flipV="1">
            <a:off x="11823065" y="6777380"/>
            <a:ext cx="389455" cy="97317"/>
          </a:xfrm>
          <a:prstGeom prst="bentConnector2">
            <a:avLst/>
          </a:prstGeom>
          <a:ln w="12700">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07" name="Elbow Connector 141">
            <a:extLst>
              <a:ext uri="{FF2B5EF4-FFF2-40B4-BE49-F238E27FC236}">
                <a16:creationId xmlns:a16="http://schemas.microsoft.com/office/drawing/2014/main" id="{7D6780DF-301C-448E-913D-6FABB139BED9}"/>
              </a:ext>
            </a:extLst>
          </p:cNvPr>
          <p:cNvCxnSpPr>
            <a:cxnSpLocks/>
          </p:cNvCxnSpPr>
          <p:nvPr/>
        </p:nvCxnSpPr>
        <p:spPr>
          <a:xfrm flipH="1">
            <a:off x="11082285" y="6320130"/>
            <a:ext cx="389455" cy="97317"/>
          </a:xfrm>
          <a:prstGeom prst="bentConnector2">
            <a:avLst/>
          </a:prstGeom>
          <a:ln w="12700">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28201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C9B9DF5-12E1-4327-8740-AEDC60FB2580}"/>
              </a:ext>
            </a:extLst>
          </p:cNvPr>
          <p:cNvSpPr/>
          <p:nvPr/>
        </p:nvSpPr>
        <p:spPr>
          <a:xfrm>
            <a:off x="5895213" y="556364"/>
            <a:ext cx="7922387" cy="6571431"/>
          </a:xfrm>
          <a:prstGeom prst="rect">
            <a:avLst/>
          </a:prstGeom>
          <a:gradFill>
            <a:gsLst>
              <a:gs pos="0">
                <a:srgbClr val="C1C7B9"/>
              </a:gs>
              <a:gs pos="100000">
                <a:srgbClr val="E7E9E4"/>
              </a:gs>
            </a:gsLst>
            <a:path path="circle">
              <a:fillToRect t="100000" r="10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3667">
              <a:defRPr/>
            </a:pPr>
            <a:endParaRPr lang="en-US" sz="1075" dirty="0">
              <a:solidFill>
                <a:schemeClr val="accent4"/>
              </a:solidFill>
            </a:endParaRPr>
          </a:p>
        </p:txBody>
      </p:sp>
      <p:sp>
        <p:nvSpPr>
          <p:cNvPr id="14" name="Trapezoid 13">
            <a:extLst>
              <a:ext uri="{FF2B5EF4-FFF2-40B4-BE49-F238E27FC236}">
                <a16:creationId xmlns:a16="http://schemas.microsoft.com/office/drawing/2014/main" id="{BC00D614-7660-41F5-A5DF-27B09309982C}"/>
              </a:ext>
            </a:extLst>
          </p:cNvPr>
          <p:cNvSpPr/>
          <p:nvPr/>
        </p:nvSpPr>
        <p:spPr>
          <a:xfrm rot="10800000">
            <a:off x="7380494" y="5496130"/>
            <a:ext cx="5043960" cy="1387449"/>
          </a:xfrm>
          <a:prstGeom prst="trapezoid">
            <a:avLst>
              <a:gd name="adj" fmla="val 20161"/>
            </a:avLst>
          </a:prstGeom>
          <a:gradFill flip="none" rotWithShape="1">
            <a:gsLst>
              <a:gs pos="0">
                <a:srgbClr val="00C0D4"/>
              </a:gs>
              <a:gs pos="100000">
                <a:srgbClr val="0093A2"/>
              </a:gs>
            </a:gsLst>
            <a:path path="circle">
              <a:fillToRect t="100000" r="100000"/>
            </a:path>
            <a:tileRect l="-100000" b="-100000"/>
          </a:gradFill>
          <a:ln w="9525" cap="flat" cmpd="sng" algn="ctr">
            <a:noFill/>
            <a:prstDash val="solid"/>
          </a:ln>
          <a:effectLst/>
        </p:spPr>
        <p:txBody>
          <a:bodyPr rtlCol="0" anchor="ctr"/>
          <a:lstStyle/>
          <a:p>
            <a:pPr algn="ctr" defTabSz="392576" fontAlgn="base">
              <a:spcBef>
                <a:spcPct val="0"/>
              </a:spcBef>
              <a:spcAft>
                <a:spcPct val="0"/>
              </a:spcAft>
              <a:defRPr/>
            </a:pPr>
            <a:endParaRPr lang="en-US" sz="1545" kern="0">
              <a:solidFill>
                <a:srgbClr val="FFFFFE"/>
              </a:solidFill>
              <a:latin typeface="Proxima Nova Rg" panose="02000506030000020004" pitchFamily="50" charset="0"/>
            </a:endParaRPr>
          </a:p>
        </p:txBody>
      </p:sp>
      <p:sp>
        <p:nvSpPr>
          <p:cNvPr id="15" name="Trapezoid 14">
            <a:extLst>
              <a:ext uri="{FF2B5EF4-FFF2-40B4-BE49-F238E27FC236}">
                <a16:creationId xmlns:a16="http://schemas.microsoft.com/office/drawing/2014/main" id="{C2FD4540-33DB-417C-BFF7-D62AA95CEF9A}"/>
              </a:ext>
            </a:extLst>
          </p:cNvPr>
          <p:cNvSpPr/>
          <p:nvPr/>
        </p:nvSpPr>
        <p:spPr>
          <a:xfrm rot="10800000">
            <a:off x="6940439" y="3311538"/>
            <a:ext cx="5924073" cy="2141611"/>
          </a:xfrm>
          <a:prstGeom prst="trapezoid">
            <a:avLst>
              <a:gd name="adj" fmla="val 20444"/>
            </a:avLst>
          </a:prstGeom>
          <a:gradFill flip="none" rotWithShape="1">
            <a:gsLst>
              <a:gs pos="100000">
                <a:srgbClr val="00253A"/>
              </a:gs>
              <a:gs pos="0">
                <a:srgbClr val="004870"/>
              </a:gs>
            </a:gsLst>
            <a:path path="circle">
              <a:fillToRect l="50000" t="50000" r="50000" b="50000"/>
            </a:path>
            <a:tileRect/>
          </a:gradFill>
          <a:ln w="9525" cap="flat" cmpd="sng" algn="ctr">
            <a:noFill/>
            <a:prstDash val="solid"/>
          </a:ln>
          <a:effectLst/>
        </p:spPr>
        <p:txBody>
          <a:bodyPr rtlCol="0" anchor="ctr"/>
          <a:lstStyle/>
          <a:p>
            <a:pPr algn="ctr" defTabSz="392576" fontAlgn="base">
              <a:spcBef>
                <a:spcPct val="0"/>
              </a:spcBef>
              <a:spcAft>
                <a:spcPct val="0"/>
              </a:spcAft>
              <a:defRPr/>
            </a:pPr>
            <a:endParaRPr lang="en-US" sz="1545" kern="0" dirty="0">
              <a:solidFill>
                <a:srgbClr val="FFFFFE"/>
              </a:solidFill>
              <a:latin typeface="Proxima Nova Rg" panose="02000506030000020004" pitchFamily="50" charset="0"/>
            </a:endParaRPr>
          </a:p>
        </p:txBody>
      </p:sp>
      <p:sp>
        <p:nvSpPr>
          <p:cNvPr id="16" name="Trapezoid 15">
            <a:extLst>
              <a:ext uri="{FF2B5EF4-FFF2-40B4-BE49-F238E27FC236}">
                <a16:creationId xmlns:a16="http://schemas.microsoft.com/office/drawing/2014/main" id="{F5D2D4A3-AC4D-4F60-92D7-49ED7B79D8CD}"/>
              </a:ext>
            </a:extLst>
          </p:cNvPr>
          <p:cNvSpPr/>
          <p:nvPr/>
        </p:nvSpPr>
        <p:spPr>
          <a:xfrm rot="10800000">
            <a:off x="6437015" y="867729"/>
            <a:ext cx="6930922" cy="2400827"/>
          </a:xfrm>
          <a:prstGeom prst="trapezoid">
            <a:avLst>
              <a:gd name="adj" fmla="val 20444"/>
            </a:avLst>
          </a:prstGeom>
          <a:gradFill flip="none" rotWithShape="1">
            <a:gsLst>
              <a:gs pos="0">
                <a:srgbClr val="797A7E">
                  <a:lumMod val="95000"/>
                  <a:lumOff val="5000"/>
                </a:srgbClr>
              </a:gs>
              <a:gs pos="100000">
                <a:srgbClr val="797A7E">
                  <a:lumMod val="60000"/>
                </a:srgbClr>
              </a:gs>
            </a:gsLst>
            <a:path path="circle">
              <a:fillToRect t="100000" r="100000"/>
            </a:path>
            <a:tileRect l="-100000" b="-100000"/>
          </a:gradFill>
          <a:ln w="9525" cap="flat" cmpd="sng" algn="ctr">
            <a:noFill/>
            <a:prstDash val="solid"/>
          </a:ln>
          <a:effectLst>
            <a:glow rad="63500">
              <a:srgbClr val="E6E9E3">
                <a:satMod val="175000"/>
                <a:alpha val="40000"/>
              </a:srgbClr>
            </a:glow>
          </a:effectLst>
        </p:spPr>
        <p:txBody>
          <a:bodyPr rtlCol="0" anchor="ctr"/>
          <a:lstStyle/>
          <a:p>
            <a:pPr algn="ctr" defTabSz="392576" fontAlgn="base">
              <a:spcBef>
                <a:spcPct val="0"/>
              </a:spcBef>
              <a:spcAft>
                <a:spcPct val="0"/>
              </a:spcAft>
              <a:defRPr/>
            </a:pPr>
            <a:endParaRPr lang="en-US" sz="1545" kern="0" dirty="0">
              <a:solidFill>
                <a:srgbClr val="FFFFFE"/>
              </a:solidFill>
              <a:latin typeface="Proxima Nova Rg" panose="02000506030000020004" pitchFamily="50" charset="0"/>
            </a:endParaRPr>
          </a:p>
        </p:txBody>
      </p:sp>
      <p:sp>
        <p:nvSpPr>
          <p:cNvPr id="17" name="Text Placeholder 4">
            <a:extLst>
              <a:ext uri="{FF2B5EF4-FFF2-40B4-BE49-F238E27FC236}">
                <a16:creationId xmlns:a16="http://schemas.microsoft.com/office/drawing/2014/main" id="{9D398F9A-3C04-4DB3-A5A1-D5B2B703D6FB}"/>
              </a:ext>
            </a:extLst>
          </p:cNvPr>
          <p:cNvSpPr txBox="1">
            <a:spLocks/>
          </p:cNvSpPr>
          <p:nvPr/>
        </p:nvSpPr>
        <p:spPr bwMode="auto">
          <a:xfrm>
            <a:off x="461084" y="4229846"/>
            <a:ext cx="4474783" cy="593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ctr" rtl="0" fontAlgn="base">
              <a:lnSpc>
                <a:spcPts val="1800"/>
              </a:lnSpc>
              <a:spcBef>
                <a:spcPts val="0"/>
              </a:spcBef>
              <a:spcAft>
                <a:spcPct val="0"/>
              </a:spcAft>
              <a:defRPr sz="1400" kern="1200" cap="none" spc="10" baseline="0">
                <a:solidFill>
                  <a:schemeClr val="accent6"/>
                </a:solidFill>
                <a:latin typeface="+mj-lt"/>
                <a:ea typeface="ヒラギノ角ゴ Pro W3" charset="-128"/>
                <a:cs typeface="Proxima Nova Th" panose="02000506030000020004" pitchFamily="50" charset="0"/>
              </a:defRPr>
            </a:lvl1pPr>
            <a:lvl2pPr marL="0" indent="0" algn="ctr" rtl="0" fontAlgn="base">
              <a:lnSpc>
                <a:spcPts val="1800"/>
              </a:lnSpc>
              <a:spcBef>
                <a:spcPts val="0"/>
              </a:spcBef>
              <a:spcAft>
                <a:spcPct val="0"/>
              </a:spcAft>
              <a:defRPr sz="1400" kern="1200" cap="none" spc="10" baseline="0">
                <a:solidFill>
                  <a:schemeClr val="accent6"/>
                </a:solidFill>
                <a:latin typeface="+mj-lt"/>
                <a:ea typeface="ヒラギノ角ゴ Pro W3" charset="-128"/>
                <a:cs typeface="Proxima Nova Th" panose="02000506030000020004" pitchFamily="50" charset="0"/>
              </a:defRPr>
            </a:lvl2pPr>
            <a:lvl3pPr marL="0" indent="0" algn="ctr" rtl="0" fontAlgn="base">
              <a:lnSpc>
                <a:spcPts val="1800"/>
              </a:lnSpc>
              <a:spcBef>
                <a:spcPts val="0"/>
              </a:spcBef>
              <a:spcAft>
                <a:spcPct val="0"/>
              </a:spcAft>
              <a:defRPr sz="1400" b="1" kern="1200" cap="none" spc="10" baseline="0">
                <a:solidFill>
                  <a:schemeClr val="accent6"/>
                </a:solidFill>
                <a:latin typeface="+mj-lt"/>
                <a:ea typeface="ヒラギノ角ゴ Pro W3" charset="-128"/>
                <a:cs typeface="Proxima Nova Th" panose="02000506030000020004" pitchFamily="50" charset="0"/>
              </a:defRPr>
            </a:lvl3pPr>
            <a:lvl4pPr marL="0" indent="0" algn="ctr" rtl="0" fontAlgn="base">
              <a:lnSpc>
                <a:spcPts val="1800"/>
              </a:lnSpc>
              <a:spcBef>
                <a:spcPts val="0"/>
              </a:spcBef>
              <a:spcAft>
                <a:spcPct val="0"/>
              </a:spcAft>
              <a:defRPr sz="1400" b="1" kern="1200" cap="none" spc="10" baseline="0">
                <a:solidFill>
                  <a:schemeClr val="accent6"/>
                </a:solidFill>
                <a:latin typeface="+mj-lt"/>
                <a:ea typeface="ヒラギノ角ゴ Pro W3" charset="-128"/>
                <a:cs typeface="Proxima Nova Th" panose="02000506030000020004" pitchFamily="50" charset="0"/>
              </a:defRPr>
            </a:lvl4pPr>
            <a:lvl5pPr marL="0" indent="0" algn="ctr" rtl="0" fontAlgn="base">
              <a:lnSpc>
                <a:spcPts val="1800"/>
              </a:lnSpc>
              <a:spcBef>
                <a:spcPts val="0"/>
              </a:spcBef>
              <a:spcAft>
                <a:spcPct val="0"/>
              </a:spcAft>
              <a:defRPr sz="1400" kern="1200" cap="none" spc="10" baseline="0">
                <a:solidFill>
                  <a:schemeClr val="accent6"/>
                </a:solidFill>
                <a:latin typeface="+mj-lt"/>
                <a:ea typeface="ヒラギノ角ゴ Pro W3" charset="-128"/>
                <a:cs typeface="Proxima Nova Th" panose="02000506030000020004" pitchFamily="50" charset="0"/>
              </a:defRPr>
            </a:lvl5pPr>
            <a:lvl6pPr marL="2801767" indent="-254706" algn="l" defTabSz="1018824" rtl="0" eaLnBrk="1" latinLnBrk="0" hangingPunct="1">
              <a:spcBef>
                <a:spcPct val="20000"/>
              </a:spcBef>
              <a:buFont typeface="Arial" panose="020B0604020202020204" pitchFamily="34" charset="0"/>
              <a:buNone/>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l" defTabSz="706637">
              <a:lnSpc>
                <a:spcPct val="110000"/>
              </a:lnSpc>
            </a:pPr>
            <a:r>
              <a:rPr lang="en-US" sz="1391" dirty="0">
                <a:latin typeface="Proxima Nova Rg" panose="02000506030000020004" pitchFamily="50" charset="0"/>
              </a:rPr>
              <a:t>A disciplined acquisition process is the foundation of a well-executed business plan.</a:t>
            </a:r>
          </a:p>
        </p:txBody>
      </p:sp>
      <p:sp>
        <p:nvSpPr>
          <p:cNvPr id="18" name="Text Placeholder 5">
            <a:extLst>
              <a:ext uri="{FF2B5EF4-FFF2-40B4-BE49-F238E27FC236}">
                <a16:creationId xmlns:a16="http://schemas.microsoft.com/office/drawing/2014/main" id="{73FC8697-39E7-4D45-97BD-2A0209EB17D4}"/>
              </a:ext>
            </a:extLst>
          </p:cNvPr>
          <p:cNvSpPr txBox="1">
            <a:spLocks/>
          </p:cNvSpPr>
          <p:nvPr/>
        </p:nvSpPr>
        <p:spPr bwMode="auto">
          <a:xfrm>
            <a:off x="7572517" y="1195954"/>
            <a:ext cx="4871957" cy="77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rtl="0" fontAlgn="base">
              <a:lnSpc>
                <a:spcPts val="1980"/>
              </a:lnSpc>
              <a:spcBef>
                <a:spcPct val="0"/>
              </a:spcBef>
              <a:spcAft>
                <a:spcPts val="0"/>
              </a:spcAft>
              <a:defRPr sz="1300" kern="1200" cap="all" spc="60" baseline="0">
                <a:solidFill>
                  <a:schemeClr val="bg1"/>
                </a:solidFill>
                <a:latin typeface="+mn-lt"/>
                <a:ea typeface="ヒラギノ角ゴ Pro W3" charset="-128"/>
                <a:cs typeface="ヒラギノ角ゴ Pro W3" charset="-128"/>
              </a:defRPr>
            </a:lvl1pPr>
            <a:lvl2pPr marL="0" indent="0" algn="ctr" rtl="0" fontAlgn="base">
              <a:lnSpc>
                <a:spcPts val="1300"/>
              </a:lnSpc>
              <a:spcBef>
                <a:spcPts val="0"/>
              </a:spcBef>
              <a:spcAft>
                <a:spcPct val="0"/>
              </a:spcAft>
              <a:buFont typeface="Lucida Grande"/>
              <a:buNone/>
              <a:defRPr sz="900" kern="900" cap="none" spc="10" baseline="0">
                <a:solidFill>
                  <a:schemeClr val="bg1"/>
                </a:solidFill>
                <a:latin typeface="+mn-lt"/>
                <a:ea typeface="ヒラギノ角ゴ Pro W3" charset="-128"/>
                <a:cs typeface="ヒラギノ角ゴ Pro W3" charset="-128"/>
              </a:defRPr>
            </a:lvl2pPr>
            <a:lvl3pPr marL="0" indent="0" algn="ctr" rtl="0" fontAlgn="base">
              <a:lnSpc>
                <a:spcPts val="1300"/>
              </a:lnSpc>
              <a:spcBef>
                <a:spcPts val="0"/>
              </a:spcBef>
              <a:spcAft>
                <a:spcPct val="0"/>
              </a:spcAft>
              <a:defRPr lang="en-US" sz="900" b="1" kern="900" cap="none" spc="10" baseline="0" dirty="0" smtClean="0">
                <a:solidFill>
                  <a:schemeClr val="bg1"/>
                </a:solidFill>
                <a:latin typeface="+mn-lt"/>
                <a:ea typeface="ヒラギノ角ゴ Pro W3" charset="-128"/>
                <a:cs typeface="ヒラギノ角ゴ Pro W3" charset="-128"/>
              </a:defRPr>
            </a:lvl3pPr>
            <a:lvl4pPr marL="0" indent="0" algn="ctr" rtl="0" fontAlgn="base">
              <a:lnSpc>
                <a:spcPts val="1300"/>
              </a:lnSpc>
              <a:spcBef>
                <a:spcPts val="0"/>
              </a:spcBef>
              <a:spcAft>
                <a:spcPct val="0"/>
              </a:spcAft>
              <a:defRPr lang="en-US" sz="900" b="1" kern="900" cap="none" spc="10" baseline="0" dirty="0" smtClean="0">
                <a:solidFill>
                  <a:schemeClr val="bg1"/>
                </a:solidFill>
                <a:latin typeface="+mn-lt"/>
                <a:ea typeface="ヒラギノ角ゴ Pro W3" charset="-128"/>
                <a:cs typeface="ヒラギノ角ゴ Pro W3" charset="-128"/>
              </a:defRPr>
            </a:lvl4pPr>
            <a:lvl5pPr marL="0" indent="0" algn="ctr" rtl="0" fontAlgn="base">
              <a:lnSpc>
                <a:spcPts val="1300"/>
              </a:lnSpc>
              <a:spcBef>
                <a:spcPts val="0"/>
              </a:spcBef>
              <a:spcAft>
                <a:spcPct val="0"/>
              </a:spcAft>
              <a:defRPr lang="en-US" sz="900" kern="900" cap="none" spc="10" baseline="0" dirty="0" smtClean="0">
                <a:solidFill>
                  <a:schemeClr val="bg1"/>
                </a:solidFill>
                <a:latin typeface="+mn-lt"/>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706637">
              <a:spcAft>
                <a:spcPts val="464"/>
              </a:spcAft>
            </a:pPr>
            <a:r>
              <a:rPr lang="en-US" sz="1854" dirty="0">
                <a:latin typeface="Proxima Nova Rg" panose="02000506030000020004" pitchFamily="50" charset="0"/>
              </a:rPr>
              <a:t>ASSESSMENT AND UNDERWRITING</a:t>
            </a:r>
          </a:p>
          <a:p>
            <a:pPr lvl="1" defTabSz="706637">
              <a:lnSpc>
                <a:spcPct val="110000"/>
              </a:lnSpc>
            </a:pPr>
            <a:r>
              <a:rPr lang="en-US" sz="1082" dirty="0">
                <a:latin typeface="Proxima Nova Rg" panose="02000506030000020004" pitchFamily="50" charset="0"/>
              </a:rPr>
              <a:t>Great investments start with strong underwriting. </a:t>
            </a:r>
            <a:br>
              <a:rPr lang="en-US" sz="1082" dirty="0">
                <a:latin typeface="Proxima Nova Rg" panose="02000506030000020004" pitchFamily="50" charset="0"/>
              </a:rPr>
            </a:br>
            <a:r>
              <a:rPr lang="en-US" sz="1082" dirty="0">
                <a:latin typeface="Proxima Nova Rg" panose="02000506030000020004" pitchFamily="50" charset="0"/>
              </a:rPr>
              <a:t>We do our homework to determine which opportunities are worth pursuing.</a:t>
            </a:r>
          </a:p>
          <a:p>
            <a:pPr lvl="1" defTabSz="706637"/>
            <a:endParaRPr lang="en-US" sz="1082" dirty="0">
              <a:latin typeface="Proxima Nova Rg" panose="02000506030000020004" pitchFamily="50" charset="0"/>
            </a:endParaRPr>
          </a:p>
        </p:txBody>
      </p:sp>
      <p:sp>
        <p:nvSpPr>
          <p:cNvPr id="19" name="Text Placeholder 6">
            <a:extLst>
              <a:ext uri="{FF2B5EF4-FFF2-40B4-BE49-F238E27FC236}">
                <a16:creationId xmlns:a16="http://schemas.microsoft.com/office/drawing/2014/main" id="{7347C079-FD7B-4615-B2D5-83D3B4C28033}"/>
              </a:ext>
            </a:extLst>
          </p:cNvPr>
          <p:cNvSpPr txBox="1">
            <a:spLocks/>
          </p:cNvSpPr>
          <p:nvPr/>
        </p:nvSpPr>
        <p:spPr bwMode="auto">
          <a:xfrm>
            <a:off x="7183585" y="2057634"/>
            <a:ext cx="5706810" cy="1091915"/>
          </a:xfrm>
          <a:prstGeom prst="rect">
            <a:avLst/>
          </a:prstGeom>
          <a:noFill/>
          <a:ln w="9525">
            <a:noFill/>
            <a:miter lim="800000"/>
            <a:headEnd/>
            <a:tailEnd/>
          </a:ln>
        </p:spPr>
        <p:txBody>
          <a:bodyPr vert="horz" wrap="square" lIns="0" tIns="0" rIns="0" bIns="0" numCol="3" spcCol="216000" anchor="t" anchorCtr="0" compatLnSpc="1">
            <a:prstTxWarp prst="textNoShape">
              <a:avLst/>
            </a:prstTxWarp>
          </a:bodyPr>
          <a:lstStyle>
            <a:lvl1pPr marL="0" indent="0" algn="l" rtl="0" fontAlgn="base">
              <a:lnSpc>
                <a:spcPts val="1200"/>
              </a:lnSpc>
              <a:spcBef>
                <a:spcPct val="0"/>
              </a:spcBef>
              <a:spcAft>
                <a:spcPts val="0"/>
              </a:spcAft>
              <a:defRPr lang="en-US" sz="800" kern="1200" cap="none" spc="0" baseline="0" dirty="0">
                <a:solidFill>
                  <a:schemeClr val="accent4"/>
                </a:solidFill>
                <a:latin typeface="+mn-lt"/>
                <a:ea typeface="ヒラギノ角ゴ Pro W3" charset="-128"/>
                <a:cs typeface="ヒラギノ角ゴ Pro W3" charset="-128"/>
              </a:defRPr>
            </a:lvl1pPr>
            <a:lvl2pPr marL="137160" indent="-137160" algn="l" rtl="0" fontAlgn="base">
              <a:lnSpc>
                <a:spcPts val="1000"/>
              </a:lnSpc>
              <a:spcBef>
                <a:spcPts val="0"/>
              </a:spcBef>
              <a:spcAft>
                <a:spcPts val="180"/>
              </a:spcAft>
              <a:buFont typeface="Lucida Grande"/>
              <a:buChar char="»"/>
              <a:defRPr sz="700" kern="700" cap="none" spc="10" baseline="0">
                <a:solidFill>
                  <a:schemeClr val="bg1"/>
                </a:solidFill>
                <a:latin typeface="+mn-lt"/>
                <a:ea typeface="ヒラギノ角ゴ Pro W3" charset="-128"/>
                <a:cs typeface="ヒラギノ角ゴ Pro W3" charset="-128"/>
              </a:defRPr>
            </a:lvl2pPr>
            <a:lvl3pPr marL="137160" indent="-137160" algn="l" rtl="0" fontAlgn="base">
              <a:lnSpc>
                <a:spcPts val="1000"/>
              </a:lnSpc>
              <a:spcBef>
                <a:spcPts val="0"/>
              </a:spcBef>
              <a:spcAft>
                <a:spcPts val="180"/>
              </a:spcAft>
              <a:buFont typeface="Lucida Grande"/>
              <a:buChar char="»"/>
              <a:defRPr lang="en-US" sz="700" b="1" kern="700" cap="none" spc="10" baseline="0" dirty="0" smtClean="0">
                <a:solidFill>
                  <a:schemeClr val="bg1"/>
                </a:solidFill>
                <a:latin typeface="+mn-lt"/>
                <a:ea typeface="ヒラギノ角ゴ Pro W3" charset="-128"/>
                <a:cs typeface="ヒラギノ角ゴ Pro W3" charset="-128"/>
              </a:defRPr>
            </a:lvl3pPr>
            <a:lvl4pPr marL="137160" indent="-137160" algn="l" rtl="0" fontAlgn="base">
              <a:lnSpc>
                <a:spcPts val="1000"/>
              </a:lnSpc>
              <a:spcBef>
                <a:spcPts val="0"/>
              </a:spcBef>
              <a:spcAft>
                <a:spcPts val="180"/>
              </a:spcAft>
              <a:buFont typeface="Lucida Grande"/>
              <a:buChar char="»"/>
              <a:defRPr lang="en-US" sz="700" b="1" kern="700" cap="none" spc="10" baseline="0" dirty="0" smtClean="0">
                <a:solidFill>
                  <a:schemeClr val="bg1"/>
                </a:solidFill>
                <a:latin typeface="+mn-lt"/>
                <a:ea typeface="ヒラギノ角ゴ Pro W3" charset="-128"/>
                <a:cs typeface="ヒラギノ角ゴ Pro W3" charset="-128"/>
              </a:defRPr>
            </a:lvl4pPr>
            <a:lvl5pPr marL="137160" indent="-137160" algn="l" rtl="0" fontAlgn="base">
              <a:lnSpc>
                <a:spcPts val="1000"/>
              </a:lnSpc>
              <a:spcBef>
                <a:spcPts val="0"/>
              </a:spcBef>
              <a:spcAft>
                <a:spcPts val="180"/>
              </a:spcAft>
              <a:buFont typeface="Lucida Grande"/>
              <a:buChar char="»"/>
              <a:defRPr lang="en-US" sz="700" kern="700" cap="none" spc="10" baseline="0" dirty="0" smtClean="0">
                <a:solidFill>
                  <a:schemeClr val="bg1"/>
                </a:solidFill>
                <a:latin typeface="+mn-lt"/>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706637">
              <a:lnSpc>
                <a:spcPct val="110000"/>
              </a:lnSpc>
              <a:spcAft>
                <a:spcPts val="464"/>
              </a:spcAft>
            </a:pPr>
            <a:r>
              <a:rPr lang="en-AU" sz="1082" dirty="0">
                <a:latin typeface="Proxima Nova Rg" panose="02000506030000020004" pitchFamily="50" charset="0"/>
              </a:rPr>
              <a:t>Financial Due Diligence</a:t>
            </a:r>
          </a:p>
          <a:p>
            <a:pPr lvl="1" defTabSz="706637">
              <a:lnSpc>
                <a:spcPct val="110000"/>
              </a:lnSpc>
              <a:spcAft>
                <a:spcPts val="464"/>
              </a:spcAft>
              <a:buFont typeface="Wingdings" panose="05000000000000000000" pitchFamily="2" charset="2"/>
              <a:buChar char="§"/>
            </a:pPr>
            <a:r>
              <a:rPr lang="en-AU" sz="927" dirty="0">
                <a:latin typeface="Proxima Nova Rg" panose="02000506030000020004" pitchFamily="50" charset="0"/>
              </a:rPr>
              <a:t>Assess market rents</a:t>
            </a:r>
          </a:p>
          <a:p>
            <a:pPr lvl="1" defTabSz="706637">
              <a:lnSpc>
                <a:spcPct val="110000"/>
              </a:lnSpc>
              <a:spcAft>
                <a:spcPts val="464"/>
              </a:spcAft>
              <a:buFont typeface="Wingdings" panose="05000000000000000000" pitchFamily="2" charset="2"/>
              <a:buChar char="§"/>
            </a:pPr>
            <a:r>
              <a:rPr lang="en-AU" sz="927" dirty="0">
                <a:latin typeface="Proxima Nova Rg" panose="02000506030000020004" pitchFamily="50" charset="0"/>
              </a:rPr>
              <a:t>Verify property expenses</a:t>
            </a:r>
          </a:p>
          <a:p>
            <a:pPr lvl="1" defTabSz="706637">
              <a:lnSpc>
                <a:spcPct val="110000"/>
              </a:lnSpc>
              <a:spcAft>
                <a:spcPts val="464"/>
              </a:spcAft>
              <a:buFont typeface="Wingdings" panose="05000000000000000000" pitchFamily="2" charset="2"/>
              <a:buChar char="§"/>
            </a:pPr>
            <a:r>
              <a:rPr lang="en-AU" sz="927" dirty="0" err="1">
                <a:latin typeface="Proxima Nova Rg" panose="02000506030000020004" pitchFamily="50" charset="0"/>
              </a:rPr>
              <a:t>Analyze</a:t>
            </a:r>
            <a:r>
              <a:rPr lang="en-AU" sz="927" dirty="0">
                <a:latin typeface="Proxima Nova Rg" panose="02000506030000020004" pitchFamily="50" charset="0"/>
              </a:rPr>
              <a:t> risk factors</a:t>
            </a:r>
          </a:p>
          <a:p>
            <a:pPr defTabSz="706637">
              <a:spcAft>
                <a:spcPts val="464"/>
              </a:spcAft>
            </a:pPr>
            <a:endParaRPr lang="en-AU" sz="1082" dirty="0">
              <a:latin typeface="Proxima Nova Rg" panose="02000506030000020004" pitchFamily="50" charset="0"/>
            </a:endParaRPr>
          </a:p>
          <a:p>
            <a:pPr defTabSz="706637">
              <a:spcAft>
                <a:spcPts val="464"/>
              </a:spcAft>
            </a:pPr>
            <a:r>
              <a:rPr lang="en-AU" sz="1082" dirty="0">
                <a:latin typeface="Proxima Nova Rg" panose="02000506030000020004" pitchFamily="50" charset="0"/>
              </a:rPr>
              <a:t>Physical Inspections</a:t>
            </a:r>
          </a:p>
          <a:p>
            <a:pPr lvl="1" defTabSz="706637">
              <a:lnSpc>
                <a:spcPct val="110000"/>
              </a:lnSpc>
              <a:spcAft>
                <a:spcPts val="464"/>
              </a:spcAft>
              <a:buFont typeface="Wingdings" panose="05000000000000000000" pitchFamily="2" charset="2"/>
              <a:buChar char="§"/>
            </a:pPr>
            <a:r>
              <a:rPr lang="en-AU" sz="927" dirty="0">
                <a:latin typeface="Proxima Nova Rg" panose="02000506030000020004" pitchFamily="50" charset="0"/>
              </a:rPr>
              <a:t>Prepare renovation budgets</a:t>
            </a:r>
          </a:p>
          <a:p>
            <a:pPr lvl="1" defTabSz="706637">
              <a:lnSpc>
                <a:spcPct val="110000"/>
              </a:lnSpc>
              <a:spcAft>
                <a:spcPts val="464"/>
              </a:spcAft>
              <a:buFont typeface="Wingdings" panose="05000000000000000000" pitchFamily="2" charset="2"/>
              <a:buChar char="§"/>
            </a:pPr>
            <a:r>
              <a:rPr lang="en-AU" sz="927" dirty="0">
                <a:latin typeface="Proxima Nova Rg" panose="02000506030000020004" pitchFamily="50" charset="0"/>
              </a:rPr>
              <a:t>Project long-term physical needs</a:t>
            </a:r>
          </a:p>
          <a:p>
            <a:pPr lvl="1" defTabSz="706637">
              <a:lnSpc>
                <a:spcPct val="110000"/>
              </a:lnSpc>
              <a:spcAft>
                <a:spcPts val="0"/>
              </a:spcAft>
              <a:buFont typeface="Wingdings" panose="05000000000000000000" pitchFamily="2" charset="2"/>
              <a:buChar char="§"/>
            </a:pPr>
            <a:r>
              <a:rPr lang="en-AU" sz="927" dirty="0">
                <a:latin typeface="Proxima Nova Rg" panose="02000506030000020004" pitchFamily="50" charset="0"/>
              </a:rPr>
              <a:t>Engage professional engineers</a:t>
            </a:r>
          </a:p>
          <a:p>
            <a:pPr defTabSz="706637">
              <a:spcAft>
                <a:spcPts val="464"/>
              </a:spcAft>
            </a:pPr>
            <a:endParaRPr lang="en-AU" sz="1082" dirty="0">
              <a:latin typeface="Proxima Nova Rg" panose="02000506030000020004" pitchFamily="50" charset="0"/>
            </a:endParaRPr>
          </a:p>
          <a:p>
            <a:pPr defTabSz="706637">
              <a:spcAft>
                <a:spcPts val="464"/>
              </a:spcAft>
            </a:pPr>
            <a:r>
              <a:rPr lang="en-AU" sz="1082" dirty="0">
                <a:latin typeface="Proxima Nova Rg" panose="02000506030000020004" pitchFamily="50" charset="0"/>
              </a:rPr>
              <a:t>Capitalization</a:t>
            </a:r>
          </a:p>
          <a:p>
            <a:pPr lvl="1" defTabSz="706637">
              <a:lnSpc>
                <a:spcPct val="110000"/>
              </a:lnSpc>
              <a:spcAft>
                <a:spcPts val="464"/>
              </a:spcAft>
              <a:buFont typeface="Wingdings" panose="05000000000000000000" pitchFamily="2" charset="2"/>
              <a:buChar char="§"/>
            </a:pPr>
            <a:r>
              <a:rPr lang="en-AU" sz="927" dirty="0">
                <a:latin typeface="Proxima Nova Rg" panose="02000506030000020004" pitchFamily="50" charset="0"/>
              </a:rPr>
              <a:t>Procure lender term sheets</a:t>
            </a:r>
          </a:p>
          <a:p>
            <a:pPr lvl="1" defTabSz="706637">
              <a:lnSpc>
                <a:spcPct val="110000"/>
              </a:lnSpc>
              <a:spcAft>
                <a:spcPts val="464"/>
              </a:spcAft>
              <a:buFont typeface="Wingdings" panose="05000000000000000000" pitchFamily="2" charset="2"/>
              <a:buChar char="§"/>
            </a:pPr>
            <a:r>
              <a:rPr lang="en-AU" sz="927" dirty="0">
                <a:latin typeface="Proxima Nova Rg" panose="02000506030000020004" pitchFamily="50" charset="0"/>
              </a:rPr>
              <a:t>Project equity returns</a:t>
            </a:r>
          </a:p>
        </p:txBody>
      </p:sp>
      <p:sp>
        <p:nvSpPr>
          <p:cNvPr id="20" name="Text Placeholder 9">
            <a:extLst>
              <a:ext uri="{FF2B5EF4-FFF2-40B4-BE49-F238E27FC236}">
                <a16:creationId xmlns:a16="http://schemas.microsoft.com/office/drawing/2014/main" id="{3A8C754D-1F42-42A3-A756-4ABD7493FBD6}"/>
              </a:ext>
            </a:extLst>
          </p:cNvPr>
          <p:cNvSpPr txBox="1">
            <a:spLocks/>
          </p:cNvSpPr>
          <p:nvPr/>
        </p:nvSpPr>
        <p:spPr bwMode="auto">
          <a:xfrm>
            <a:off x="8112625" y="3648958"/>
            <a:ext cx="3700403" cy="6186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indent="0" algn="ctr" defTabSz="914504" fontAlgn="base">
              <a:lnSpc>
                <a:spcPts val="1980"/>
              </a:lnSpc>
              <a:spcBef>
                <a:spcPct val="0"/>
              </a:spcBef>
              <a:spcAft>
                <a:spcPts val="600"/>
              </a:spcAft>
              <a:defRPr sz="24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defTabSz="914504" fontAlgn="base">
              <a:lnSpc>
                <a:spcPct val="110000"/>
              </a:lnSpc>
              <a:spcBef>
                <a:spcPts val="0"/>
              </a:spcBef>
              <a:spcAft>
                <a:spcPct val="0"/>
              </a:spcAft>
              <a:buFont typeface="Lucida Grande"/>
              <a:buNone/>
              <a:defRPr sz="1400" kern="9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algn="ctr" fontAlgn="base">
              <a:lnSpc>
                <a:spcPts val="1300"/>
              </a:lnSpc>
              <a:spcBef>
                <a:spcPts val="0"/>
              </a:spcBef>
              <a:spcAft>
                <a:spcPct val="0"/>
              </a:spcAft>
              <a:defRPr sz="900" b="1" kern="900" cap="none" spc="10" baseline="0">
                <a:solidFill>
                  <a:schemeClr val="bg1"/>
                </a:solidFill>
                <a:ea typeface="ヒラギノ角ゴ Pro W3" charset="-128"/>
                <a:cs typeface="ヒラギノ角ゴ Pro W3" charset="-128"/>
              </a:defRPr>
            </a:lvl3pPr>
            <a:lvl4pPr marL="0" indent="0" algn="ctr" fontAlgn="base">
              <a:lnSpc>
                <a:spcPts val="1300"/>
              </a:lnSpc>
              <a:spcBef>
                <a:spcPts val="0"/>
              </a:spcBef>
              <a:spcAft>
                <a:spcPct val="0"/>
              </a:spcAft>
              <a:defRPr sz="900" b="1" kern="900" cap="none" spc="10" baseline="0">
                <a:solidFill>
                  <a:schemeClr val="bg1"/>
                </a:solidFill>
                <a:ea typeface="ヒラギノ角ゴ Pro W3" charset="-128"/>
                <a:cs typeface="ヒラギノ角ゴ Pro W3" charset="-128"/>
              </a:defRPr>
            </a:lvl4pPr>
            <a:lvl5pPr marL="0" indent="0" algn="ctr" fontAlgn="base">
              <a:lnSpc>
                <a:spcPts val="1300"/>
              </a:lnSpc>
              <a:spcBef>
                <a:spcPts val="0"/>
              </a:spcBef>
              <a:spcAft>
                <a:spcPct val="0"/>
              </a:spcAft>
              <a:defRPr sz="900" kern="900" cap="none" spc="10" baseline="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sz="1854" dirty="0"/>
              <a:t>OFFER AND NEGOTIATE</a:t>
            </a:r>
          </a:p>
          <a:p>
            <a:pPr lvl="1"/>
            <a:r>
              <a:rPr lang="en-US" sz="1082" dirty="0"/>
              <a:t>Smart underwriting leads to competitive offers. We may not win every deal, but we are confident in our analysis.</a:t>
            </a:r>
          </a:p>
          <a:p>
            <a:pPr lvl="1"/>
            <a:endParaRPr lang="en-US" sz="1082" dirty="0"/>
          </a:p>
        </p:txBody>
      </p:sp>
      <p:sp>
        <p:nvSpPr>
          <p:cNvPr id="21" name="Text Placeholder 10">
            <a:extLst>
              <a:ext uri="{FF2B5EF4-FFF2-40B4-BE49-F238E27FC236}">
                <a16:creationId xmlns:a16="http://schemas.microsoft.com/office/drawing/2014/main" id="{A5C98254-408A-47BB-817A-3041A5E9F55A}"/>
              </a:ext>
            </a:extLst>
          </p:cNvPr>
          <p:cNvSpPr txBox="1">
            <a:spLocks/>
          </p:cNvSpPr>
          <p:nvPr/>
        </p:nvSpPr>
        <p:spPr bwMode="auto">
          <a:xfrm>
            <a:off x="7974497" y="4503844"/>
            <a:ext cx="3700404" cy="726539"/>
          </a:xfrm>
          <a:prstGeom prst="rect">
            <a:avLst/>
          </a:prstGeom>
          <a:noFill/>
          <a:ln w="9525">
            <a:noFill/>
            <a:miter lim="800000"/>
            <a:headEnd/>
            <a:tailEnd/>
          </a:ln>
        </p:spPr>
        <p:txBody>
          <a:bodyPr vert="horz" wrap="square" lIns="0" tIns="0" rIns="0" bIns="0" numCol="2" spcCol="360000" anchor="t" anchorCtr="0" compatLnSpc="1">
            <a:prstTxWarp prst="textNoShape">
              <a:avLst/>
            </a:prstTxWarp>
          </a:bodyPr>
          <a:lstStyle>
            <a:lvl1pPr marL="0" indent="0" algn="l" rtl="0" fontAlgn="base">
              <a:lnSpc>
                <a:spcPts val="1200"/>
              </a:lnSpc>
              <a:spcBef>
                <a:spcPct val="0"/>
              </a:spcBef>
              <a:spcAft>
                <a:spcPts val="0"/>
              </a:spcAft>
              <a:defRPr lang="en-US" sz="800" kern="1200" cap="none" spc="0" baseline="0" dirty="0">
                <a:solidFill>
                  <a:schemeClr val="accent4"/>
                </a:solidFill>
                <a:latin typeface="+mn-lt"/>
                <a:ea typeface="ヒラギノ角ゴ Pro W3" charset="-128"/>
                <a:cs typeface="ヒラギノ角ゴ Pro W3" charset="-128"/>
              </a:defRPr>
            </a:lvl1pPr>
            <a:lvl2pPr marL="137160" indent="-137160" algn="l" rtl="0" fontAlgn="base">
              <a:lnSpc>
                <a:spcPts val="1000"/>
              </a:lnSpc>
              <a:spcBef>
                <a:spcPts val="0"/>
              </a:spcBef>
              <a:spcAft>
                <a:spcPts val="180"/>
              </a:spcAft>
              <a:buFont typeface="Lucida Grande"/>
              <a:buChar char="»"/>
              <a:defRPr sz="700" kern="700" cap="none" spc="10" baseline="0">
                <a:solidFill>
                  <a:schemeClr val="bg1"/>
                </a:solidFill>
                <a:latin typeface="+mn-lt"/>
                <a:ea typeface="ヒラギノ角ゴ Pro W3" charset="-128"/>
                <a:cs typeface="ヒラギノ角ゴ Pro W3" charset="-128"/>
              </a:defRPr>
            </a:lvl2pPr>
            <a:lvl3pPr marL="137160" indent="-137160" algn="l" rtl="0" fontAlgn="base">
              <a:lnSpc>
                <a:spcPts val="1000"/>
              </a:lnSpc>
              <a:spcBef>
                <a:spcPts val="0"/>
              </a:spcBef>
              <a:spcAft>
                <a:spcPts val="180"/>
              </a:spcAft>
              <a:buFont typeface="Lucida Grande"/>
              <a:buChar char="»"/>
              <a:defRPr lang="en-US" sz="700" b="1" kern="700" cap="none" spc="10" baseline="0" dirty="0" smtClean="0">
                <a:solidFill>
                  <a:schemeClr val="bg1"/>
                </a:solidFill>
                <a:latin typeface="+mn-lt"/>
                <a:ea typeface="ヒラギノ角ゴ Pro W3" charset="-128"/>
                <a:cs typeface="ヒラギノ角ゴ Pro W3" charset="-128"/>
              </a:defRPr>
            </a:lvl3pPr>
            <a:lvl4pPr marL="137160" indent="-137160" algn="l" rtl="0" fontAlgn="base">
              <a:lnSpc>
                <a:spcPts val="1000"/>
              </a:lnSpc>
              <a:spcBef>
                <a:spcPts val="0"/>
              </a:spcBef>
              <a:spcAft>
                <a:spcPts val="180"/>
              </a:spcAft>
              <a:buFont typeface="Lucida Grande"/>
              <a:buChar char="»"/>
              <a:defRPr lang="en-US" sz="700" b="1" kern="700" cap="none" spc="10" baseline="0" dirty="0" smtClean="0">
                <a:solidFill>
                  <a:schemeClr val="bg1"/>
                </a:solidFill>
                <a:latin typeface="+mn-lt"/>
                <a:ea typeface="ヒラギノ角ゴ Pro W3" charset="-128"/>
                <a:cs typeface="ヒラギノ角ゴ Pro W3" charset="-128"/>
              </a:defRPr>
            </a:lvl4pPr>
            <a:lvl5pPr marL="137160" indent="-137160" algn="l" rtl="0" fontAlgn="base">
              <a:lnSpc>
                <a:spcPts val="1000"/>
              </a:lnSpc>
              <a:spcBef>
                <a:spcPts val="0"/>
              </a:spcBef>
              <a:spcAft>
                <a:spcPts val="180"/>
              </a:spcAft>
              <a:buFont typeface="Lucida Grande"/>
              <a:buNone/>
              <a:defRPr lang="en-US" sz="700" kern="700" cap="none" spc="10" baseline="0" dirty="0" smtClean="0">
                <a:solidFill>
                  <a:schemeClr val="bg1"/>
                </a:solidFill>
                <a:latin typeface="Proxima Nova"/>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706637">
              <a:spcAft>
                <a:spcPts val="464"/>
              </a:spcAft>
            </a:pPr>
            <a:r>
              <a:rPr lang="en-AU" sz="1082" dirty="0">
                <a:latin typeface="Proxima Nova Rg" panose="02000506030000020004" pitchFamily="50" charset="0"/>
              </a:rPr>
              <a:t>Disciplined Offers</a:t>
            </a:r>
          </a:p>
          <a:p>
            <a:pPr lvl="1" defTabSz="706637">
              <a:lnSpc>
                <a:spcPct val="110000"/>
              </a:lnSpc>
              <a:spcAft>
                <a:spcPts val="464"/>
              </a:spcAft>
              <a:buFont typeface="Wingdings" panose="05000000000000000000" pitchFamily="2" charset="2"/>
              <a:buChar char="§"/>
            </a:pPr>
            <a:r>
              <a:rPr lang="en-AU" sz="927" dirty="0">
                <a:latin typeface="Proxima Nova Rg" panose="02000506030000020004" pitchFamily="50" charset="0"/>
              </a:rPr>
              <a:t>Maintain fiscal responsibility</a:t>
            </a:r>
          </a:p>
          <a:p>
            <a:pPr lvl="1" defTabSz="706637">
              <a:lnSpc>
                <a:spcPct val="110000"/>
              </a:lnSpc>
              <a:spcAft>
                <a:spcPts val="464"/>
              </a:spcAft>
              <a:buFont typeface="Wingdings" panose="05000000000000000000" pitchFamily="2" charset="2"/>
              <a:buChar char="§"/>
            </a:pPr>
            <a:r>
              <a:rPr lang="en-AU" sz="927" dirty="0">
                <a:latin typeface="Proxima Nova Rg" panose="02000506030000020004" pitchFamily="50" charset="0"/>
              </a:rPr>
              <a:t>Conservative execution timelines</a:t>
            </a:r>
          </a:p>
          <a:p>
            <a:pPr defTabSz="706637">
              <a:spcAft>
                <a:spcPts val="464"/>
              </a:spcAft>
            </a:pPr>
            <a:endParaRPr lang="en-AU" sz="1082" dirty="0">
              <a:latin typeface="Proxima Nova Rg" panose="02000506030000020004" pitchFamily="50" charset="0"/>
            </a:endParaRPr>
          </a:p>
          <a:p>
            <a:pPr defTabSz="706637">
              <a:spcAft>
                <a:spcPts val="464"/>
              </a:spcAft>
            </a:pPr>
            <a:r>
              <a:rPr lang="en-AU" sz="1082" dirty="0">
                <a:latin typeface="Proxima Nova Rg" panose="02000506030000020004" pitchFamily="50" charset="0"/>
              </a:rPr>
              <a:t>Efficient Execution</a:t>
            </a:r>
          </a:p>
          <a:p>
            <a:pPr lvl="1" defTabSz="706637">
              <a:lnSpc>
                <a:spcPct val="110000"/>
              </a:lnSpc>
              <a:spcAft>
                <a:spcPts val="464"/>
              </a:spcAft>
              <a:buFont typeface="Wingdings" panose="05000000000000000000" pitchFamily="2" charset="2"/>
              <a:buChar char="§"/>
            </a:pPr>
            <a:r>
              <a:rPr lang="en-AU" sz="927" dirty="0">
                <a:latin typeface="Proxima Nova Rg" panose="02000506030000020004" pitchFamily="50" charset="0"/>
              </a:rPr>
              <a:t>No games</a:t>
            </a:r>
          </a:p>
          <a:p>
            <a:pPr lvl="1" defTabSz="706637">
              <a:lnSpc>
                <a:spcPct val="110000"/>
              </a:lnSpc>
              <a:spcAft>
                <a:spcPts val="464"/>
              </a:spcAft>
              <a:buFont typeface="Wingdings" panose="05000000000000000000" pitchFamily="2" charset="2"/>
              <a:buChar char="§"/>
            </a:pPr>
            <a:r>
              <a:rPr lang="en-AU" sz="927" dirty="0">
                <a:latin typeface="Proxima Nova Rg" panose="02000506030000020004" pitchFamily="50" charset="0"/>
              </a:rPr>
              <a:t>We hold ourselves and the seller responsible</a:t>
            </a:r>
          </a:p>
        </p:txBody>
      </p:sp>
      <p:sp>
        <p:nvSpPr>
          <p:cNvPr id="22" name="Text Placeholder 11">
            <a:extLst>
              <a:ext uri="{FF2B5EF4-FFF2-40B4-BE49-F238E27FC236}">
                <a16:creationId xmlns:a16="http://schemas.microsoft.com/office/drawing/2014/main" id="{6581CFA5-CEF9-4080-975E-44FF09781C75}"/>
              </a:ext>
            </a:extLst>
          </p:cNvPr>
          <p:cNvSpPr txBox="1">
            <a:spLocks/>
          </p:cNvSpPr>
          <p:nvPr/>
        </p:nvSpPr>
        <p:spPr bwMode="auto">
          <a:xfrm>
            <a:off x="8731200" y="5804166"/>
            <a:ext cx="2463253" cy="327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rtl="0" fontAlgn="base">
              <a:lnSpc>
                <a:spcPts val="1980"/>
              </a:lnSpc>
              <a:spcBef>
                <a:spcPct val="0"/>
              </a:spcBef>
              <a:spcAft>
                <a:spcPts val="0"/>
              </a:spcAft>
              <a:defRPr sz="1300" kern="1200" cap="all" spc="60" baseline="0">
                <a:solidFill>
                  <a:schemeClr val="bg1"/>
                </a:solidFill>
                <a:latin typeface="+mn-lt"/>
                <a:ea typeface="ヒラギノ角ゴ Pro W3" charset="-128"/>
                <a:cs typeface="ヒラギノ角ゴ Pro W3" charset="-128"/>
              </a:defRPr>
            </a:lvl1pPr>
            <a:lvl2pPr marL="137160" indent="-137160" algn="ctr" rtl="0" fontAlgn="base">
              <a:lnSpc>
                <a:spcPts val="1300"/>
              </a:lnSpc>
              <a:spcBef>
                <a:spcPts val="0"/>
              </a:spcBef>
              <a:spcAft>
                <a:spcPct val="0"/>
              </a:spcAft>
              <a:buFont typeface="Lucida Grande"/>
              <a:buChar char="»"/>
              <a:defRPr sz="900" kern="900" cap="none" spc="10" baseline="0">
                <a:solidFill>
                  <a:schemeClr val="bg1"/>
                </a:solidFill>
                <a:latin typeface="+mn-lt"/>
                <a:ea typeface="ヒラギノ角ゴ Pro W3" charset="-128"/>
                <a:cs typeface="ヒラギノ角ゴ Pro W3" charset="-128"/>
              </a:defRPr>
            </a:lvl2pPr>
            <a:lvl3pPr marL="137160" indent="-137160" algn="ctr" rtl="0" fontAlgn="base">
              <a:lnSpc>
                <a:spcPts val="1300"/>
              </a:lnSpc>
              <a:spcBef>
                <a:spcPts val="0"/>
              </a:spcBef>
              <a:spcAft>
                <a:spcPct val="0"/>
              </a:spcAft>
              <a:buFont typeface="Lucida Grande"/>
              <a:buChar char="»"/>
              <a:defRPr lang="en-US" sz="900" b="1" kern="900" cap="none" spc="10" baseline="0" dirty="0" smtClean="0">
                <a:solidFill>
                  <a:schemeClr val="bg1"/>
                </a:solidFill>
                <a:latin typeface="+mn-lt"/>
                <a:ea typeface="ヒラギノ角ゴ Pro W3" charset="-128"/>
                <a:cs typeface="ヒラギノ角ゴ Pro W3" charset="-128"/>
              </a:defRPr>
            </a:lvl3pPr>
            <a:lvl4pPr marL="137160" indent="-137160" algn="ctr" rtl="0" fontAlgn="base">
              <a:lnSpc>
                <a:spcPts val="1300"/>
              </a:lnSpc>
              <a:spcBef>
                <a:spcPts val="0"/>
              </a:spcBef>
              <a:spcAft>
                <a:spcPct val="0"/>
              </a:spcAft>
              <a:buFont typeface="Lucida Grande"/>
              <a:buChar char="»"/>
              <a:defRPr lang="en-US" sz="900" b="1" kern="900" cap="none" spc="10" baseline="0" dirty="0" smtClean="0">
                <a:solidFill>
                  <a:schemeClr val="bg1"/>
                </a:solidFill>
                <a:latin typeface="+mn-lt"/>
                <a:ea typeface="ヒラギノ角ゴ Pro W3" charset="-128"/>
                <a:cs typeface="ヒラギノ角ゴ Pro W3" charset="-128"/>
              </a:defRPr>
            </a:lvl4pPr>
            <a:lvl5pPr marL="137160" indent="-137160" algn="ctr" rtl="0" fontAlgn="base">
              <a:lnSpc>
                <a:spcPts val="1300"/>
              </a:lnSpc>
              <a:spcBef>
                <a:spcPts val="0"/>
              </a:spcBef>
              <a:spcAft>
                <a:spcPct val="0"/>
              </a:spcAft>
              <a:buFont typeface="Lucida Grande"/>
              <a:buChar char="»"/>
              <a:defRPr lang="en-US" sz="900" kern="900" cap="none" spc="10" baseline="0" dirty="0" smtClean="0">
                <a:solidFill>
                  <a:schemeClr val="bg1"/>
                </a:solidFill>
                <a:latin typeface="+mn-lt"/>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706637">
              <a:spcAft>
                <a:spcPts val="464"/>
              </a:spcAft>
            </a:pPr>
            <a:r>
              <a:rPr lang="en-US" sz="1854" dirty="0">
                <a:latin typeface="Proxima Nova Rg" panose="02000506030000020004" pitchFamily="50" charset="0"/>
              </a:rPr>
              <a:t>EXECUTE THE DEAL</a:t>
            </a:r>
          </a:p>
        </p:txBody>
      </p:sp>
      <p:sp>
        <p:nvSpPr>
          <p:cNvPr id="23" name="Google Shape;735;p36">
            <a:extLst>
              <a:ext uri="{FF2B5EF4-FFF2-40B4-BE49-F238E27FC236}">
                <a16:creationId xmlns:a16="http://schemas.microsoft.com/office/drawing/2014/main" id="{6FE5BE27-CD7E-4FA6-871A-DF8A509C474E}"/>
              </a:ext>
            </a:extLst>
          </p:cNvPr>
          <p:cNvSpPr txBox="1">
            <a:spLocks/>
          </p:cNvSpPr>
          <p:nvPr/>
        </p:nvSpPr>
        <p:spPr>
          <a:xfrm>
            <a:off x="461085" y="2738852"/>
            <a:ext cx="4705381" cy="894476"/>
          </a:xfrm>
          <a:prstGeom prst="rect">
            <a:avLst/>
          </a:prstGeom>
          <a:noFill/>
          <a:ln>
            <a:noFill/>
          </a:ln>
        </p:spPr>
        <p:txBody>
          <a:bodyPr spcFirstLastPara="1" wrap="square" lIns="0" tIns="0" rIns="0" bIns="0" anchor="t" anchorCtr="0">
            <a:spAutoFit/>
          </a:bodyP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lvl="3" defTabSz="600642">
              <a:lnSpc>
                <a:spcPct val="100000"/>
              </a:lnSpc>
              <a:spcBef>
                <a:spcPts val="328"/>
              </a:spcBef>
              <a:spcAft>
                <a:spcPts val="0"/>
              </a:spcAft>
            </a:pPr>
            <a:r>
              <a:rPr lang="en-AU" sz="1854" b="0" cap="all" dirty="0">
                <a:solidFill>
                  <a:srgbClr val="20536F"/>
                </a:solidFill>
                <a:latin typeface="NeutraText-Book" panose="02000000000000000000" pitchFamily="2" charset="0"/>
                <a:ea typeface="+mn-ea"/>
                <a:cs typeface="+mn-cs"/>
              </a:rPr>
              <a:t>We evaluate </a:t>
            </a:r>
            <a:r>
              <a:rPr lang="en-AU" sz="1854" b="0" cap="all" dirty="0">
                <a:solidFill>
                  <a:srgbClr val="00C0D4"/>
                </a:solidFill>
                <a:latin typeface="NeutraText-Book" panose="02000000000000000000" pitchFamily="2" charset="0"/>
                <a:ea typeface="+mn-ea"/>
                <a:cs typeface="+mn-cs"/>
              </a:rPr>
              <a:t>hundreds of deals</a:t>
            </a:r>
            <a:r>
              <a:rPr lang="en-AU" sz="1854" b="0" cap="all" dirty="0">
                <a:solidFill>
                  <a:srgbClr val="20536F"/>
                </a:solidFill>
                <a:latin typeface="NeutraText-Book" panose="02000000000000000000" pitchFamily="2" charset="0"/>
                <a:ea typeface="+mn-ea"/>
                <a:cs typeface="+mn-cs"/>
              </a:rPr>
              <a:t> to find the best opportunity for </a:t>
            </a:r>
            <a:r>
              <a:rPr lang="en-AU" sz="1854" b="0" cap="all" dirty="0">
                <a:solidFill>
                  <a:srgbClr val="00C0D4"/>
                </a:solidFill>
                <a:latin typeface="NeutraText-Book" panose="02000000000000000000" pitchFamily="2" charset="0"/>
                <a:ea typeface="+mn-ea"/>
                <a:cs typeface="+mn-cs"/>
              </a:rPr>
              <a:t>long-term value creation</a:t>
            </a:r>
            <a:r>
              <a:rPr lang="en-AU" sz="1854" b="0" cap="all" dirty="0">
                <a:solidFill>
                  <a:srgbClr val="20536F"/>
                </a:solidFill>
                <a:latin typeface="NeutraText-Book" panose="02000000000000000000" pitchFamily="2" charset="0"/>
                <a:ea typeface="+mn-ea"/>
                <a:cs typeface="+mn-cs"/>
              </a:rPr>
              <a:t>.</a:t>
            </a:r>
          </a:p>
        </p:txBody>
      </p:sp>
      <p:pic>
        <p:nvPicPr>
          <p:cNvPr id="25" name="Shape 53">
            <a:extLst>
              <a:ext uri="{FF2B5EF4-FFF2-40B4-BE49-F238E27FC236}">
                <a16:creationId xmlns:a16="http://schemas.microsoft.com/office/drawing/2014/main" id="{41FA2ACD-A827-498C-86A3-B6004FD1CC0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2685" y="194727"/>
            <a:ext cx="955504" cy="240705"/>
          </a:xfrm>
          <a:prstGeom prst="rect">
            <a:avLst/>
          </a:prstGeom>
          <a:noFill/>
          <a:ln>
            <a:noFill/>
          </a:ln>
        </p:spPr>
      </p:pic>
      <p:cxnSp>
        <p:nvCxnSpPr>
          <p:cNvPr id="26" name="Straight Connector 25">
            <a:extLst>
              <a:ext uri="{FF2B5EF4-FFF2-40B4-BE49-F238E27FC236}">
                <a16:creationId xmlns:a16="http://schemas.microsoft.com/office/drawing/2014/main" id="{86DD6ECD-AC7A-47EC-9681-0CD8203BCD4E}"/>
              </a:ext>
            </a:extLst>
          </p:cNvPr>
          <p:cNvCxnSpPr/>
          <p:nvPr/>
        </p:nvCxnSpPr>
        <p:spPr>
          <a:xfrm>
            <a:off x="0" y="556364"/>
            <a:ext cx="13853455"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itle">
            <a:extLst>
              <a:ext uri="{FF2B5EF4-FFF2-40B4-BE49-F238E27FC236}">
                <a16:creationId xmlns:a16="http://schemas.microsoft.com/office/drawing/2014/main" id="{940F8051-FB82-4544-950F-FEBBA8FEC6A0}"/>
              </a:ext>
            </a:extLst>
          </p:cNvPr>
          <p:cNvSpPr txBox="1">
            <a:spLocks/>
          </p:cNvSpPr>
          <p:nvPr/>
        </p:nvSpPr>
        <p:spPr>
          <a:xfrm>
            <a:off x="461085" y="1153048"/>
            <a:ext cx="5022852" cy="1369946"/>
          </a:xfrm>
          <a:prstGeom prst="rect">
            <a:avLst/>
          </a:prstGeom>
          <a:effectLst>
            <a:glow rad="101600">
              <a:schemeClr val="accent3">
                <a:satMod val="175000"/>
                <a:alpha val="40000"/>
              </a:schemeClr>
            </a:glow>
          </a:effectLst>
        </p:spPr>
        <p:txBody>
          <a:bodyPr lIns="0" rIns="0" anchor="ct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706637">
              <a:lnSpc>
                <a:spcPts val="3554"/>
              </a:lnSpc>
            </a:pPr>
            <a:r>
              <a:rPr lang="en-US" sz="3400" dirty="0">
                <a:solidFill>
                  <a:srgbClr val="003553"/>
                </a:solidFill>
                <a:latin typeface="NeutraText-Book" panose="02000000000000000000" pitchFamily="2" charset="0"/>
              </a:rPr>
              <a:t>OUR </a:t>
            </a:r>
            <a:br>
              <a:rPr lang="en-US" sz="3400" dirty="0">
                <a:solidFill>
                  <a:srgbClr val="003553"/>
                </a:solidFill>
                <a:latin typeface="NeutraText-Book" panose="02000000000000000000" pitchFamily="2" charset="0"/>
              </a:rPr>
            </a:br>
            <a:r>
              <a:rPr lang="en-US" sz="3400" dirty="0">
                <a:solidFill>
                  <a:srgbClr val="003553"/>
                </a:solidFill>
                <a:latin typeface="NeutraText-Book" panose="02000000000000000000" pitchFamily="2" charset="0"/>
              </a:rPr>
              <a:t>OPPORTUNITY </a:t>
            </a:r>
          </a:p>
          <a:p>
            <a:pPr defTabSz="706637">
              <a:lnSpc>
                <a:spcPts val="3554"/>
              </a:lnSpc>
            </a:pPr>
            <a:r>
              <a:rPr lang="en-US" sz="3400" dirty="0">
                <a:solidFill>
                  <a:srgbClr val="003553"/>
                </a:solidFill>
                <a:latin typeface="NeutraText-Book" panose="02000000000000000000" pitchFamily="2" charset="0"/>
              </a:rPr>
              <a:t>FUNNEL</a:t>
            </a:r>
          </a:p>
        </p:txBody>
      </p:sp>
      <p:sp>
        <p:nvSpPr>
          <p:cNvPr id="29" name="Text Placeholder 11">
            <a:extLst>
              <a:ext uri="{FF2B5EF4-FFF2-40B4-BE49-F238E27FC236}">
                <a16:creationId xmlns:a16="http://schemas.microsoft.com/office/drawing/2014/main" id="{1F0D32C8-FE34-4BED-8110-178DF851161A}"/>
              </a:ext>
            </a:extLst>
          </p:cNvPr>
          <p:cNvSpPr txBox="1">
            <a:spLocks/>
          </p:cNvSpPr>
          <p:nvPr/>
        </p:nvSpPr>
        <p:spPr bwMode="auto">
          <a:xfrm>
            <a:off x="8874352" y="6148774"/>
            <a:ext cx="2463253" cy="614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rtl="0" fontAlgn="base">
              <a:lnSpc>
                <a:spcPts val="1980"/>
              </a:lnSpc>
              <a:spcBef>
                <a:spcPct val="0"/>
              </a:spcBef>
              <a:spcAft>
                <a:spcPts val="0"/>
              </a:spcAft>
              <a:defRPr sz="1300" kern="1200" cap="all" spc="60" baseline="0">
                <a:solidFill>
                  <a:schemeClr val="bg1"/>
                </a:solidFill>
                <a:latin typeface="+mn-lt"/>
                <a:ea typeface="ヒラギノ角ゴ Pro W3" charset="-128"/>
                <a:cs typeface="ヒラギノ角ゴ Pro W3" charset="-128"/>
              </a:defRPr>
            </a:lvl1pPr>
            <a:lvl2pPr marL="137160" indent="-137160" algn="ctr" rtl="0" fontAlgn="base">
              <a:lnSpc>
                <a:spcPts val="1300"/>
              </a:lnSpc>
              <a:spcBef>
                <a:spcPts val="0"/>
              </a:spcBef>
              <a:spcAft>
                <a:spcPct val="0"/>
              </a:spcAft>
              <a:buFont typeface="Lucida Grande"/>
              <a:buChar char="»"/>
              <a:defRPr sz="900" kern="900" cap="none" spc="10" baseline="0">
                <a:solidFill>
                  <a:schemeClr val="bg1"/>
                </a:solidFill>
                <a:latin typeface="+mn-lt"/>
                <a:ea typeface="ヒラギノ角ゴ Pro W3" charset="-128"/>
                <a:cs typeface="ヒラギノ角ゴ Pro W3" charset="-128"/>
              </a:defRPr>
            </a:lvl2pPr>
            <a:lvl3pPr marL="137160" indent="-137160" algn="ctr" rtl="0" fontAlgn="base">
              <a:lnSpc>
                <a:spcPts val="1300"/>
              </a:lnSpc>
              <a:spcBef>
                <a:spcPts val="0"/>
              </a:spcBef>
              <a:spcAft>
                <a:spcPct val="0"/>
              </a:spcAft>
              <a:buFont typeface="Lucida Grande"/>
              <a:buChar char="»"/>
              <a:defRPr lang="en-US" sz="900" b="1" kern="900" cap="none" spc="10" baseline="0" dirty="0" smtClean="0">
                <a:solidFill>
                  <a:schemeClr val="bg1"/>
                </a:solidFill>
                <a:latin typeface="+mn-lt"/>
                <a:ea typeface="ヒラギノ角ゴ Pro W3" charset="-128"/>
                <a:cs typeface="ヒラギノ角ゴ Pro W3" charset="-128"/>
              </a:defRPr>
            </a:lvl3pPr>
            <a:lvl4pPr marL="137160" indent="-137160" algn="ctr" rtl="0" fontAlgn="base">
              <a:lnSpc>
                <a:spcPts val="1300"/>
              </a:lnSpc>
              <a:spcBef>
                <a:spcPts val="0"/>
              </a:spcBef>
              <a:spcAft>
                <a:spcPct val="0"/>
              </a:spcAft>
              <a:buFont typeface="Lucida Grande"/>
              <a:buChar char="»"/>
              <a:defRPr lang="en-US" sz="900" b="1" kern="900" cap="none" spc="10" baseline="0" dirty="0" smtClean="0">
                <a:solidFill>
                  <a:schemeClr val="bg1"/>
                </a:solidFill>
                <a:latin typeface="+mn-lt"/>
                <a:ea typeface="ヒラギノ角ゴ Pro W3" charset="-128"/>
                <a:cs typeface="ヒラギノ角ゴ Pro W3" charset="-128"/>
              </a:defRPr>
            </a:lvl4pPr>
            <a:lvl5pPr marL="137160" indent="-137160" algn="ctr" rtl="0" fontAlgn="base">
              <a:lnSpc>
                <a:spcPts val="1300"/>
              </a:lnSpc>
              <a:spcBef>
                <a:spcPts val="0"/>
              </a:spcBef>
              <a:spcAft>
                <a:spcPct val="0"/>
              </a:spcAft>
              <a:buFont typeface="Lucida Grande"/>
              <a:buChar char="»"/>
              <a:defRPr lang="en-US" sz="900" kern="900" cap="none" spc="10" baseline="0" dirty="0" smtClean="0">
                <a:solidFill>
                  <a:schemeClr val="bg1"/>
                </a:solidFill>
                <a:latin typeface="+mn-lt"/>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lvl="1" algn="l" defTabSz="706637">
              <a:spcAft>
                <a:spcPts val="464"/>
              </a:spcAft>
              <a:buFont typeface="Arial" panose="020B0604020202020204" pitchFamily="34" charset="0"/>
              <a:buChar char="•"/>
            </a:pPr>
            <a:r>
              <a:rPr lang="en-US" sz="927" dirty="0">
                <a:latin typeface="Proxima Nova Rg" panose="02000506030000020004" pitchFamily="50" charset="0"/>
              </a:rPr>
              <a:t>Verify assumptions</a:t>
            </a:r>
          </a:p>
          <a:p>
            <a:pPr lvl="1" algn="l" defTabSz="706637">
              <a:spcAft>
                <a:spcPts val="464"/>
              </a:spcAft>
              <a:buFont typeface="Arial" panose="020B0604020202020204" pitchFamily="34" charset="0"/>
              <a:buChar char="•"/>
            </a:pPr>
            <a:r>
              <a:rPr lang="en-US" sz="927" dirty="0">
                <a:latin typeface="Proxima Nova Rg" panose="02000506030000020004" pitchFamily="50" charset="0"/>
              </a:rPr>
              <a:t>Capitalize the investment</a:t>
            </a:r>
          </a:p>
          <a:p>
            <a:pPr lvl="1" algn="l" defTabSz="706637">
              <a:spcAft>
                <a:spcPts val="464"/>
              </a:spcAft>
              <a:buFont typeface="Arial" panose="020B0604020202020204" pitchFamily="34" charset="0"/>
              <a:buChar char="•"/>
            </a:pPr>
            <a:r>
              <a:rPr lang="en-US" sz="927" dirty="0">
                <a:latin typeface="Proxima Nova Rg" panose="02000506030000020004" pitchFamily="50" charset="0"/>
              </a:rPr>
              <a:t>Execute the business plan</a:t>
            </a:r>
          </a:p>
        </p:txBody>
      </p:sp>
    </p:spTree>
    <p:extLst>
      <p:ext uri="{BB962C8B-B14F-4D97-AF65-F5344CB8AC3E}">
        <p14:creationId xmlns:p14="http://schemas.microsoft.com/office/powerpoint/2010/main" val="22465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35;p36">
            <a:extLst>
              <a:ext uri="{FF2B5EF4-FFF2-40B4-BE49-F238E27FC236}">
                <a16:creationId xmlns:a16="http://schemas.microsoft.com/office/drawing/2014/main" id="{94B39F30-6EB6-45A2-A88F-CA7FF833C7FA}"/>
              </a:ext>
            </a:extLst>
          </p:cNvPr>
          <p:cNvSpPr txBox="1">
            <a:spLocks/>
          </p:cNvSpPr>
          <p:nvPr/>
        </p:nvSpPr>
        <p:spPr>
          <a:xfrm>
            <a:off x="1642738" y="961528"/>
            <a:ext cx="10532125" cy="914096"/>
          </a:xfrm>
          <a:prstGeom prst="rect">
            <a:avLst/>
          </a:prstGeom>
          <a:noFill/>
          <a:ln>
            <a:noFill/>
          </a:ln>
        </p:spPr>
        <p:txBody>
          <a:bodyPr spcFirstLastPara="1" wrap="square" lIns="0" tIns="0" rIns="0" bIns="0" anchor="t" anchorCtr="0">
            <a:sp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1" indent="0" algn="ctr" defTabSz="457200">
              <a:lnSpc>
                <a:spcPct val="110000"/>
              </a:lnSpc>
              <a:spcBef>
                <a:spcPts val="0"/>
              </a:spcBef>
              <a:buNone/>
            </a:pPr>
            <a:r>
              <a:rPr lang="en-US" sz="1800" dirty="0">
                <a:solidFill>
                  <a:srgbClr val="003B5C"/>
                </a:solidFill>
                <a:latin typeface="NeutraText-Book" panose="02000000000000000000" pitchFamily="2" charset="0"/>
              </a:rPr>
              <a:t>OUR</a:t>
            </a:r>
            <a:r>
              <a:rPr lang="en-US" sz="1800" dirty="0">
                <a:solidFill>
                  <a:srgbClr val="023C5C"/>
                </a:solidFill>
                <a:latin typeface="NeutraText-Book" panose="02000000000000000000" pitchFamily="2" charset="0"/>
              </a:rPr>
              <a:t> </a:t>
            </a:r>
            <a:r>
              <a:rPr lang="en-US" sz="1800" dirty="0">
                <a:solidFill>
                  <a:srgbClr val="029DB2"/>
                </a:solidFill>
                <a:latin typeface="NeutraText-Book" panose="02000000000000000000" pitchFamily="2" charset="0"/>
              </a:rPr>
              <a:t>TALENTED TEAM</a:t>
            </a:r>
            <a:r>
              <a:rPr lang="en-US" sz="1800" dirty="0">
                <a:solidFill>
                  <a:srgbClr val="023C5C"/>
                </a:solidFill>
                <a:latin typeface="NeutraText-Book" panose="02000000000000000000" pitchFamily="2" charset="0"/>
              </a:rPr>
              <a:t> OF REAL ESTATE PROFESSIONALS HAVE </a:t>
            </a:r>
            <a:r>
              <a:rPr lang="en-US" sz="1800" dirty="0">
                <a:solidFill>
                  <a:srgbClr val="029DB2"/>
                </a:solidFill>
                <a:latin typeface="NeutraText-Book" panose="02000000000000000000" pitchFamily="2" charset="0"/>
              </a:rPr>
              <a:t>AN UNCANNY</a:t>
            </a:r>
            <a:r>
              <a:rPr lang="en-US" sz="1800" dirty="0">
                <a:solidFill>
                  <a:srgbClr val="023C5C"/>
                </a:solidFill>
                <a:latin typeface="NeutraText-Book" panose="02000000000000000000" pitchFamily="2" charset="0"/>
              </a:rPr>
              <a:t> ABILITY TO ANTICIPATE AND IDENTIFY OPPORTUNITIES IN DIVERSE MARKETS. WE CREATE VALUE THROUGH </a:t>
            </a:r>
            <a:r>
              <a:rPr lang="en-US" sz="1800" dirty="0">
                <a:solidFill>
                  <a:srgbClr val="029DB2"/>
                </a:solidFill>
                <a:latin typeface="NeutraText-Book" panose="02000000000000000000" pitchFamily="2" charset="0"/>
              </a:rPr>
              <a:t>STRONG MANAGEMENT</a:t>
            </a:r>
            <a:r>
              <a:rPr lang="en-US" sz="1800" dirty="0">
                <a:solidFill>
                  <a:srgbClr val="023C5C"/>
                </a:solidFill>
                <a:latin typeface="NeutraText-Book" panose="02000000000000000000" pitchFamily="2" charset="0"/>
              </a:rPr>
              <a:t> AND PUT OUR EXPERIENCE TO WORK AT EACH STAGE OF THE DEAL.</a:t>
            </a:r>
          </a:p>
        </p:txBody>
      </p:sp>
      <p:sp>
        <p:nvSpPr>
          <p:cNvPr id="4" name="Title">
            <a:extLst>
              <a:ext uri="{FF2B5EF4-FFF2-40B4-BE49-F238E27FC236}">
                <a16:creationId xmlns:a16="http://schemas.microsoft.com/office/drawing/2014/main" id="{333478CA-798B-40D0-A5F4-77BD80C6FA53}"/>
              </a:ext>
            </a:extLst>
          </p:cNvPr>
          <p:cNvSpPr txBox="1">
            <a:spLocks/>
          </p:cNvSpPr>
          <p:nvPr/>
        </p:nvSpPr>
        <p:spPr>
          <a:xfrm>
            <a:off x="4096212" y="247816"/>
            <a:ext cx="5625177" cy="665098"/>
          </a:xfrm>
          <a:prstGeom prst="rect">
            <a:avLst/>
          </a:prstGeom>
          <a:effectLst>
            <a:glow rad="101600">
              <a:schemeClr val="accent3">
                <a:satMod val="175000"/>
                <a:alpha val="40000"/>
              </a:schemeClr>
            </a:glow>
          </a:effectLst>
        </p:spPr>
        <p:txBody>
          <a:bodyPr lIns="0" rIns="0" anchor="ct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ctr" defTabSz="914504">
              <a:lnSpc>
                <a:spcPts val="4600"/>
              </a:lnSpc>
            </a:pPr>
            <a:r>
              <a:rPr lang="en-US" sz="3200" dirty="0">
                <a:solidFill>
                  <a:srgbClr val="003B5C"/>
                </a:solidFill>
                <a:latin typeface="NeutraText-Book" panose="02000000000000000000" pitchFamily="2" charset="0"/>
              </a:rPr>
              <a:t>CORE COMPETENCIES</a:t>
            </a:r>
          </a:p>
        </p:txBody>
      </p:sp>
      <p:sp>
        <p:nvSpPr>
          <p:cNvPr id="7" name="TextBox 6">
            <a:extLst>
              <a:ext uri="{FF2B5EF4-FFF2-40B4-BE49-F238E27FC236}">
                <a16:creationId xmlns:a16="http://schemas.microsoft.com/office/drawing/2014/main" id="{89995672-4ACC-4040-B72B-54C3CAD3A015}"/>
              </a:ext>
            </a:extLst>
          </p:cNvPr>
          <p:cNvSpPr txBox="1"/>
          <p:nvPr/>
        </p:nvSpPr>
        <p:spPr>
          <a:xfrm>
            <a:off x="9409528" y="2643582"/>
            <a:ext cx="3534873" cy="951346"/>
          </a:xfrm>
          <a:prstGeom prst="rect">
            <a:avLst/>
          </a:prstGeom>
          <a:noFill/>
        </p:spPr>
        <p:txBody>
          <a:bodyPr wrap="square" lIns="0" tIns="0" rIns="0" bIns="0" rtlCol="0">
            <a:noAutofit/>
          </a:bodyPr>
          <a:lstStyle/>
          <a:p>
            <a:pPr algn="r">
              <a:spcAft>
                <a:spcPts val="300"/>
              </a:spcAft>
            </a:pPr>
            <a:r>
              <a:rPr lang="en-US" sz="1400" b="1" dirty="0">
                <a:solidFill>
                  <a:srgbClr val="003B5C"/>
                </a:solidFill>
                <a:latin typeface="Proxima Nova Lt" panose="02000506030000020004" pitchFamily="50" charset="0"/>
              </a:rPr>
              <a:t>Construction &amp; Renovation</a:t>
            </a:r>
          </a:p>
          <a:p>
            <a:pPr algn="r">
              <a:lnSpc>
                <a:spcPct val="110000"/>
              </a:lnSpc>
            </a:pPr>
            <a:r>
              <a:rPr lang="en-US" sz="1200" dirty="0">
                <a:solidFill>
                  <a:srgbClr val="003B5C"/>
                </a:solidFill>
                <a:latin typeface="Proxima Nova Lt" panose="02000506030000020004" pitchFamily="50" charset="0"/>
              </a:rPr>
              <a:t>Experience budgeting, scheduling, and project management allows for on-time delivery of apartments and high-quality product for our residents.</a:t>
            </a:r>
          </a:p>
        </p:txBody>
      </p:sp>
      <p:graphicFrame>
        <p:nvGraphicFramePr>
          <p:cNvPr id="8" name="Diagram 7">
            <a:extLst>
              <a:ext uri="{FF2B5EF4-FFF2-40B4-BE49-F238E27FC236}">
                <a16:creationId xmlns:a16="http://schemas.microsoft.com/office/drawing/2014/main" id="{CDF1A503-F7CE-4603-AFEF-FC2007FD81A6}"/>
              </a:ext>
            </a:extLst>
          </p:cNvPr>
          <p:cNvGraphicFramePr/>
          <p:nvPr>
            <p:extLst>
              <p:ext uri="{D42A27DB-BD31-4B8C-83A1-F6EECF244321}">
                <p14:modId xmlns:p14="http://schemas.microsoft.com/office/powerpoint/2010/main" val="3551691281"/>
              </p:ext>
            </p:extLst>
          </p:nvPr>
        </p:nvGraphicFramePr>
        <p:xfrm>
          <a:off x="3373948" y="2260350"/>
          <a:ext cx="6783556" cy="4751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A705864-DFCA-4E2A-A285-1F098710654A}"/>
              </a:ext>
            </a:extLst>
          </p:cNvPr>
          <p:cNvSpPr txBox="1"/>
          <p:nvPr/>
        </p:nvSpPr>
        <p:spPr>
          <a:xfrm>
            <a:off x="1856151" y="4395182"/>
            <a:ext cx="1535786" cy="520399"/>
          </a:xfrm>
          <a:prstGeom prst="rect">
            <a:avLst/>
          </a:prstGeom>
          <a:noFill/>
        </p:spPr>
        <p:txBody>
          <a:bodyPr wrap="square" rtlCol="0">
            <a:spAutoFit/>
          </a:bodyPr>
          <a:lstStyle/>
          <a:p>
            <a:pPr algn="r"/>
            <a:r>
              <a:rPr lang="en-US" dirty="0">
                <a:solidFill>
                  <a:srgbClr val="007682"/>
                </a:solidFill>
                <a:latin typeface="Proxima Nova Rg" panose="02000506030000020004" pitchFamily="50" charset="0"/>
              </a:rPr>
              <a:t>INVESTMENT</a:t>
            </a:r>
            <a:br>
              <a:rPr lang="en-US" dirty="0">
                <a:solidFill>
                  <a:srgbClr val="007682"/>
                </a:solidFill>
                <a:latin typeface="Proxima Nova Rg" panose="02000506030000020004" pitchFamily="50" charset="0"/>
              </a:rPr>
            </a:br>
            <a:r>
              <a:rPr lang="en-US" dirty="0">
                <a:solidFill>
                  <a:srgbClr val="007682"/>
                </a:solidFill>
                <a:latin typeface="Proxima Nova Rg" panose="02000506030000020004" pitchFamily="50" charset="0"/>
              </a:rPr>
              <a:t>OPPORTUNITY</a:t>
            </a:r>
          </a:p>
        </p:txBody>
      </p:sp>
      <p:sp>
        <p:nvSpPr>
          <p:cNvPr id="10" name="TextBox 9">
            <a:extLst>
              <a:ext uri="{FF2B5EF4-FFF2-40B4-BE49-F238E27FC236}">
                <a16:creationId xmlns:a16="http://schemas.microsoft.com/office/drawing/2014/main" id="{8C5E99FF-4A4D-4E33-9526-2669E99C2607}"/>
              </a:ext>
            </a:extLst>
          </p:cNvPr>
          <p:cNvSpPr txBox="1"/>
          <p:nvPr/>
        </p:nvSpPr>
        <p:spPr>
          <a:xfrm>
            <a:off x="10157504" y="4362100"/>
            <a:ext cx="1678958" cy="670183"/>
          </a:xfrm>
          <a:prstGeom prst="rect">
            <a:avLst/>
          </a:prstGeom>
          <a:noFill/>
        </p:spPr>
        <p:txBody>
          <a:bodyPr wrap="square" rtlCol="0">
            <a:spAutoFit/>
          </a:bodyPr>
          <a:lstStyle/>
          <a:p>
            <a:pPr>
              <a:lnSpc>
                <a:spcPct val="90000"/>
              </a:lnSpc>
            </a:pPr>
            <a:r>
              <a:rPr lang="en-US" dirty="0">
                <a:solidFill>
                  <a:srgbClr val="007682"/>
                </a:solidFill>
                <a:latin typeface="Proxima Nova Rg" panose="02000506030000020004" pitchFamily="50" charset="0"/>
              </a:rPr>
              <a:t>RETURN ON INVESTMENT &amp; VALUE CREATION</a:t>
            </a:r>
          </a:p>
        </p:txBody>
      </p:sp>
      <p:sp>
        <p:nvSpPr>
          <p:cNvPr id="11" name="TextBox 10">
            <a:extLst>
              <a:ext uri="{FF2B5EF4-FFF2-40B4-BE49-F238E27FC236}">
                <a16:creationId xmlns:a16="http://schemas.microsoft.com/office/drawing/2014/main" id="{07AE8C61-2F3D-43E5-92ED-BD6A54CB8E35}"/>
              </a:ext>
            </a:extLst>
          </p:cNvPr>
          <p:cNvSpPr txBox="1"/>
          <p:nvPr/>
        </p:nvSpPr>
        <p:spPr>
          <a:xfrm>
            <a:off x="881347" y="5839195"/>
            <a:ext cx="3835358" cy="825401"/>
          </a:xfrm>
          <a:prstGeom prst="rect">
            <a:avLst/>
          </a:prstGeom>
          <a:noFill/>
        </p:spPr>
        <p:txBody>
          <a:bodyPr wrap="square" lIns="0" tIns="0" rIns="0" bIns="0" rtlCol="0">
            <a:noAutofit/>
          </a:bodyPr>
          <a:lstStyle/>
          <a:p>
            <a:pPr>
              <a:spcAft>
                <a:spcPts val="300"/>
              </a:spcAft>
            </a:pPr>
            <a:r>
              <a:rPr lang="en-US" sz="1400" b="1" dirty="0">
                <a:solidFill>
                  <a:srgbClr val="003B5C"/>
                </a:solidFill>
                <a:latin typeface="Proxima Nova Lt" panose="02000506030000020004" pitchFamily="50" charset="0"/>
              </a:rPr>
              <a:t>Property Management</a:t>
            </a:r>
          </a:p>
          <a:p>
            <a:pPr>
              <a:lnSpc>
                <a:spcPct val="110000"/>
              </a:lnSpc>
            </a:pPr>
            <a:r>
              <a:rPr lang="en-US" sz="1200" dirty="0">
                <a:solidFill>
                  <a:srgbClr val="003B5C"/>
                </a:solidFill>
                <a:latin typeface="Proxima Nova Lt" panose="02000506030000020004" pitchFamily="50" charset="0"/>
              </a:rPr>
              <a:t>“Boots on the ground” team that controls every aspect of the management of the property.  Focus on customer satisfaction increases lease and retention rates.</a:t>
            </a:r>
          </a:p>
        </p:txBody>
      </p:sp>
      <p:sp>
        <p:nvSpPr>
          <p:cNvPr id="12" name="TextBox 11">
            <a:extLst>
              <a:ext uri="{FF2B5EF4-FFF2-40B4-BE49-F238E27FC236}">
                <a16:creationId xmlns:a16="http://schemas.microsoft.com/office/drawing/2014/main" id="{4E003A2C-F76B-4E4E-9D90-0D594ACBF05D}"/>
              </a:ext>
            </a:extLst>
          </p:cNvPr>
          <p:cNvSpPr txBox="1"/>
          <p:nvPr/>
        </p:nvSpPr>
        <p:spPr>
          <a:xfrm>
            <a:off x="881347" y="2605398"/>
            <a:ext cx="3534873" cy="1100253"/>
          </a:xfrm>
          <a:prstGeom prst="rect">
            <a:avLst/>
          </a:prstGeom>
          <a:noFill/>
        </p:spPr>
        <p:txBody>
          <a:bodyPr wrap="square" lIns="0" tIns="0" rIns="0" bIns="0" rtlCol="0">
            <a:noAutofit/>
          </a:bodyPr>
          <a:lstStyle/>
          <a:p>
            <a:pPr>
              <a:spcAft>
                <a:spcPts val="300"/>
              </a:spcAft>
            </a:pPr>
            <a:r>
              <a:rPr lang="en-US" sz="1400" b="1" dirty="0">
                <a:solidFill>
                  <a:srgbClr val="003B5C"/>
                </a:solidFill>
                <a:latin typeface="Proxima Nova Lt" panose="02000506030000020004" pitchFamily="50" charset="0"/>
              </a:rPr>
              <a:t>Capital Markets &amp; Finance</a:t>
            </a:r>
          </a:p>
          <a:p>
            <a:pPr>
              <a:lnSpc>
                <a:spcPct val="110000"/>
              </a:lnSpc>
            </a:pPr>
            <a:r>
              <a:rPr lang="en-US" sz="1200" dirty="0">
                <a:solidFill>
                  <a:srgbClr val="003B5C"/>
                </a:solidFill>
                <a:latin typeface="Proxima Nova Lt" panose="02000506030000020004" pitchFamily="50" charset="0"/>
              </a:rPr>
              <a:t>Debt and equity capitalizations with a focus on conservative investment structure that is downside protected.  Financial reporting capabilities allow for real-time asset management and investment analysis.</a:t>
            </a:r>
          </a:p>
        </p:txBody>
      </p:sp>
      <p:sp>
        <p:nvSpPr>
          <p:cNvPr id="13" name="TextBox 12">
            <a:extLst>
              <a:ext uri="{FF2B5EF4-FFF2-40B4-BE49-F238E27FC236}">
                <a16:creationId xmlns:a16="http://schemas.microsoft.com/office/drawing/2014/main" id="{4B1DB3D3-0CEB-4AA9-9AD7-416FB566A0BC}"/>
              </a:ext>
            </a:extLst>
          </p:cNvPr>
          <p:cNvSpPr txBox="1"/>
          <p:nvPr/>
        </p:nvSpPr>
        <p:spPr>
          <a:xfrm>
            <a:off x="9045812" y="5740061"/>
            <a:ext cx="3835357" cy="1161517"/>
          </a:xfrm>
          <a:prstGeom prst="rect">
            <a:avLst/>
          </a:prstGeom>
          <a:noFill/>
        </p:spPr>
        <p:txBody>
          <a:bodyPr wrap="square" lIns="0" tIns="0" rIns="0" bIns="0" rtlCol="0">
            <a:noAutofit/>
          </a:bodyPr>
          <a:lstStyle/>
          <a:p>
            <a:pPr algn="r">
              <a:spcAft>
                <a:spcPts val="300"/>
              </a:spcAft>
            </a:pPr>
            <a:r>
              <a:rPr lang="en-US" sz="1400" b="1" dirty="0">
                <a:solidFill>
                  <a:srgbClr val="003B5C"/>
                </a:solidFill>
                <a:latin typeface="Proxima Nova Lt" panose="02000506030000020004" pitchFamily="50" charset="0"/>
              </a:rPr>
              <a:t>People &amp; Culture</a:t>
            </a:r>
          </a:p>
          <a:p>
            <a:pPr algn="r">
              <a:lnSpc>
                <a:spcPct val="110000"/>
              </a:lnSpc>
            </a:pPr>
            <a:r>
              <a:rPr lang="en-US" sz="1200" dirty="0">
                <a:solidFill>
                  <a:srgbClr val="003B5C"/>
                </a:solidFill>
                <a:latin typeface="Proxima Nova Lt" panose="02000506030000020004" pitchFamily="50" charset="0"/>
              </a:rPr>
              <a:t>In a people intensive business, culture and employee engagement are the difference between good and great companies.  Our focus on team allows us to exceed expectations of our residents, partners, and investors</a:t>
            </a:r>
          </a:p>
        </p:txBody>
      </p:sp>
      <p:cxnSp>
        <p:nvCxnSpPr>
          <p:cNvPr id="14" name="Straight Connector 13">
            <a:extLst>
              <a:ext uri="{FF2B5EF4-FFF2-40B4-BE49-F238E27FC236}">
                <a16:creationId xmlns:a16="http://schemas.microsoft.com/office/drawing/2014/main" id="{CA99FB52-7CB4-4861-B1CF-81B009AEED92}"/>
              </a:ext>
            </a:extLst>
          </p:cNvPr>
          <p:cNvCxnSpPr/>
          <p:nvPr/>
        </p:nvCxnSpPr>
        <p:spPr>
          <a:xfrm>
            <a:off x="0" y="2005565"/>
            <a:ext cx="13824000"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ight Arrow 5">
            <a:extLst>
              <a:ext uri="{FF2B5EF4-FFF2-40B4-BE49-F238E27FC236}">
                <a16:creationId xmlns:a16="http://schemas.microsoft.com/office/drawing/2014/main" id="{C91D5650-D047-41E7-B1A4-86EEA06E3319}"/>
              </a:ext>
            </a:extLst>
          </p:cNvPr>
          <p:cNvSpPr/>
          <p:nvPr/>
        </p:nvSpPr>
        <p:spPr>
          <a:xfrm>
            <a:off x="3558310" y="4362100"/>
            <a:ext cx="662481" cy="559593"/>
          </a:xfrm>
          <a:prstGeom prst="rightArrow">
            <a:avLst/>
          </a:prstGeom>
          <a:gradFill flip="none" rotWithShape="1">
            <a:gsLst>
              <a:gs pos="100000">
                <a:srgbClr val="007682"/>
              </a:gs>
              <a:gs pos="0">
                <a:srgbClr val="00C0D4"/>
              </a:gs>
            </a:gsLst>
            <a:path path="circle">
              <a:fillToRect l="100000" b="100000"/>
            </a:path>
            <a:tileRect t="-100000" r="-100000"/>
          </a:gradFill>
          <a:ln w="0" cap="flat" cmpd="sng" algn="ctr">
            <a:noFill/>
            <a:prstDash val="solid"/>
            <a:miter lim="800000"/>
          </a:ln>
          <a:effectLst>
            <a:outerShdw blurRad="50800" dist="12700" dir="2700000" algn="tl" rotWithShape="0">
              <a:srgbClr val="007682">
                <a:alpha val="40000"/>
              </a:srgbClr>
            </a:outerShdw>
          </a:effectLst>
        </p:spPr>
        <p:txBody>
          <a:bodyPr spcFirstLastPara="0" vert="horz" wrap="square" lIns="0" tIns="11430" rIns="0" bIns="11430" numCol="1" spcCol="1270" anchor="ctr" anchorCtr="0">
            <a:noAutofit/>
          </a:bodyPr>
          <a:lstStyle/>
          <a:p>
            <a:pPr algn="ctr" defTabSz="400050">
              <a:lnSpc>
                <a:spcPct val="110000"/>
              </a:lnSpc>
              <a:spcBef>
                <a:spcPct val="0"/>
              </a:spcBef>
            </a:pPr>
            <a:endParaRPr lang="en-US" sz="900">
              <a:solidFill>
                <a:prstClr val="white"/>
              </a:solidFill>
              <a:effectLst>
                <a:outerShdw blurRad="50800" dist="38100" dir="2700000" algn="tl" rotWithShape="0">
                  <a:prstClr val="black">
                    <a:alpha val="40000"/>
                  </a:prstClr>
                </a:outerShdw>
              </a:effectLst>
              <a:latin typeface="Proxima Nova Rg" panose="02000506030000020004" pitchFamily="50" charset="0"/>
            </a:endParaRPr>
          </a:p>
        </p:txBody>
      </p:sp>
      <p:sp>
        <p:nvSpPr>
          <p:cNvPr id="16" name="Right Arrow 15">
            <a:extLst>
              <a:ext uri="{FF2B5EF4-FFF2-40B4-BE49-F238E27FC236}">
                <a16:creationId xmlns:a16="http://schemas.microsoft.com/office/drawing/2014/main" id="{855A5EAB-CA20-401E-B599-F851F5763594}"/>
              </a:ext>
            </a:extLst>
          </p:cNvPr>
          <p:cNvSpPr/>
          <p:nvPr/>
        </p:nvSpPr>
        <p:spPr>
          <a:xfrm>
            <a:off x="9347321" y="4362100"/>
            <a:ext cx="662481" cy="559593"/>
          </a:xfrm>
          <a:prstGeom prst="rightArrow">
            <a:avLst/>
          </a:prstGeom>
          <a:gradFill flip="none" rotWithShape="1">
            <a:gsLst>
              <a:gs pos="100000">
                <a:srgbClr val="007682"/>
              </a:gs>
              <a:gs pos="0">
                <a:srgbClr val="00C0D4"/>
              </a:gs>
            </a:gsLst>
            <a:path path="circle">
              <a:fillToRect l="100000" b="100000"/>
            </a:path>
            <a:tileRect t="-100000" r="-100000"/>
          </a:gradFill>
          <a:ln w="0" cap="flat" cmpd="sng" algn="ctr">
            <a:noFill/>
            <a:prstDash val="solid"/>
            <a:miter lim="800000"/>
          </a:ln>
          <a:effectLst>
            <a:outerShdw blurRad="50800" dist="12700" dir="2700000" algn="tl" rotWithShape="0">
              <a:srgbClr val="007682">
                <a:alpha val="40000"/>
              </a:srgbClr>
            </a:outerShdw>
          </a:effectLst>
        </p:spPr>
        <p:txBody>
          <a:bodyPr spcFirstLastPara="0" vert="horz" wrap="square" lIns="0" tIns="11430" rIns="0" bIns="11430" numCol="1" spcCol="1270" anchor="ctr" anchorCtr="0">
            <a:noAutofit/>
          </a:bodyPr>
          <a:lstStyle/>
          <a:p>
            <a:pPr algn="ctr" defTabSz="400050">
              <a:lnSpc>
                <a:spcPct val="110000"/>
              </a:lnSpc>
              <a:spcBef>
                <a:spcPct val="0"/>
              </a:spcBef>
            </a:pPr>
            <a:endParaRPr lang="en-US" sz="900">
              <a:solidFill>
                <a:prstClr val="white"/>
              </a:solidFill>
              <a:effectLst>
                <a:outerShdw blurRad="50800" dist="38100" dir="2700000" algn="tl" rotWithShape="0">
                  <a:prstClr val="black">
                    <a:alpha val="40000"/>
                  </a:prstClr>
                </a:outerShdw>
              </a:effectLst>
              <a:latin typeface="Proxima Nova Rg" panose="02000506030000020004" pitchFamily="50" charset="0"/>
            </a:endParaRPr>
          </a:p>
        </p:txBody>
      </p:sp>
      <p:cxnSp>
        <p:nvCxnSpPr>
          <p:cNvPr id="17" name="Straight Connector 16">
            <a:extLst>
              <a:ext uri="{FF2B5EF4-FFF2-40B4-BE49-F238E27FC236}">
                <a16:creationId xmlns:a16="http://schemas.microsoft.com/office/drawing/2014/main" id="{341BAB33-BBB3-45F6-AE54-636148BDDDA6}"/>
              </a:ext>
            </a:extLst>
          </p:cNvPr>
          <p:cNvCxnSpPr/>
          <p:nvPr/>
        </p:nvCxnSpPr>
        <p:spPr>
          <a:xfrm>
            <a:off x="923473" y="3945558"/>
            <a:ext cx="3456000"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4DF7CC2-6159-4B46-B51F-8CAE3F38D676}"/>
              </a:ext>
            </a:extLst>
          </p:cNvPr>
          <p:cNvCxnSpPr/>
          <p:nvPr/>
        </p:nvCxnSpPr>
        <p:spPr>
          <a:xfrm>
            <a:off x="923473" y="5584106"/>
            <a:ext cx="3456000"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B6A44B-E6FD-4B96-9BA7-ECDD96273125}"/>
              </a:ext>
            </a:extLst>
          </p:cNvPr>
          <p:cNvCxnSpPr/>
          <p:nvPr/>
        </p:nvCxnSpPr>
        <p:spPr>
          <a:xfrm>
            <a:off x="9417459" y="3945558"/>
            <a:ext cx="3456000"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8CA7D3-A8EB-4308-A4F2-C659748925F3}"/>
              </a:ext>
            </a:extLst>
          </p:cNvPr>
          <p:cNvCxnSpPr/>
          <p:nvPr/>
        </p:nvCxnSpPr>
        <p:spPr>
          <a:xfrm>
            <a:off x="9417459" y="5490015"/>
            <a:ext cx="3456000"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22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735;p36">
            <a:extLst>
              <a:ext uri="{FF2B5EF4-FFF2-40B4-BE49-F238E27FC236}">
                <a16:creationId xmlns:a16="http://schemas.microsoft.com/office/drawing/2014/main" id="{242BB197-83BC-4C06-ADDC-80940BACCA78}"/>
              </a:ext>
            </a:extLst>
          </p:cNvPr>
          <p:cNvSpPr txBox="1">
            <a:spLocks/>
          </p:cNvSpPr>
          <p:nvPr/>
        </p:nvSpPr>
        <p:spPr>
          <a:xfrm>
            <a:off x="612000" y="1525101"/>
            <a:ext cx="8436465" cy="967252"/>
          </a:xfrm>
          <a:prstGeom prst="rect">
            <a:avLst/>
          </a:prstGeom>
          <a:noFill/>
          <a:ln>
            <a:noFill/>
          </a:ln>
        </p:spPr>
        <p:txBody>
          <a:bodyPr spcFirstLastPara="1" wrap="square" lIns="0" tIns="0" rIns="0" bIns="0" anchor="t" anchorCtr="0">
            <a:spAutoFit/>
          </a:bodyP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lvl="3" defTabSz="600642">
              <a:lnSpc>
                <a:spcPct val="110000"/>
              </a:lnSpc>
              <a:spcBef>
                <a:spcPts val="232"/>
              </a:spcBef>
              <a:spcAft>
                <a:spcPts val="0"/>
              </a:spcAft>
            </a:pPr>
            <a:r>
              <a:rPr lang="en-AU" sz="1854" b="0" cap="all" dirty="0">
                <a:solidFill>
                  <a:srgbClr val="20536F"/>
                </a:solidFill>
                <a:latin typeface="NeutraText-Book" panose="02000000000000000000" pitchFamily="2" charset="0"/>
                <a:ea typeface="+mn-ea"/>
                <a:cs typeface="+mn-cs"/>
              </a:rPr>
              <a:t>We DEDICATE OURSELVES TO YOUR RESIDENTS AND COMMUNITY BY CONSISTENTLY PROVIDING </a:t>
            </a:r>
            <a:r>
              <a:rPr lang="en-AU" sz="1854" b="0" cap="all" dirty="0">
                <a:solidFill>
                  <a:srgbClr val="00C0D4"/>
                </a:solidFill>
                <a:latin typeface="NeutraText-Book" panose="02000000000000000000" pitchFamily="2" charset="0"/>
                <a:ea typeface="+mn-ea"/>
                <a:cs typeface="+mn-cs"/>
              </a:rPr>
              <a:t>INCREDIBLE CUSTOMER SERVICE</a:t>
            </a:r>
            <a:r>
              <a:rPr lang="en-AU" sz="1854" b="0" cap="all" dirty="0">
                <a:solidFill>
                  <a:srgbClr val="20536F"/>
                </a:solidFill>
                <a:latin typeface="NeutraText-Book" panose="02000000000000000000" pitchFamily="2" charset="0"/>
                <a:ea typeface="+mn-ea"/>
                <a:cs typeface="+mn-cs"/>
              </a:rPr>
              <a:t>, </a:t>
            </a:r>
            <a:r>
              <a:rPr lang="en-AU" sz="1854" b="0" cap="all" dirty="0">
                <a:solidFill>
                  <a:srgbClr val="00C0D4"/>
                </a:solidFill>
                <a:latin typeface="NeutraText-Book" panose="02000000000000000000" pitchFamily="2" charset="0"/>
                <a:ea typeface="+mn-ea"/>
                <a:cs typeface="+mn-cs"/>
              </a:rPr>
              <a:t>TREMENDOUS VALUE</a:t>
            </a:r>
            <a:r>
              <a:rPr lang="en-AU" sz="1854" b="0" cap="all" dirty="0">
                <a:solidFill>
                  <a:srgbClr val="20536F"/>
                </a:solidFill>
                <a:latin typeface="NeutraText-Book" panose="02000000000000000000" pitchFamily="2" charset="0"/>
                <a:ea typeface="+mn-ea"/>
                <a:cs typeface="+mn-cs"/>
              </a:rPr>
              <a:t>, AND A </a:t>
            </a:r>
            <a:r>
              <a:rPr lang="en-AU" sz="1854" b="0" cap="all" dirty="0">
                <a:solidFill>
                  <a:srgbClr val="00C0D4"/>
                </a:solidFill>
                <a:latin typeface="NeutraText-Book" panose="02000000000000000000" pitchFamily="2" charset="0"/>
                <a:ea typeface="+mn-ea"/>
                <a:cs typeface="+mn-cs"/>
              </a:rPr>
              <a:t>COMFORTABLE LIVING ENVIRONMENT</a:t>
            </a:r>
            <a:r>
              <a:rPr lang="en-AU" sz="1854" b="0" cap="all" dirty="0">
                <a:solidFill>
                  <a:srgbClr val="20536F"/>
                </a:solidFill>
                <a:latin typeface="NeutraText-Book" panose="02000000000000000000" pitchFamily="2" charset="0"/>
                <a:ea typeface="+mn-ea"/>
                <a:cs typeface="+mn-cs"/>
              </a:rPr>
              <a:t>.</a:t>
            </a:r>
          </a:p>
        </p:txBody>
      </p:sp>
      <p:sp>
        <p:nvSpPr>
          <p:cNvPr id="13" name="Rectangle 12">
            <a:extLst>
              <a:ext uri="{FF2B5EF4-FFF2-40B4-BE49-F238E27FC236}">
                <a16:creationId xmlns:a16="http://schemas.microsoft.com/office/drawing/2014/main" id="{87850B03-A298-404D-AEFC-9B8C9C512978}"/>
              </a:ext>
            </a:extLst>
          </p:cNvPr>
          <p:cNvSpPr/>
          <p:nvPr/>
        </p:nvSpPr>
        <p:spPr>
          <a:xfrm>
            <a:off x="611999" y="2912784"/>
            <a:ext cx="8436466" cy="973416"/>
          </a:xfrm>
          <a:prstGeom prst="rect">
            <a:avLst/>
          </a:prstGeom>
          <a:solidFill>
            <a:srgbClr val="205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75" dirty="0"/>
          </a:p>
        </p:txBody>
      </p:sp>
      <p:sp>
        <p:nvSpPr>
          <p:cNvPr id="14" name="TextBox 13">
            <a:extLst>
              <a:ext uri="{FF2B5EF4-FFF2-40B4-BE49-F238E27FC236}">
                <a16:creationId xmlns:a16="http://schemas.microsoft.com/office/drawing/2014/main" id="{8AD253C3-1C24-4BC2-AF74-FD4C9E30133C}"/>
              </a:ext>
            </a:extLst>
          </p:cNvPr>
          <p:cNvSpPr txBox="1"/>
          <p:nvPr/>
        </p:nvSpPr>
        <p:spPr>
          <a:xfrm>
            <a:off x="1139616" y="3069216"/>
            <a:ext cx="969097" cy="472886"/>
          </a:xfrm>
          <a:prstGeom prst="rect">
            <a:avLst/>
          </a:prstGeom>
          <a:noFill/>
        </p:spPr>
        <p:txBody>
          <a:bodyPr wrap="square" rtlCol="0">
            <a:spAutoFit/>
          </a:bodyPr>
          <a:lstStyle/>
          <a:p>
            <a:pPr algn="ctr"/>
            <a:r>
              <a:rPr lang="en-AU" sz="2473" dirty="0">
                <a:solidFill>
                  <a:srgbClr val="00C0D4"/>
                </a:solidFill>
                <a:latin typeface="Proxima Nova Rg" panose="02000506030000020004" pitchFamily="50" charset="0"/>
              </a:rPr>
              <a:t>2394</a:t>
            </a:r>
          </a:p>
        </p:txBody>
      </p:sp>
      <p:sp>
        <p:nvSpPr>
          <p:cNvPr id="15" name="TextBox 14">
            <a:extLst>
              <a:ext uri="{FF2B5EF4-FFF2-40B4-BE49-F238E27FC236}">
                <a16:creationId xmlns:a16="http://schemas.microsoft.com/office/drawing/2014/main" id="{1E4FC2B9-9378-4182-92C6-B4AE170C84AB}"/>
              </a:ext>
            </a:extLst>
          </p:cNvPr>
          <p:cNvSpPr txBox="1"/>
          <p:nvPr/>
        </p:nvSpPr>
        <p:spPr>
          <a:xfrm>
            <a:off x="4524783" y="3079473"/>
            <a:ext cx="610899" cy="472886"/>
          </a:xfrm>
          <a:prstGeom prst="rect">
            <a:avLst/>
          </a:prstGeom>
          <a:noFill/>
        </p:spPr>
        <p:txBody>
          <a:bodyPr wrap="square" rtlCol="0">
            <a:spAutoFit/>
          </a:bodyPr>
          <a:lstStyle/>
          <a:p>
            <a:pPr algn="ctr"/>
            <a:r>
              <a:rPr lang="en-AU" sz="2473" dirty="0">
                <a:solidFill>
                  <a:srgbClr val="00C0D4"/>
                </a:solidFill>
                <a:latin typeface="Proxima Nova Rg" panose="02000506030000020004" pitchFamily="50" charset="0"/>
              </a:rPr>
              <a:t>6</a:t>
            </a:r>
          </a:p>
        </p:txBody>
      </p:sp>
      <p:sp>
        <p:nvSpPr>
          <p:cNvPr id="16" name="TextBox 15">
            <a:extLst>
              <a:ext uri="{FF2B5EF4-FFF2-40B4-BE49-F238E27FC236}">
                <a16:creationId xmlns:a16="http://schemas.microsoft.com/office/drawing/2014/main" id="{2803522C-A26F-4A90-B21D-B8BC663E11BB}"/>
              </a:ext>
            </a:extLst>
          </p:cNvPr>
          <p:cNvSpPr txBox="1"/>
          <p:nvPr/>
        </p:nvSpPr>
        <p:spPr>
          <a:xfrm>
            <a:off x="7284484" y="3069214"/>
            <a:ext cx="969097" cy="472886"/>
          </a:xfrm>
          <a:prstGeom prst="rect">
            <a:avLst/>
          </a:prstGeom>
          <a:noFill/>
        </p:spPr>
        <p:txBody>
          <a:bodyPr wrap="square" rtlCol="0">
            <a:spAutoFit/>
          </a:bodyPr>
          <a:lstStyle/>
          <a:p>
            <a:pPr algn="ctr"/>
            <a:r>
              <a:rPr lang="en-AU" sz="2473" dirty="0">
                <a:solidFill>
                  <a:srgbClr val="00C0D4"/>
                </a:solidFill>
                <a:latin typeface="Proxima Nova Rg" panose="02000506030000020004" pitchFamily="50" charset="0"/>
              </a:rPr>
              <a:t>15</a:t>
            </a:r>
          </a:p>
        </p:txBody>
      </p:sp>
      <p:sp>
        <p:nvSpPr>
          <p:cNvPr id="17" name="TextBox 16">
            <a:extLst>
              <a:ext uri="{FF2B5EF4-FFF2-40B4-BE49-F238E27FC236}">
                <a16:creationId xmlns:a16="http://schemas.microsoft.com/office/drawing/2014/main" id="{81D3612C-3642-4173-A5CC-807411C3D19C}"/>
              </a:ext>
            </a:extLst>
          </p:cNvPr>
          <p:cNvSpPr txBox="1"/>
          <p:nvPr/>
        </p:nvSpPr>
        <p:spPr>
          <a:xfrm>
            <a:off x="1048843" y="3477579"/>
            <a:ext cx="1140835" cy="235001"/>
          </a:xfrm>
          <a:prstGeom prst="rect">
            <a:avLst/>
          </a:prstGeom>
          <a:noFill/>
        </p:spPr>
        <p:txBody>
          <a:bodyPr wrap="square" lIns="0" rIns="0" rtlCol="0">
            <a:spAutoFit/>
          </a:bodyPr>
          <a:lstStyle/>
          <a:p>
            <a:pPr algn="ctr"/>
            <a:r>
              <a:rPr lang="en-AU" sz="927" dirty="0">
                <a:solidFill>
                  <a:schemeClr val="bg1"/>
                </a:solidFill>
                <a:latin typeface="Proxima Nova Rg" panose="02000506030000020004" pitchFamily="50" charset="0"/>
              </a:rPr>
              <a:t>Total Units Managed</a:t>
            </a:r>
          </a:p>
        </p:txBody>
      </p:sp>
      <p:sp>
        <p:nvSpPr>
          <p:cNvPr id="18" name="TextBox 17">
            <a:extLst>
              <a:ext uri="{FF2B5EF4-FFF2-40B4-BE49-F238E27FC236}">
                <a16:creationId xmlns:a16="http://schemas.microsoft.com/office/drawing/2014/main" id="{99B77B3C-880C-4B49-B7CE-F06D4217EE19}"/>
              </a:ext>
            </a:extLst>
          </p:cNvPr>
          <p:cNvSpPr txBox="1"/>
          <p:nvPr/>
        </p:nvSpPr>
        <p:spPr>
          <a:xfrm>
            <a:off x="4259815" y="3477579"/>
            <a:ext cx="1140835" cy="235001"/>
          </a:xfrm>
          <a:prstGeom prst="rect">
            <a:avLst/>
          </a:prstGeom>
          <a:noFill/>
        </p:spPr>
        <p:txBody>
          <a:bodyPr wrap="square" lIns="0" rIns="0" rtlCol="0">
            <a:spAutoFit/>
          </a:bodyPr>
          <a:lstStyle/>
          <a:p>
            <a:pPr algn="ctr"/>
            <a:r>
              <a:rPr lang="en-AU" sz="927" dirty="0">
                <a:solidFill>
                  <a:schemeClr val="bg1"/>
                </a:solidFill>
                <a:latin typeface="Proxima Nova Rg" panose="02000506030000020004" pitchFamily="50" charset="0"/>
              </a:rPr>
              <a:t>States Covered</a:t>
            </a:r>
          </a:p>
        </p:txBody>
      </p:sp>
      <p:sp>
        <p:nvSpPr>
          <p:cNvPr id="19" name="TextBox 18">
            <a:extLst>
              <a:ext uri="{FF2B5EF4-FFF2-40B4-BE49-F238E27FC236}">
                <a16:creationId xmlns:a16="http://schemas.microsoft.com/office/drawing/2014/main" id="{00544B4C-1BAE-481B-BC9D-4A98511219FC}"/>
              </a:ext>
            </a:extLst>
          </p:cNvPr>
          <p:cNvSpPr txBox="1"/>
          <p:nvPr/>
        </p:nvSpPr>
        <p:spPr>
          <a:xfrm>
            <a:off x="7104774" y="3477579"/>
            <a:ext cx="1328520" cy="235001"/>
          </a:xfrm>
          <a:prstGeom prst="rect">
            <a:avLst/>
          </a:prstGeom>
          <a:noFill/>
        </p:spPr>
        <p:txBody>
          <a:bodyPr wrap="square" lIns="0" rIns="0" rtlCol="0">
            <a:spAutoFit/>
          </a:bodyPr>
          <a:lstStyle/>
          <a:p>
            <a:pPr algn="ctr"/>
            <a:r>
              <a:rPr lang="en-AU" sz="927" dirty="0">
                <a:solidFill>
                  <a:schemeClr val="bg1"/>
                </a:solidFill>
                <a:latin typeface="Proxima Nova Rg" panose="02000506030000020004" pitchFamily="50" charset="0"/>
              </a:rPr>
              <a:t>Managed Communities</a:t>
            </a:r>
          </a:p>
        </p:txBody>
      </p:sp>
      <p:cxnSp>
        <p:nvCxnSpPr>
          <p:cNvPr id="21" name="Straight Connector 20">
            <a:extLst>
              <a:ext uri="{FF2B5EF4-FFF2-40B4-BE49-F238E27FC236}">
                <a16:creationId xmlns:a16="http://schemas.microsoft.com/office/drawing/2014/main" id="{2D9D4D33-3DE6-4162-9FE9-B18068CADCE1}"/>
              </a:ext>
            </a:extLst>
          </p:cNvPr>
          <p:cNvCxnSpPr/>
          <p:nvPr/>
        </p:nvCxnSpPr>
        <p:spPr>
          <a:xfrm>
            <a:off x="3289858" y="3090362"/>
            <a:ext cx="0" cy="618258"/>
          </a:xfrm>
          <a:prstGeom prst="line">
            <a:avLst/>
          </a:prstGeom>
          <a:ln>
            <a:solidFill>
              <a:schemeClr val="accent1">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DEB21A-4AC2-4C5B-A855-7797AD428807}"/>
              </a:ext>
            </a:extLst>
          </p:cNvPr>
          <p:cNvCxnSpPr/>
          <p:nvPr/>
        </p:nvCxnSpPr>
        <p:spPr>
          <a:xfrm>
            <a:off x="6245587" y="3090362"/>
            <a:ext cx="0" cy="618258"/>
          </a:xfrm>
          <a:prstGeom prst="line">
            <a:avLst/>
          </a:prstGeom>
          <a:ln>
            <a:solidFill>
              <a:schemeClr val="accent1">
                <a:alpha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Google Shape;834;p40">
            <a:extLst>
              <a:ext uri="{FF2B5EF4-FFF2-40B4-BE49-F238E27FC236}">
                <a16:creationId xmlns:a16="http://schemas.microsoft.com/office/drawing/2014/main" id="{879C3ED9-03F9-41FB-A5A7-6EAFCA969869}"/>
              </a:ext>
            </a:extLst>
          </p:cNvPr>
          <p:cNvGraphicFramePr/>
          <p:nvPr>
            <p:extLst>
              <p:ext uri="{D42A27DB-BD31-4B8C-83A1-F6EECF244321}">
                <p14:modId xmlns:p14="http://schemas.microsoft.com/office/powerpoint/2010/main" val="2195340819"/>
              </p:ext>
            </p:extLst>
          </p:nvPr>
        </p:nvGraphicFramePr>
        <p:xfrm>
          <a:off x="611999" y="4161502"/>
          <a:ext cx="5950823" cy="2781814"/>
        </p:xfrm>
        <a:graphic>
          <a:graphicData uri="http://schemas.openxmlformats.org/drawingml/2006/table">
            <a:tbl>
              <a:tblPr>
                <a:noFill/>
              </a:tblPr>
              <a:tblGrid>
                <a:gridCol w="1656707">
                  <a:extLst>
                    <a:ext uri="{9D8B030D-6E8A-4147-A177-3AD203B41FA5}">
                      <a16:colId xmlns:a16="http://schemas.microsoft.com/office/drawing/2014/main" val="20000"/>
                    </a:ext>
                  </a:extLst>
                </a:gridCol>
                <a:gridCol w="1302452">
                  <a:extLst>
                    <a:ext uri="{9D8B030D-6E8A-4147-A177-3AD203B41FA5}">
                      <a16:colId xmlns:a16="http://schemas.microsoft.com/office/drawing/2014/main" val="20002"/>
                    </a:ext>
                  </a:extLst>
                </a:gridCol>
                <a:gridCol w="439635">
                  <a:extLst>
                    <a:ext uri="{9D8B030D-6E8A-4147-A177-3AD203B41FA5}">
                      <a16:colId xmlns:a16="http://schemas.microsoft.com/office/drawing/2014/main" val="686224769"/>
                    </a:ext>
                  </a:extLst>
                </a:gridCol>
                <a:gridCol w="1698014">
                  <a:extLst>
                    <a:ext uri="{9D8B030D-6E8A-4147-A177-3AD203B41FA5}">
                      <a16:colId xmlns:a16="http://schemas.microsoft.com/office/drawing/2014/main" val="3920894820"/>
                    </a:ext>
                  </a:extLst>
                </a:gridCol>
                <a:gridCol w="854015">
                  <a:extLst>
                    <a:ext uri="{9D8B030D-6E8A-4147-A177-3AD203B41FA5}">
                      <a16:colId xmlns:a16="http://schemas.microsoft.com/office/drawing/2014/main" val="2219890061"/>
                    </a:ext>
                  </a:extLst>
                </a:gridCol>
              </a:tblGrid>
              <a:tr h="305355">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Pr</a:t>
                      </a:r>
                      <a:r>
                        <a:rPr lang="en-US" sz="900" b="1" u="none" strike="noStrike" cap="none" dirty="0">
                          <a:solidFill>
                            <a:schemeClr val="lt1"/>
                          </a:solidFill>
                          <a:latin typeface="Proxima Nova Rg" panose="02000506030000020004" pitchFamily="50" charset="0"/>
                          <a:ea typeface="Proxima Nova"/>
                          <a:cs typeface="Arial" panose="020B0604020202020204" pitchFamily="34" charset="0"/>
                          <a:sym typeface="Proxima Nova"/>
                        </a:rPr>
                        <a:t>operty</a:t>
                      </a: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 Name</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183F54"/>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No. of Units</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183F54"/>
                    </a:solidFill>
                  </a:tcPr>
                </a:tc>
                <a:tc>
                  <a:txBody>
                    <a:bodyPr/>
                    <a:lstStyle/>
                    <a:p>
                      <a:pPr marL="107950" marR="0" lvl="0" indent="0" algn="l" defTabSz="777240" rtl="0" eaLnBrk="1" fontAlgn="auto" latinLnBrk="0" hangingPunct="1">
                        <a:lnSpc>
                          <a:spcPct val="100000"/>
                        </a:lnSpc>
                        <a:spcBef>
                          <a:spcPts val="0"/>
                        </a:spcBef>
                        <a:spcAft>
                          <a:spcPts val="0"/>
                        </a:spcAft>
                        <a:buClr>
                          <a:srgbClr val="000000"/>
                        </a:buClr>
                        <a:buSzPts val="800"/>
                        <a:buFont typeface="Arial"/>
                        <a:buNone/>
                        <a:tabLst/>
                        <a:defRPr/>
                      </a:pPr>
                      <a:endParaRPr lang="en-US"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183F54"/>
                    </a:solidFill>
                  </a:tcPr>
                </a:tc>
                <a:tc>
                  <a:txBody>
                    <a:bodyPr/>
                    <a:lstStyle/>
                    <a:p>
                      <a:pPr marL="107950" marR="0" lvl="0" indent="0" algn="l" defTabSz="777240" rtl="0" eaLnBrk="1" fontAlgn="auto" latinLnBrk="0" hangingPunct="1">
                        <a:lnSpc>
                          <a:spcPct val="100000"/>
                        </a:lnSpc>
                        <a:spcBef>
                          <a:spcPts val="0"/>
                        </a:spcBef>
                        <a:spcAft>
                          <a:spcPts val="0"/>
                        </a:spcAft>
                        <a:buClr>
                          <a:srgbClr val="000000"/>
                        </a:buClr>
                        <a:buSzPts val="800"/>
                        <a:buFont typeface="Arial"/>
                        <a:buNone/>
                        <a:tabLst/>
                        <a:defRPr/>
                      </a:pP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Pr</a:t>
                      </a:r>
                      <a:r>
                        <a:rPr lang="en-US" sz="900" b="1" u="none" strike="noStrike" cap="none" dirty="0">
                          <a:solidFill>
                            <a:schemeClr val="lt1"/>
                          </a:solidFill>
                          <a:latin typeface="Proxima Nova Rg" panose="02000506030000020004" pitchFamily="50" charset="0"/>
                          <a:ea typeface="Proxima Nova"/>
                          <a:cs typeface="Arial" panose="020B0604020202020204" pitchFamily="34" charset="0"/>
                          <a:sym typeface="Proxima Nova"/>
                        </a:rPr>
                        <a:t>operty</a:t>
                      </a: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 Name</a:t>
                      </a:r>
                      <a:endParaRPr lang="en-US"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183F54"/>
                    </a:solidFill>
                  </a:tcPr>
                </a:tc>
                <a:tc>
                  <a:txBody>
                    <a:bodyPr/>
                    <a:lstStyle/>
                    <a:p>
                      <a:pPr marL="107950" marR="0" lvl="0" indent="0" algn="ctr" defTabSz="777240" rtl="0" eaLnBrk="1" fontAlgn="auto" latinLnBrk="0" hangingPunct="1">
                        <a:lnSpc>
                          <a:spcPct val="100000"/>
                        </a:lnSpc>
                        <a:spcBef>
                          <a:spcPts val="0"/>
                        </a:spcBef>
                        <a:spcAft>
                          <a:spcPts val="0"/>
                        </a:spcAft>
                        <a:buClr>
                          <a:srgbClr val="000000"/>
                        </a:buClr>
                        <a:buSzPts val="800"/>
                        <a:buFont typeface="Arial"/>
                        <a:buNone/>
                        <a:tabLst/>
                        <a:defRPr/>
                      </a:pP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No. of Units</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183F54"/>
                    </a:solidFill>
                  </a:tcPr>
                </a:tc>
                <a:extLst>
                  <a:ext uri="{0D108BD9-81ED-4DB2-BD59-A6C34878D82A}">
                    <a16:rowId xmlns:a16="http://schemas.microsoft.com/office/drawing/2014/main" val="10000"/>
                  </a:ext>
                </a:extLst>
              </a:tr>
              <a:tr h="271427">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Hampshire Park</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noFill/>
                      <a:prstDash val="solid"/>
                      <a:round/>
                      <a:headEnd type="none" w="sm" len="sm"/>
                      <a:tailEnd type="none" w="sm" len="sm"/>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186</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noFill/>
                      <a:prstDash val="solid"/>
                      <a:round/>
                      <a:headEnd type="none" w="sm" len="sm"/>
                      <a:tailEnd type="none" w="sm" len="sm"/>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noFill/>
                      <a:prstDash val="solid"/>
                      <a:round/>
                      <a:headEnd type="none" w="sm" len="sm"/>
                      <a:tailEnd type="none" w="sm" len="sm"/>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Southside Flats</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noFill/>
                      <a:prstDash val="solid"/>
                      <a:round/>
                      <a:headEnd type="none" w="sm" len="sm"/>
                      <a:tailEnd type="none" w="sm" len="sm"/>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40</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noFill/>
                      <a:prstDash val="solid"/>
                      <a:round/>
                      <a:headEnd type="none" w="sm" len="sm"/>
                      <a:tailEnd type="none" w="sm" len="sm"/>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71427">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Ravenswood Gardens</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151</a:t>
                      </a:r>
                      <a:endParaRPr sz="1900" u="none" strike="noStrike" cap="none" dirty="0">
                        <a:latin typeface="Proxima Nova Rg" panose="02000506030000020004" pitchFamily="50" charset="0"/>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Haven Woodridge</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122</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71427">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Residences of Sawmill Park</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120</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Haven Crystal Lake</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dirty="0">
                          <a:solidFill>
                            <a:srgbClr val="002060"/>
                          </a:solidFill>
                          <a:latin typeface="Proxima Nova Rg" panose="02000506030000020004" pitchFamily="50" charset="0"/>
                          <a:ea typeface="Proxima Nova"/>
                          <a:cs typeface="Arial" panose="020B0604020202020204" pitchFamily="34" charset="0"/>
                          <a:sym typeface="Proxima Nova"/>
                        </a:rPr>
                        <a:t>80</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71427">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Everett Hyde Park</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98</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Haven St. Charles</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71</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71427">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i="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5454 S. Everett</a:t>
                      </a:r>
                      <a:endParaRPr sz="900" b="1" i="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b="0" i="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32</a:t>
                      </a:r>
                      <a:endParaRPr sz="900" b="0" i="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Haven Hobart</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300</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71427">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Worthington Woods</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96</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None/>
                      </a:pP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None/>
                      </a:pPr>
                      <a:r>
                        <a:rPr lang="en-US" sz="900" b="1" dirty="0">
                          <a:solidFill>
                            <a:srgbClr val="002060"/>
                          </a:solidFill>
                          <a:latin typeface="Proxima Nova Rg" panose="02000506030000020004" pitchFamily="50" charset="0"/>
                          <a:ea typeface="Proxima Nova"/>
                          <a:cs typeface="Arial" panose="020B0604020202020204" pitchFamily="34" charset="0"/>
                          <a:sym typeface="Proxima Nova"/>
                        </a:rPr>
                        <a:t>Haven Franklin Park</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None/>
                      </a:pPr>
                      <a:r>
                        <a:rPr lang="en-US" sz="900" dirty="0">
                          <a:solidFill>
                            <a:srgbClr val="002060"/>
                          </a:solidFill>
                          <a:latin typeface="Proxima Nova Rg" panose="02000506030000020004" pitchFamily="50" charset="0"/>
                          <a:ea typeface="Proxima Nova"/>
                          <a:cs typeface="Arial" panose="020B0604020202020204" pitchFamily="34" charset="0"/>
                          <a:sym typeface="Proxima Nova"/>
                        </a:rPr>
                        <a:t>128</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71427">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Hermitage Garden</a:t>
                      </a:r>
                      <a:endParaRPr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1F425B"/>
                          </a:solidFill>
                          <a:latin typeface="Proxima Nova Rg" panose="02000506030000020004" pitchFamily="50" charset="0"/>
                          <a:ea typeface="Proxima Nova"/>
                          <a:cs typeface="Arial" panose="020B0604020202020204" pitchFamily="34" charset="0"/>
                          <a:sym typeface="Proxima Nova"/>
                        </a:rPr>
                        <a:t>73</a:t>
                      </a:r>
                      <a:endParaRPr sz="900" u="none" strike="noStrike" cap="none" dirty="0">
                        <a:solidFill>
                          <a:srgbClr val="1F425B"/>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None/>
                      </a:pP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None/>
                      </a:pPr>
                      <a:r>
                        <a:rPr lang="en-US" sz="900" b="1" dirty="0">
                          <a:solidFill>
                            <a:srgbClr val="002060"/>
                          </a:solidFill>
                          <a:latin typeface="Proxima Nova Rg" panose="02000506030000020004" pitchFamily="50" charset="0"/>
                          <a:ea typeface="Proxima Nova"/>
                          <a:cs typeface="Arial" panose="020B0604020202020204" pitchFamily="34" charset="0"/>
                          <a:sym typeface="Proxima Nova"/>
                        </a:rPr>
                        <a:t>Haven Hoffman Estates</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None/>
                      </a:pPr>
                      <a:r>
                        <a:rPr lang="en-US" sz="900" dirty="0">
                          <a:solidFill>
                            <a:srgbClr val="002060"/>
                          </a:solidFill>
                          <a:latin typeface="Proxima Nova Rg" panose="02000506030000020004" pitchFamily="50" charset="0"/>
                          <a:ea typeface="Proxima Nova"/>
                          <a:cs typeface="Arial" panose="020B0604020202020204" pitchFamily="34" charset="0"/>
                          <a:sym typeface="Proxima Nova"/>
                        </a:rPr>
                        <a:t>550</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71115">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Links at Reads Lake</a:t>
                      </a:r>
                      <a:endParaRPr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1F425B"/>
                          </a:solidFill>
                          <a:latin typeface="Proxima Nova Rg" panose="02000506030000020004" pitchFamily="50" charset="0"/>
                          <a:ea typeface="Proxima Nova"/>
                          <a:cs typeface="Arial" panose="020B0604020202020204" pitchFamily="34" charset="0"/>
                          <a:sym typeface="Proxima Nova"/>
                        </a:rPr>
                        <a:t>66</a:t>
                      </a:r>
                      <a:endParaRPr sz="900" u="none" strike="noStrike" cap="none" dirty="0">
                        <a:solidFill>
                          <a:srgbClr val="1F425B"/>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None/>
                      </a:pP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None/>
                      </a:pPr>
                      <a:r>
                        <a:rPr lang="en-US" sz="900" b="1" dirty="0">
                          <a:solidFill>
                            <a:srgbClr val="002060"/>
                          </a:solidFill>
                          <a:latin typeface="Proxima Nova Rg" panose="02000506030000020004" pitchFamily="50" charset="0"/>
                          <a:ea typeface="Proxima Nova"/>
                          <a:cs typeface="Arial" panose="020B0604020202020204" pitchFamily="34" charset="0"/>
                          <a:sym typeface="Proxima Nova"/>
                        </a:rPr>
                        <a:t>Element Hoover</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None/>
                      </a:pPr>
                      <a:r>
                        <a:rPr lang="en-US" sz="900" dirty="0">
                          <a:solidFill>
                            <a:srgbClr val="002060"/>
                          </a:solidFill>
                          <a:latin typeface="Proxima Nova Rg" panose="02000506030000020004" pitchFamily="50" charset="0"/>
                          <a:ea typeface="Proxima Nova"/>
                          <a:cs typeface="Arial" panose="020B0604020202020204" pitchFamily="34" charset="0"/>
                          <a:sym typeface="Proxima Nova"/>
                        </a:rPr>
                        <a:t>323</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8"/>
                  </a:ext>
                </a:extLst>
              </a:tr>
              <a:tr h="305355">
                <a:tc gridSpan="4">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Total Units Under Management:</a:t>
                      </a:r>
                      <a:endParaRPr sz="2800" dirty="0">
                        <a:latin typeface="Proxima Nova Rg" panose="02000506030000020004" pitchFamily="50" charset="0"/>
                      </a:endParaRPr>
                    </a:p>
                  </a:txBody>
                  <a:tcPr marL="0" marR="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bg2">
                          <a:lumMod val="20000"/>
                          <a:lumOff val="80000"/>
                        </a:schemeClr>
                      </a:solidFill>
                      <a:prstDash val="solid"/>
                      <a:round/>
                      <a:headEnd type="none" w="med" len="med"/>
                      <a:tailEnd type="none" w="med" len="med"/>
                    </a:lnT>
                    <a:lnB w="9525" cap="flat" cmpd="sng" algn="ctr">
                      <a:solidFill>
                        <a:srgbClr val="000000">
                          <a:alpha val="0"/>
                        </a:srgbClr>
                      </a:solidFill>
                      <a:prstDash val="solid"/>
                      <a:round/>
                      <a:headEnd type="none" w="sm" len="sm"/>
                      <a:tailEnd type="none" w="sm" len="sm"/>
                    </a:lnB>
                    <a:solidFill>
                      <a:schemeClr val="accent4">
                        <a:alpha val="50000"/>
                      </a:schemeClr>
                    </a:solidFill>
                  </a:tcPr>
                </a:tc>
                <a:tc hMerge="1">
                  <a:txBody>
                    <a:bodyPr/>
                    <a:lstStyle/>
                    <a:p>
                      <a:pPr marL="107950" marR="0" lvl="0" indent="0" algn="ctr" rtl="0">
                        <a:lnSpc>
                          <a:spcPct val="100000"/>
                        </a:lnSpc>
                        <a:spcBef>
                          <a:spcPts val="0"/>
                        </a:spcBef>
                        <a:spcAft>
                          <a:spcPts val="0"/>
                        </a:spcAft>
                        <a:buClr>
                          <a:srgbClr val="000000"/>
                        </a:buClr>
                        <a:buSzPts val="800"/>
                        <a:buFont typeface="Arial"/>
                        <a:buNone/>
                      </a:pPr>
                      <a:endParaRPr sz="1000" dirty="0">
                        <a:solidFill>
                          <a:srgbClr val="003B5B"/>
                        </a:solidFill>
                        <a:latin typeface="Proxima Nova Rg" panose="02000506030000020004" pitchFamily="50" charset="0"/>
                        <a:ea typeface="Proxima Nova"/>
                        <a:cs typeface="Proxima Nova"/>
                        <a:sym typeface="Proxima Nova"/>
                      </a:endParaRPr>
                    </a:p>
                  </a:txBody>
                  <a:tcPr marL="0" marR="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50000"/>
                      </a:schemeClr>
                    </a:solidFill>
                  </a:tcPr>
                </a:tc>
                <a:tc hMerge="1">
                  <a:txBody>
                    <a:bodyPr/>
                    <a:lstStyle/>
                    <a:p>
                      <a:endParaRPr lang="en-AU"/>
                    </a:p>
                  </a:txBody>
                  <a:tcPr/>
                </a:tc>
                <a:tc hMerge="1">
                  <a:txBody>
                    <a:bodyPr/>
                    <a:lstStyle/>
                    <a:p>
                      <a:pPr marL="107950" marR="0" lvl="0" indent="0" algn="ctr" rtl="0">
                        <a:lnSpc>
                          <a:spcPct val="100000"/>
                        </a:lnSpc>
                        <a:spcBef>
                          <a:spcPts val="0"/>
                        </a:spcBef>
                        <a:spcAft>
                          <a:spcPts val="0"/>
                        </a:spcAft>
                        <a:buClr>
                          <a:srgbClr val="000000"/>
                        </a:buClr>
                        <a:buSzPts val="800"/>
                        <a:buFont typeface="Arial"/>
                        <a:buNone/>
                      </a:pPr>
                      <a:endParaRPr sz="1000" dirty="0">
                        <a:solidFill>
                          <a:srgbClr val="003B5B"/>
                        </a:solidFill>
                        <a:latin typeface="Proxima Nova Rg" panose="02000506030000020004" pitchFamily="50" charset="0"/>
                        <a:ea typeface="Proxima Nova"/>
                        <a:cs typeface="Proxima Nova"/>
                        <a:sym typeface="Proxima Nova"/>
                      </a:endParaRPr>
                    </a:p>
                  </a:txBody>
                  <a:tcPr marL="0" marR="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50000"/>
                      </a:schemeClr>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dirty="0">
                          <a:solidFill>
                            <a:srgbClr val="003B5B"/>
                          </a:solidFill>
                          <a:latin typeface="Proxima Nova Rg" panose="02000506030000020004" pitchFamily="50" charset="0"/>
                          <a:ea typeface="Proxima Nova"/>
                          <a:cs typeface="Arial" panose="020B0604020202020204" pitchFamily="34" charset="0"/>
                          <a:sym typeface="Proxima Nova"/>
                        </a:rPr>
                        <a:t>2,436</a:t>
                      </a:r>
                      <a:endParaRPr sz="900" dirty="0">
                        <a:solidFill>
                          <a:srgbClr val="003B5B"/>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2">
                          <a:lumMod val="20000"/>
                          <a:lumOff val="8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chemeClr val="accent4">
                        <a:alpha val="50000"/>
                      </a:schemeClr>
                    </a:solidFill>
                  </a:tcPr>
                </a:tc>
                <a:extLst>
                  <a:ext uri="{0D108BD9-81ED-4DB2-BD59-A6C34878D82A}">
                    <a16:rowId xmlns:a16="http://schemas.microsoft.com/office/drawing/2014/main" val="10017"/>
                  </a:ext>
                </a:extLst>
              </a:tr>
            </a:tbl>
          </a:graphicData>
        </a:graphic>
      </p:graphicFrame>
      <p:pic>
        <p:nvPicPr>
          <p:cNvPr id="25" name="Picture 24">
            <a:extLst>
              <a:ext uri="{FF2B5EF4-FFF2-40B4-BE49-F238E27FC236}">
                <a16:creationId xmlns:a16="http://schemas.microsoft.com/office/drawing/2014/main" id="{AD187927-1961-4E8E-B860-82B51EA743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42533" y="4161502"/>
            <a:ext cx="2305932" cy="2781817"/>
          </a:xfrm>
          <a:prstGeom prst="rect">
            <a:avLst/>
          </a:prstGeom>
        </p:spPr>
      </p:pic>
      <p:sp>
        <p:nvSpPr>
          <p:cNvPr id="24" name="Google Shape;735;p36">
            <a:extLst>
              <a:ext uri="{FF2B5EF4-FFF2-40B4-BE49-F238E27FC236}">
                <a16:creationId xmlns:a16="http://schemas.microsoft.com/office/drawing/2014/main" id="{1398A1B1-2085-4434-9687-B0D4A604EE73}"/>
              </a:ext>
            </a:extLst>
          </p:cNvPr>
          <p:cNvSpPr txBox="1">
            <a:spLocks/>
          </p:cNvSpPr>
          <p:nvPr/>
        </p:nvSpPr>
        <p:spPr>
          <a:xfrm>
            <a:off x="612000" y="1001455"/>
            <a:ext cx="5528698" cy="455836"/>
          </a:xfrm>
          <a:prstGeom prst="rect">
            <a:avLst/>
          </a:prstGeom>
          <a:effectLst>
            <a:glow rad="101600">
              <a:schemeClr val="accent3">
                <a:satMod val="175000"/>
                <a:alpha val="40000"/>
              </a:schemeClr>
            </a:glow>
          </a:effectLst>
        </p:spPr>
        <p:txBody>
          <a:bodyPr lIns="0" rIns="0" anchor="ctr"/>
          <a:lstStyle>
            <a:defPPr>
              <a:defRPr lang="en-US"/>
            </a:defPPr>
            <a:lvl1pPr indent="0" defTabSz="914504" fontAlgn="base">
              <a:lnSpc>
                <a:spcPts val="4600"/>
              </a:lnSpc>
              <a:spcBef>
                <a:spcPct val="0"/>
              </a:spcBef>
              <a:spcAft>
                <a:spcPct val="0"/>
              </a:spcAft>
              <a:defRPr sz="4400" cap="all" spc="145">
                <a:solidFill>
                  <a:srgbClr val="003553"/>
                </a:solidFill>
                <a:latin typeface="NeutraText-Book" panose="02000000000000000000" pitchFamily="2" charset="0"/>
                <a:ea typeface="ヒラギノ角ゴ Pro W3" charset="-128"/>
                <a:cs typeface="ヒラギノ角ゴ Pro W3" charset="-128"/>
              </a:defRPr>
            </a:lvl1pPr>
            <a:lvl2pPr marL="0" indent="0" fontAlgn="base">
              <a:spcBef>
                <a:spcPct val="20000"/>
              </a:spcBef>
              <a:spcAft>
                <a:spcPct val="0"/>
              </a:spcAft>
              <a:defRPr sz="1900" cap="all" spc="134">
                <a:solidFill>
                  <a:srgbClr val="123150"/>
                </a:solidFill>
                <a:latin typeface="NeutraText-Demi"/>
                <a:ea typeface="ヒラギノ角ゴ Pro W3" charset="-128"/>
                <a:cs typeface="ヒラギノ角ゴ Pro W3" charset="-128"/>
              </a:defRPr>
            </a:lvl2pPr>
            <a:lvl3pPr marL="0" indent="0" fontAlgn="base">
              <a:lnSpc>
                <a:spcPts val="1675"/>
              </a:lnSpc>
              <a:spcBef>
                <a:spcPct val="20000"/>
              </a:spcBef>
              <a:spcAft>
                <a:spcPct val="0"/>
              </a:spcAft>
              <a:defRPr sz="1200" b="1" cap="all" spc="156">
                <a:solidFill>
                  <a:srgbClr val="123150"/>
                </a:solidFill>
                <a:latin typeface="Proxima Nova Rg" panose="02000506030000020004" pitchFamily="50" charset="0"/>
                <a:ea typeface="ヒラギノ角ゴ Pro W3" charset="-128"/>
                <a:cs typeface="ヒラギノ角ゴ Pro W3" charset="-128"/>
              </a:defRPr>
            </a:lvl3pPr>
            <a:lvl4pPr marL="0" indent="0" fontAlgn="base">
              <a:lnSpc>
                <a:spcPts val="1338"/>
              </a:lnSpc>
              <a:spcBef>
                <a:spcPct val="20000"/>
              </a:spcBef>
              <a:spcAft>
                <a:spcPct val="0"/>
              </a:spcAft>
              <a:defRPr sz="1100" b="1" spc="134">
                <a:solidFill>
                  <a:srgbClr val="4CB3BE"/>
                </a:solidFill>
                <a:latin typeface="Proxima Nova Rg" panose="02000506030000020004" pitchFamily="50" charset="0"/>
                <a:ea typeface="ヒラギノ角ゴ Pro W3" charset="-128"/>
                <a:cs typeface="ヒラギノ角ゴ Pro W3" charset="-128"/>
              </a:defRPr>
            </a:lvl4pPr>
            <a:lvl5pPr marL="0" indent="0" fontAlgn="base">
              <a:lnSpc>
                <a:spcPts val="1450"/>
              </a:lnSpc>
              <a:spcBef>
                <a:spcPct val="20000"/>
              </a:spcBef>
              <a:spcAft>
                <a:spcPct val="0"/>
              </a:spcAft>
              <a:defRPr sz="1100" spc="123">
                <a:latin typeface="Proxima Nova Rg" panose="02000506030000020004" pitchFamily="50" charset="0"/>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AU" sz="3400" dirty="0"/>
              <a:t>OUR PROPERTIES</a:t>
            </a:r>
          </a:p>
        </p:txBody>
      </p:sp>
      <p:cxnSp>
        <p:nvCxnSpPr>
          <p:cNvPr id="28" name="Straight Connector 27">
            <a:extLst>
              <a:ext uri="{FF2B5EF4-FFF2-40B4-BE49-F238E27FC236}">
                <a16:creationId xmlns:a16="http://schemas.microsoft.com/office/drawing/2014/main" id="{6C9D5DA6-10FC-48A8-AF53-C59246410923}"/>
              </a:ext>
            </a:extLst>
          </p:cNvPr>
          <p:cNvCxnSpPr/>
          <p:nvPr/>
        </p:nvCxnSpPr>
        <p:spPr>
          <a:xfrm>
            <a:off x="0" y="556364"/>
            <a:ext cx="13853455"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FC974687-DB93-431B-A886-DA98E33EAF36}"/>
              </a:ext>
            </a:extLst>
          </p:cNvPr>
          <p:cNvGrpSpPr/>
          <p:nvPr/>
        </p:nvGrpSpPr>
        <p:grpSpPr>
          <a:xfrm>
            <a:off x="9224830" y="556363"/>
            <a:ext cx="4603951" cy="6659669"/>
            <a:chOff x="11938016" y="777149"/>
            <a:chExt cx="5958054" cy="8532000"/>
          </a:xfrm>
        </p:grpSpPr>
        <p:pic>
          <p:nvPicPr>
            <p:cNvPr id="7" name="Picture 2">
              <a:extLst>
                <a:ext uri="{FF2B5EF4-FFF2-40B4-BE49-F238E27FC236}">
                  <a16:creationId xmlns:a16="http://schemas.microsoft.com/office/drawing/2014/main" id="{BE1FE6A9-DF03-4B69-9859-0BF1D221B4E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973954" y="777600"/>
              <a:ext cx="2907645" cy="424884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829;p40">
              <a:extLst>
                <a:ext uri="{FF2B5EF4-FFF2-40B4-BE49-F238E27FC236}">
                  <a16:creationId xmlns:a16="http://schemas.microsoft.com/office/drawing/2014/main" id="{FD63386A-C2BC-4FF3-B496-B2DEEEEF968C}"/>
                </a:ext>
              </a:extLst>
            </p:cNvPr>
            <p:cNvSpPr/>
            <p:nvPr/>
          </p:nvSpPr>
          <p:spPr>
            <a:xfrm>
              <a:off x="14973955" y="5065200"/>
              <a:ext cx="2922115" cy="212400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a:buClr>
                  <a:schemeClr val="dk1"/>
                </a:buClr>
                <a:buSzPts val="1745"/>
              </a:pPr>
              <a:endParaRPr sz="1348">
                <a:solidFill>
                  <a:schemeClr val="dk1"/>
                </a:solidFill>
                <a:latin typeface="Proxima Nova"/>
                <a:ea typeface="Proxima Nova"/>
                <a:cs typeface="Proxima Nova"/>
                <a:sym typeface="Proxima Nova"/>
              </a:endParaRPr>
            </a:p>
          </p:txBody>
        </p:sp>
        <p:pic>
          <p:nvPicPr>
            <p:cNvPr id="9" name="Google Shape;833;p40">
              <a:extLst>
                <a:ext uri="{FF2B5EF4-FFF2-40B4-BE49-F238E27FC236}">
                  <a16:creationId xmlns:a16="http://schemas.microsoft.com/office/drawing/2014/main" id="{909E16DF-6310-4890-B79F-2133B2A28BC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938016" y="777149"/>
              <a:ext cx="3004882" cy="2137805"/>
            </a:xfrm>
            <a:prstGeom prst="rect">
              <a:avLst/>
            </a:prstGeom>
            <a:noFill/>
            <a:ln>
              <a:noFill/>
            </a:ln>
          </p:spPr>
        </p:pic>
        <p:pic>
          <p:nvPicPr>
            <p:cNvPr id="10" name="Picture 9">
              <a:extLst>
                <a:ext uri="{FF2B5EF4-FFF2-40B4-BE49-F238E27FC236}">
                  <a16:creationId xmlns:a16="http://schemas.microsoft.com/office/drawing/2014/main" id="{F9D36901-6F0B-4B7A-9773-9F0F722334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973955" y="7233525"/>
              <a:ext cx="2922115" cy="2075624"/>
            </a:xfrm>
            <a:prstGeom prst="rect">
              <a:avLst/>
            </a:prstGeom>
          </p:spPr>
        </p:pic>
        <p:pic>
          <p:nvPicPr>
            <p:cNvPr id="11" name="Picture 10">
              <a:extLst>
                <a:ext uri="{FF2B5EF4-FFF2-40B4-BE49-F238E27FC236}">
                  <a16:creationId xmlns:a16="http://schemas.microsoft.com/office/drawing/2014/main" id="{038CFDD4-CEF3-4C20-8B58-DEC3D9AFC90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942344" y="2950375"/>
              <a:ext cx="2998800" cy="2074528"/>
            </a:xfrm>
            <a:prstGeom prst="rect">
              <a:avLst/>
            </a:prstGeom>
          </p:spPr>
        </p:pic>
        <p:pic>
          <p:nvPicPr>
            <p:cNvPr id="29" name="Picture 28">
              <a:extLst>
                <a:ext uri="{FF2B5EF4-FFF2-40B4-BE49-F238E27FC236}">
                  <a16:creationId xmlns:a16="http://schemas.microsoft.com/office/drawing/2014/main" id="{F2020632-3AD7-49BB-B9A5-A3AB5BE79EB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942344" y="5065200"/>
              <a:ext cx="2994472" cy="4243948"/>
            </a:xfrm>
            <a:prstGeom prst="rect">
              <a:avLst/>
            </a:prstGeom>
          </p:spPr>
        </p:pic>
      </p:grpSp>
      <p:pic>
        <p:nvPicPr>
          <p:cNvPr id="26" name="Logo">
            <a:extLst>
              <a:ext uri="{FF2B5EF4-FFF2-40B4-BE49-F238E27FC236}">
                <a16:creationId xmlns:a16="http://schemas.microsoft.com/office/drawing/2014/main" id="{A1AC1E27-BFF3-4C96-8869-3E85B14F83F1}"/>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576000" y="207592"/>
            <a:ext cx="864000" cy="216000"/>
          </a:xfrm>
          <a:prstGeom prst="rect">
            <a:avLst/>
          </a:prstGeom>
          <a:noFill/>
          <a:ln>
            <a:noFill/>
          </a:ln>
        </p:spPr>
      </p:pic>
    </p:spTree>
    <p:extLst>
      <p:ext uri="{BB962C8B-B14F-4D97-AF65-F5344CB8AC3E}">
        <p14:creationId xmlns:p14="http://schemas.microsoft.com/office/powerpoint/2010/main" val="37016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0221A9-D8FF-4536-9C40-7C859590DFFA}"/>
              </a:ext>
            </a:extLst>
          </p:cNvPr>
          <p:cNvSpPr/>
          <p:nvPr/>
        </p:nvSpPr>
        <p:spPr>
          <a:xfrm rot="16200000">
            <a:off x="6611317" y="-1132119"/>
            <a:ext cx="594965" cy="13817603"/>
          </a:xfrm>
          <a:prstGeom prst="rect">
            <a:avLst/>
          </a:prstGeom>
          <a:gradFill flip="none" rotWithShape="1">
            <a:gsLst>
              <a:gs pos="69000">
                <a:schemeClr val="bg1"/>
              </a:gs>
              <a:gs pos="100000">
                <a:schemeClr val="bg2">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65"/>
          </a:p>
        </p:txBody>
      </p:sp>
      <p:sp>
        <p:nvSpPr>
          <p:cNvPr id="4" name="Google Shape;735;p36">
            <a:extLst>
              <a:ext uri="{FF2B5EF4-FFF2-40B4-BE49-F238E27FC236}">
                <a16:creationId xmlns:a16="http://schemas.microsoft.com/office/drawing/2014/main" id="{6CE6DC08-12AF-4359-B28C-6C37E0595DBB}"/>
              </a:ext>
            </a:extLst>
          </p:cNvPr>
          <p:cNvSpPr txBox="1">
            <a:spLocks/>
          </p:cNvSpPr>
          <p:nvPr/>
        </p:nvSpPr>
        <p:spPr>
          <a:xfrm>
            <a:off x="2661798" y="939260"/>
            <a:ext cx="8494005" cy="830997"/>
          </a:xfrm>
          <a:prstGeom prst="rect">
            <a:avLst/>
          </a:prstGeom>
          <a:noFill/>
          <a:ln>
            <a:noFill/>
          </a:ln>
        </p:spPr>
        <p:txBody>
          <a:bodyPr spcFirstLastPara="1" wrap="square" lIns="0" tIns="0" rIns="0" bIns="0" anchor="t" anchorCtr="0">
            <a:sp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3" indent="0" algn="ctr">
              <a:lnSpc>
                <a:spcPct val="100000"/>
              </a:lnSpc>
              <a:spcBef>
                <a:spcPts val="6"/>
              </a:spcBef>
              <a:buNone/>
            </a:pPr>
            <a:r>
              <a:rPr lang="en-AU" sz="1800" spc="130" dirty="0">
                <a:solidFill>
                  <a:srgbClr val="003B5C"/>
                </a:solidFill>
                <a:latin typeface="NeutraText-Book" panose="02000000000000000000" pitchFamily="2" charset="0"/>
              </a:rPr>
              <a:t>DOING WHAT YOU </a:t>
            </a:r>
            <a:r>
              <a:rPr lang="en-AU" sz="1800" spc="130" dirty="0">
                <a:solidFill>
                  <a:srgbClr val="03BCD3"/>
                </a:solidFill>
                <a:latin typeface="NeutraText-Book" panose="02000000000000000000" pitchFamily="2" charset="0"/>
              </a:rPr>
              <a:t>LOVE</a:t>
            </a:r>
            <a:r>
              <a:rPr lang="en-AU" sz="1800" spc="130" dirty="0">
                <a:solidFill>
                  <a:srgbClr val="003B5C"/>
                </a:solidFill>
                <a:latin typeface="NeutraText-Book" panose="02000000000000000000" pitchFamily="2" charset="0"/>
              </a:rPr>
              <a:t>, WITH PEOPLE YOU LIKE AND</a:t>
            </a:r>
            <a:r>
              <a:rPr lang="en-AU" sz="1800" spc="130" dirty="0">
                <a:solidFill>
                  <a:srgbClr val="023C5C"/>
                </a:solidFill>
                <a:latin typeface="NeutraText-Book" panose="02000000000000000000" pitchFamily="2" charset="0"/>
              </a:rPr>
              <a:t> </a:t>
            </a:r>
            <a:r>
              <a:rPr lang="en-AU" sz="1800" spc="130" dirty="0">
                <a:solidFill>
                  <a:srgbClr val="03BCD3"/>
                </a:solidFill>
                <a:latin typeface="NeutraText-Book" panose="02000000000000000000" pitchFamily="2" charset="0"/>
              </a:rPr>
              <a:t>RESPECT, </a:t>
            </a:r>
            <a:r>
              <a:rPr lang="en-AU" sz="1800" spc="130" dirty="0">
                <a:solidFill>
                  <a:srgbClr val="003B5C"/>
                </a:solidFill>
                <a:latin typeface="NeutraText-Book" panose="02000000000000000000" pitchFamily="2" charset="0"/>
              </a:rPr>
              <a:t>MAKE A DIFFERENCE IN THE WORLD, BE APPROPRIATELY COMPENSATED, WITH TIME FOR OTHER</a:t>
            </a:r>
            <a:r>
              <a:rPr lang="en-AU" sz="1800" spc="130" dirty="0">
                <a:solidFill>
                  <a:srgbClr val="023C5C"/>
                </a:solidFill>
                <a:latin typeface="NeutraText-Book" panose="02000000000000000000" pitchFamily="2" charset="0"/>
              </a:rPr>
              <a:t> </a:t>
            </a:r>
            <a:r>
              <a:rPr lang="en-AU" sz="1800" spc="130" dirty="0">
                <a:solidFill>
                  <a:srgbClr val="03BCD3"/>
                </a:solidFill>
                <a:latin typeface="NeutraText-Book" panose="02000000000000000000" pitchFamily="2" charset="0"/>
              </a:rPr>
              <a:t>PASSIONS</a:t>
            </a:r>
            <a:r>
              <a:rPr lang="en-AU" sz="1800" spc="130" dirty="0">
                <a:solidFill>
                  <a:srgbClr val="003B5C"/>
                </a:solidFill>
                <a:latin typeface="NeutraText-Book" panose="02000000000000000000" pitchFamily="2" charset="0"/>
              </a:rPr>
              <a:t>.</a:t>
            </a:r>
          </a:p>
        </p:txBody>
      </p:sp>
      <p:sp>
        <p:nvSpPr>
          <p:cNvPr id="5" name="Rectangle 4">
            <a:extLst>
              <a:ext uri="{FF2B5EF4-FFF2-40B4-BE49-F238E27FC236}">
                <a16:creationId xmlns:a16="http://schemas.microsoft.com/office/drawing/2014/main" id="{E8D8CD26-655D-431B-A2C6-2C219CB1644A}"/>
              </a:ext>
            </a:extLst>
          </p:cNvPr>
          <p:cNvSpPr/>
          <p:nvPr/>
        </p:nvSpPr>
        <p:spPr>
          <a:xfrm>
            <a:off x="-6400" y="2051765"/>
            <a:ext cx="13823999" cy="1476000"/>
          </a:xfrm>
          <a:prstGeom prst="rect">
            <a:avLst/>
          </a:prstGeom>
          <a:gradFill flip="none" rotWithShape="1">
            <a:gsLst>
              <a:gs pos="0">
                <a:srgbClr val="00253A"/>
              </a:gs>
              <a:gs pos="100000">
                <a:srgbClr val="003B5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11" dirty="0"/>
          </a:p>
        </p:txBody>
      </p:sp>
      <p:sp>
        <p:nvSpPr>
          <p:cNvPr id="6" name="TextBox 5">
            <a:extLst>
              <a:ext uri="{FF2B5EF4-FFF2-40B4-BE49-F238E27FC236}">
                <a16:creationId xmlns:a16="http://schemas.microsoft.com/office/drawing/2014/main" id="{656E9636-0193-4FC5-BA85-88992EC955BD}"/>
              </a:ext>
            </a:extLst>
          </p:cNvPr>
          <p:cNvSpPr txBox="1"/>
          <p:nvPr/>
        </p:nvSpPr>
        <p:spPr>
          <a:xfrm>
            <a:off x="3233883" y="2173254"/>
            <a:ext cx="795512" cy="276999"/>
          </a:xfrm>
          <a:prstGeom prst="rect">
            <a:avLst/>
          </a:prstGeom>
          <a:noFill/>
        </p:spPr>
        <p:txBody>
          <a:bodyPr wrap="square" rtlCol="0">
            <a:spAutoFit/>
          </a:bodyPr>
          <a:lstStyle/>
          <a:p>
            <a:pPr algn="ctr"/>
            <a:r>
              <a:rPr lang="en-AU" sz="1200" dirty="0">
                <a:solidFill>
                  <a:srgbClr val="67899F"/>
                </a:solidFill>
                <a:latin typeface="Proxima Nova Lt" panose="02000506030000020004" pitchFamily="50" charset="0"/>
              </a:rPr>
              <a:t>01</a:t>
            </a:r>
          </a:p>
        </p:txBody>
      </p:sp>
      <p:sp>
        <p:nvSpPr>
          <p:cNvPr id="7" name="TextBox 6">
            <a:extLst>
              <a:ext uri="{FF2B5EF4-FFF2-40B4-BE49-F238E27FC236}">
                <a16:creationId xmlns:a16="http://schemas.microsoft.com/office/drawing/2014/main" id="{ECDEDEF5-C31B-44DE-850A-0B737B5C00FA}"/>
              </a:ext>
            </a:extLst>
          </p:cNvPr>
          <p:cNvSpPr txBox="1"/>
          <p:nvPr/>
        </p:nvSpPr>
        <p:spPr>
          <a:xfrm>
            <a:off x="6385955" y="2180042"/>
            <a:ext cx="663620" cy="276999"/>
          </a:xfrm>
          <a:prstGeom prst="rect">
            <a:avLst/>
          </a:prstGeom>
          <a:noFill/>
        </p:spPr>
        <p:txBody>
          <a:bodyPr wrap="square" rtlCol="0">
            <a:spAutoFit/>
          </a:bodyPr>
          <a:lstStyle/>
          <a:p>
            <a:pPr algn="ctr"/>
            <a:r>
              <a:rPr lang="en-AU" sz="1200" dirty="0">
                <a:solidFill>
                  <a:srgbClr val="67899F"/>
                </a:solidFill>
                <a:latin typeface="Proxima Nova Lt" panose="02000506030000020004" pitchFamily="50" charset="0"/>
              </a:rPr>
              <a:t>02</a:t>
            </a:r>
          </a:p>
        </p:txBody>
      </p:sp>
      <p:sp>
        <p:nvSpPr>
          <p:cNvPr id="8" name="TextBox 7">
            <a:extLst>
              <a:ext uri="{FF2B5EF4-FFF2-40B4-BE49-F238E27FC236}">
                <a16:creationId xmlns:a16="http://schemas.microsoft.com/office/drawing/2014/main" id="{EDDE3AB7-221A-4FAF-B40E-E5F1A6F43B55}"/>
              </a:ext>
            </a:extLst>
          </p:cNvPr>
          <p:cNvSpPr txBox="1"/>
          <p:nvPr/>
        </p:nvSpPr>
        <p:spPr>
          <a:xfrm>
            <a:off x="9871794" y="2173253"/>
            <a:ext cx="641314" cy="276999"/>
          </a:xfrm>
          <a:prstGeom prst="rect">
            <a:avLst/>
          </a:prstGeom>
          <a:noFill/>
        </p:spPr>
        <p:txBody>
          <a:bodyPr wrap="square" rtlCol="0">
            <a:spAutoFit/>
          </a:bodyPr>
          <a:lstStyle/>
          <a:p>
            <a:pPr algn="ctr"/>
            <a:r>
              <a:rPr lang="en-AU" sz="1200" dirty="0">
                <a:solidFill>
                  <a:srgbClr val="67899F"/>
                </a:solidFill>
                <a:latin typeface="Proxima Nova Lt" panose="02000506030000020004" pitchFamily="50" charset="0"/>
              </a:rPr>
              <a:t>03</a:t>
            </a:r>
          </a:p>
        </p:txBody>
      </p:sp>
      <p:sp>
        <p:nvSpPr>
          <p:cNvPr id="9" name="TextBox 8">
            <a:extLst>
              <a:ext uri="{FF2B5EF4-FFF2-40B4-BE49-F238E27FC236}">
                <a16:creationId xmlns:a16="http://schemas.microsoft.com/office/drawing/2014/main" id="{20958524-123F-4EA2-8BAF-7E4A3EC1FF89}"/>
              </a:ext>
            </a:extLst>
          </p:cNvPr>
          <p:cNvSpPr txBox="1"/>
          <p:nvPr/>
        </p:nvSpPr>
        <p:spPr>
          <a:xfrm>
            <a:off x="2223915" y="2399898"/>
            <a:ext cx="2806184" cy="535531"/>
          </a:xfrm>
          <a:prstGeom prst="rect">
            <a:avLst/>
          </a:prstGeom>
          <a:noFill/>
        </p:spPr>
        <p:txBody>
          <a:bodyPr wrap="square" lIns="0" rIns="0" rtlCol="0">
            <a:spAutoFit/>
          </a:bodyPr>
          <a:lstStyle/>
          <a:p>
            <a:pPr algn="ctr">
              <a:lnSpc>
                <a:spcPct val="80000"/>
              </a:lnSpc>
            </a:pPr>
            <a:r>
              <a:rPr lang="en-AU" sz="1800" cap="all" dirty="0">
                <a:solidFill>
                  <a:srgbClr val="00C0D4"/>
                </a:solidFill>
                <a:latin typeface="NeutraText-Book" panose="02000000000000000000" pitchFamily="2" charset="0"/>
              </a:rPr>
              <a:t>Be an honest,</a:t>
            </a:r>
            <a:br>
              <a:rPr lang="en-AU" sz="1800" cap="all" dirty="0">
                <a:solidFill>
                  <a:srgbClr val="00C0D4"/>
                </a:solidFill>
                <a:latin typeface="NeutraText-Book" panose="02000000000000000000" pitchFamily="2" charset="0"/>
              </a:rPr>
            </a:br>
            <a:r>
              <a:rPr lang="en-AU" sz="1800" cap="all" dirty="0">
                <a:solidFill>
                  <a:srgbClr val="00C0D4"/>
                </a:solidFill>
                <a:latin typeface="NeutraText-Book" panose="02000000000000000000" pitchFamily="2" charset="0"/>
              </a:rPr>
              <a:t>humble professional</a:t>
            </a:r>
          </a:p>
        </p:txBody>
      </p:sp>
      <p:sp>
        <p:nvSpPr>
          <p:cNvPr id="10" name="TextBox 9">
            <a:extLst>
              <a:ext uri="{FF2B5EF4-FFF2-40B4-BE49-F238E27FC236}">
                <a16:creationId xmlns:a16="http://schemas.microsoft.com/office/drawing/2014/main" id="{105B519D-6828-4011-8FA1-035C155B5DEF}"/>
              </a:ext>
            </a:extLst>
          </p:cNvPr>
          <p:cNvSpPr txBox="1"/>
          <p:nvPr/>
        </p:nvSpPr>
        <p:spPr>
          <a:xfrm>
            <a:off x="5979236" y="2399898"/>
            <a:ext cx="1477059" cy="535531"/>
          </a:xfrm>
          <a:prstGeom prst="rect">
            <a:avLst/>
          </a:prstGeom>
          <a:noFill/>
        </p:spPr>
        <p:txBody>
          <a:bodyPr wrap="square" lIns="0" rIns="0" rtlCol="0">
            <a:spAutoFit/>
          </a:bodyPr>
          <a:lstStyle>
            <a:defPPr>
              <a:defRPr lang="en-US"/>
            </a:defPPr>
            <a:lvl1pPr algn="ctr">
              <a:lnSpc>
                <a:spcPct val="80000"/>
              </a:lnSpc>
              <a:defRPr sz="1800" cap="all">
                <a:solidFill>
                  <a:srgbClr val="00C0D4"/>
                </a:solidFill>
                <a:latin typeface="NeutraText-Book" panose="02000000000000000000" pitchFamily="2" charset="0"/>
              </a:defRPr>
            </a:lvl1pPr>
          </a:lstStyle>
          <a:p>
            <a:r>
              <a:rPr lang="en-AU" dirty="0"/>
              <a:t>Take</a:t>
            </a:r>
            <a:br>
              <a:rPr lang="en-AU" dirty="0"/>
            </a:br>
            <a:r>
              <a:rPr lang="en-AU" dirty="0"/>
              <a:t>Ownership</a:t>
            </a:r>
          </a:p>
        </p:txBody>
      </p:sp>
      <p:sp>
        <p:nvSpPr>
          <p:cNvPr id="11" name="TextBox 10">
            <a:extLst>
              <a:ext uri="{FF2B5EF4-FFF2-40B4-BE49-F238E27FC236}">
                <a16:creationId xmlns:a16="http://schemas.microsoft.com/office/drawing/2014/main" id="{0A1B747F-8AAC-48D0-AD89-E5F6BBBC7C1D}"/>
              </a:ext>
            </a:extLst>
          </p:cNvPr>
          <p:cNvSpPr txBox="1"/>
          <p:nvPr/>
        </p:nvSpPr>
        <p:spPr>
          <a:xfrm>
            <a:off x="9191156" y="2399898"/>
            <a:ext cx="2002963" cy="535531"/>
          </a:xfrm>
          <a:prstGeom prst="rect">
            <a:avLst/>
          </a:prstGeom>
          <a:noFill/>
        </p:spPr>
        <p:txBody>
          <a:bodyPr wrap="square" lIns="0" rIns="0" rtlCol="0">
            <a:spAutoFit/>
          </a:bodyPr>
          <a:lstStyle>
            <a:defPPr>
              <a:defRPr lang="en-US"/>
            </a:defPPr>
            <a:lvl1pPr algn="ctr">
              <a:lnSpc>
                <a:spcPct val="80000"/>
              </a:lnSpc>
              <a:defRPr sz="1800" cap="all">
                <a:solidFill>
                  <a:srgbClr val="00C0D4"/>
                </a:solidFill>
                <a:latin typeface="NeutraText-Book" panose="02000000000000000000" pitchFamily="2" charset="0"/>
              </a:defRPr>
            </a:lvl1pPr>
          </a:lstStyle>
          <a:p>
            <a:r>
              <a:rPr lang="en-AU" dirty="0"/>
              <a:t>Exceed Expectations</a:t>
            </a:r>
          </a:p>
        </p:txBody>
      </p:sp>
      <p:cxnSp>
        <p:nvCxnSpPr>
          <p:cNvPr id="12" name="Straight Connector 11">
            <a:extLst>
              <a:ext uri="{FF2B5EF4-FFF2-40B4-BE49-F238E27FC236}">
                <a16:creationId xmlns:a16="http://schemas.microsoft.com/office/drawing/2014/main" id="{D30C4E39-2A37-44DD-AEAF-27D5A1280586}"/>
              </a:ext>
            </a:extLst>
          </p:cNvPr>
          <p:cNvCxnSpPr/>
          <p:nvPr/>
        </p:nvCxnSpPr>
        <p:spPr>
          <a:xfrm>
            <a:off x="5217437" y="2276967"/>
            <a:ext cx="0" cy="1152000"/>
          </a:xfrm>
          <a:prstGeom prst="line">
            <a:avLst/>
          </a:prstGeom>
          <a:ln>
            <a:solidFill>
              <a:schemeClr val="accent1">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819CC1-5940-46D0-B94C-C8FF10F8EF39}"/>
              </a:ext>
            </a:extLst>
          </p:cNvPr>
          <p:cNvCxnSpPr/>
          <p:nvPr/>
        </p:nvCxnSpPr>
        <p:spPr>
          <a:xfrm>
            <a:off x="8490692" y="2276967"/>
            <a:ext cx="0" cy="1152000"/>
          </a:xfrm>
          <a:prstGeom prst="line">
            <a:avLst/>
          </a:prstGeom>
          <a:ln>
            <a:solidFill>
              <a:schemeClr val="accent1">
                <a:alpha val="2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C39471B-6B12-47E6-8867-3F433F760A33}"/>
              </a:ext>
            </a:extLst>
          </p:cNvPr>
          <p:cNvSpPr txBox="1"/>
          <p:nvPr/>
        </p:nvSpPr>
        <p:spPr>
          <a:xfrm>
            <a:off x="0" y="2048822"/>
            <a:ext cx="273630" cy="1476000"/>
          </a:xfrm>
          <a:prstGeom prst="rect">
            <a:avLst/>
          </a:prstGeom>
          <a:solidFill>
            <a:schemeClr val="bg1">
              <a:alpha val="8000"/>
            </a:schemeClr>
          </a:solidFill>
        </p:spPr>
        <p:txBody>
          <a:bodyPr vert="vert270" wrap="square" lIns="0" tIns="36000" rIns="0" bIns="36000" rtlCol="0" anchor="ctr" anchorCtr="0">
            <a:noAutofit/>
          </a:bodyPr>
          <a:lstStyle/>
          <a:p>
            <a:pPr algn="ctr"/>
            <a:r>
              <a:rPr lang="en-AU" sz="900" spc="120" dirty="0">
                <a:solidFill>
                  <a:schemeClr val="bg1"/>
                </a:solidFill>
                <a:latin typeface="Proxima Nova Lt" panose="02000506030000020004" pitchFamily="50" charset="0"/>
              </a:rPr>
              <a:t>CORE VALUES</a:t>
            </a:r>
          </a:p>
        </p:txBody>
      </p:sp>
      <p:sp>
        <p:nvSpPr>
          <p:cNvPr id="15" name="TextBox 14">
            <a:extLst>
              <a:ext uri="{FF2B5EF4-FFF2-40B4-BE49-F238E27FC236}">
                <a16:creationId xmlns:a16="http://schemas.microsoft.com/office/drawing/2014/main" id="{91454AAB-203A-45FC-9201-34E1548B6032}"/>
              </a:ext>
            </a:extLst>
          </p:cNvPr>
          <p:cNvSpPr txBox="1"/>
          <p:nvPr/>
        </p:nvSpPr>
        <p:spPr>
          <a:xfrm>
            <a:off x="2346700" y="2969248"/>
            <a:ext cx="2569878" cy="293350"/>
          </a:xfrm>
          <a:prstGeom prst="rect">
            <a:avLst/>
          </a:prstGeom>
          <a:noFill/>
        </p:spPr>
        <p:txBody>
          <a:bodyPr wrap="square" lIns="0" tIns="0" rIns="0" bIns="0" rtlCol="0">
            <a:spAutoFit/>
          </a:bodyPr>
          <a:lstStyle/>
          <a:p>
            <a:pPr algn="ctr">
              <a:lnSpc>
                <a:spcPct val="110000"/>
              </a:lnSpc>
            </a:pPr>
            <a:r>
              <a:rPr lang="en-AU" sz="900" dirty="0">
                <a:solidFill>
                  <a:schemeClr val="bg1">
                    <a:alpha val="50000"/>
                  </a:schemeClr>
                </a:solidFill>
                <a:latin typeface="Georgia" panose="02040502050405020303" pitchFamily="18" charset="0"/>
              </a:rPr>
              <a:t>Do the right thing, always. </a:t>
            </a:r>
            <a:br>
              <a:rPr lang="en-AU" sz="900" dirty="0">
                <a:solidFill>
                  <a:schemeClr val="bg1">
                    <a:alpha val="50000"/>
                  </a:schemeClr>
                </a:solidFill>
                <a:latin typeface="Georgia" panose="02040502050405020303" pitchFamily="18" charset="0"/>
              </a:rPr>
            </a:br>
            <a:r>
              <a:rPr lang="en-AU" sz="900" dirty="0">
                <a:solidFill>
                  <a:schemeClr val="bg1">
                    <a:alpha val="50000"/>
                  </a:schemeClr>
                </a:solidFill>
                <a:latin typeface="Georgia" panose="02040502050405020303" pitchFamily="18" charset="0"/>
              </a:rPr>
              <a:t>Nobody is bigger than the team.</a:t>
            </a:r>
          </a:p>
        </p:txBody>
      </p:sp>
      <p:sp>
        <p:nvSpPr>
          <p:cNvPr id="16" name="TextBox 15">
            <a:extLst>
              <a:ext uri="{FF2B5EF4-FFF2-40B4-BE49-F238E27FC236}">
                <a16:creationId xmlns:a16="http://schemas.microsoft.com/office/drawing/2014/main" id="{D8C3EE82-C2CB-4C4C-B92C-64BD67FC6448}"/>
              </a:ext>
            </a:extLst>
          </p:cNvPr>
          <p:cNvSpPr txBox="1"/>
          <p:nvPr/>
        </p:nvSpPr>
        <p:spPr>
          <a:xfrm>
            <a:off x="5432826" y="3006484"/>
            <a:ext cx="2569878" cy="293350"/>
          </a:xfrm>
          <a:prstGeom prst="rect">
            <a:avLst/>
          </a:prstGeom>
          <a:noFill/>
        </p:spPr>
        <p:txBody>
          <a:bodyPr wrap="square" lIns="0" tIns="0" rIns="0" bIns="0" rtlCol="0">
            <a:spAutoFit/>
          </a:bodyPr>
          <a:lstStyle>
            <a:defPPr>
              <a:defRPr lang="en-US"/>
            </a:defPPr>
            <a:lvl1pPr algn="ctr">
              <a:lnSpc>
                <a:spcPct val="110000"/>
              </a:lnSpc>
              <a:defRPr sz="700">
                <a:solidFill>
                  <a:schemeClr val="bg1">
                    <a:alpha val="50000"/>
                  </a:schemeClr>
                </a:solidFill>
                <a:latin typeface="Georgia" panose="02040502050405020303" pitchFamily="18" charset="0"/>
              </a:defRPr>
            </a:lvl1pPr>
          </a:lstStyle>
          <a:p>
            <a:r>
              <a:rPr lang="en-AU" sz="900" dirty="0"/>
              <a:t>Be accountable.  Take pride in your work. </a:t>
            </a:r>
            <a:br>
              <a:rPr lang="en-AU" sz="900" dirty="0"/>
            </a:br>
            <a:r>
              <a:rPr lang="en-AU" sz="900" dirty="0"/>
              <a:t>Take the initiative to solve problems.</a:t>
            </a:r>
          </a:p>
        </p:txBody>
      </p:sp>
      <p:sp>
        <p:nvSpPr>
          <p:cNvPr id="17" name="TextBox 16">
            <a:extLst>
              <a:ext uri="{FF2B5EF4-FFF2-40B4-BE49-F238E27FC236}">
                <a16:creationId xmlns:a16="http://schemas.microsoft.com/office/drawing/2014/main" id="{1726E5A6-F25D-42EE-8E96-E53A903CCF89}"/>
              </a:ext>
            </a:extLst>
          </p:cNvPr>
          <p:cNvSpPr txBox="1"/>
          <p:nvPr/>
        </p:nvSpPr>
        <p:spPr>
          <a:xfrm>
            <a:off x="8911493" y="2969247"/>
            <a:ext cx="2569878" cy="293350"/>
          </a:xfrm>
          <a:prstGeom prst="rect">
            <a:avLst/>
          </a:prstGeom>
          <a:noFill/>
        </p:spPr>
        <p:txBody>
          <a:bodyPr wrap="square" lIns="0" tIns="0" rIns="0" bIns="0" rtlCol="0">
            <a:spAutoFit/>
          </a:bodyPr>
          <a:lstStyle>
            <a:defPPr>
              <a:defRPr lang="en-US"/>
            </a:defPPr>
            <a:lvl1pPr algn="ctr">
              <a:lnSpc>
                <a:spcPct val="110000"/>
              </a:lnSpc>
              <a:defRPr sz="700">
                <a:solidFill>
                  <a:schemeClr val="bg1">
                    <a:alpha val="50000"/>
                  </a:schemeClr>
                </a:solidFill>
                <a:latin typeface="Georgia" panose="02040502050405020303" pitchFamily="18" charset="0"/>
              </a:defRPr>
            </a:lvl1pPr>
          </a:lstStyle>
          <a:p>
            <a:r>
              <a:rPr lang="en-AU" sz="900" dirty="0"/>
              <a:t>Be resourceful.  Constantly seek ways to improve.</a:t>
            </a:r>
            <a:br>
              <a:rPr lang="en-AU" sz="900" dirty="0"/>
            </a:br>
            <a:r>
              <a:rPr lang="en-AU" sz="900" dirty="0"/>
              <a:t>Go above and beyond.</a:t>
            </a:r>
          </a:p>
        </p:txBody>
      </p:sp>
      <p:pic>
        <p:nvPicPr>
          <p:cNvPr id="18" name="Picture 17" descr="A picture containing drawing, room&#10;&#10;Description automatically generated">
            <a:extLst>
              <a:ext uri="{FF2B5EF4-FFF2-40B4-BE49-F238E27FC236}">
                <a16:creationId xmlns:a16="http://schemas.microsoft.com/office/drawing/2014/main" id="{28D4175E-C331-4476-A2BF-3C501575E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7375" y="4267605"/>
            <a:ext cx="770208" cy="521412"/>
          </a:xfrm>
          <a:prstGeom prst="rect">
            <a:avLst/>
          </a:prstGeom>
        </p:spPr>
      </p:pic>
      <p:pic>
        <p:nvPicPr>
          <p:cNvPr id="19" name="Picture 18" descr="A close up of a logo&#10;&#10;Description automatically generated">
            <a:extLst>
              <a:ext uri="{FF2B5EF4-FFF2-40B4-BE49-F238E27FC236}">
                <a16:creationId xmlns:a16="http://schemas.microsoft.com/office/drawing/2014/main" id="{E82A2B9D-E740-4160-8CA9-94F3570B8D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62414" y="4365247"/>
            <a:ext cx="1874137" cy="326128"/>
          </a:xfrm>
          <a:prstGeom prst="rect">
            <a:avLst/>
          </a:prstGeom>
        </p:spPr>
      </p:pic>
      <p:sp>
        <p:nvSpPr>
          <p:cNvPr id="20" name="TextBox 19">
            <a:extLst>
              <a:ext uri="{FF2B5EF4-FFF2-40B4-BE49-F238E27FC236}">
                <a16:creationId xmlns:a16="http://schemas.microsoft.com/office/drawing/2014/main" id="{4B657815-20DC-448E-8A41-D1EC8F90D29C}"/>
              </a:ext>
            </a:extLst>
          </p:cNvPr>
          <p:cNvSpPr txBox="1"/>
          <p:nvPr/>
        </p:nvSpPr>
        <p:spPr>
          <a:xfrm>
            <a:off x="2068410" y="4038375"/>
            <a:ext cx="5313180" cy="1209978"/>
          </a:xfrm>
          <a:prstGeom prst="rect">
            <a:avLst/>
          </a:prstGeom>
          <a:noFill/>
        </p:spPr>
        <p:txBody>
          <a:bodyPr wrap="square" rIns="108000" numCol="2" spcCol="180000" rtlCol="0">
            <a:noAutofit/>
          </a:bodyPr>
          <a:lstStyle/>
          <a:p>
            <a:pPr marL="108000" indent="-108000">
              <a:spcAft>
                <a:spcPts val="900"/>
              </a:spcAft>
              <a:buFont typeface="Arial" panose="020B0604020202020204" pitchFamily="34" charset="0"/>
              <a:buChar char="•"/>
            </a:pPr>
            <a:r>
              <a:rPr lang="en-US" sz="1200" dirty="0">
                <a:solidFill>
                  <a:srgbClr val="003B5C"/>
                </a:solidFill>
                <a:latin typeface="Proxima Nova Lt" panose="02000506030000020004" pitchFamily="50" charset="0"/>
              </a:rPr>
              <a:t>70+ EMPLOYEES</a:t>
            </a:r>
          </a:p>
          <a:p>
            <a:pPr marL="108000" indent="-108000">
              <a:spcAft>
                <a:spcPts val="900"/>
              </a:spcAft>
              <a:buFont typeface="Arial" panose="020B0604020202020204" pitchFamily="34" charset="0"/>
              <a:buChar char="•"/>
            </a:pPr>
            <a:r>
              <a:rPr lang="en-US" sz="1200" dirty="0">
                <a:solidFill>
                  <a:srgbClr val="003B5C"/>
                </a:solidFill>
                <a:latin typeface="Proxima Nova Lt" panose="02000506030000020004" pitchFamily="50" charset="0"/>
              </a:rPr>
              <a:t>INC. 5000 AWARD WINNER</a:t>
            </a:r>
          </a:p>
          <a:p>
            <a:pPr marL="108000" indent="-108000">
              <a:spcAft>
                <a:spcPts val="900"/>
              </a:spcAft>
              <a:buFont typeface="Arial" panose="020B0604020202020204" pitchFamily="34" charset="0"/>
              <a:buChar char="•"/>
            </a:pPr>
            <a:r>
              <a:rPr lang="en-US" sz="1200" dirty="0">
                <a:solidFill>
                  <a:srgbClr val="003B5C"/>
                </a:solidFill>
                <a:latin typeface="Proxima Nova Lt" panose="02000506030000020004" pitchFamily="50" charset="0"/>
              </a:rPr>
              <a:t>95% CEO RATING ON GLASS DOOR</a:t>
            </a:r>
          </a:p>
          <a:p>
            <a:pPr marL="108000" indent="-108000">
              <a:spcAft>
                <a:spcPts val="900"/>
              </a:spcAft>
              <a:buFont typeface="Arial" panose="020B0604020202020204" pitchFamily="34" charset="0"/>
              <a:buChar char="•"/>
            </a:pPr>
            <a:endParaRPr lang="en-US" sz="1200" dirty="0">
              <a:solidFill>
                <a:srgbClr val="003B5C"/>
              </a:solidFill>
              <a:latin typeface="Proxima Nova Lt" panose="02000506030000020004" pitchFamily="50" charset="0"/>
            </a:endParaRPr>
          </a:p>
          <a:p>
            <a:pPr marL="108000" indent="-108000">
              <a:spcAft>
                <a:spcPts val="900"/>
              </a:spcAft>
              <a:buFont typeface="Arial" panose="020B0604020202020204" pitchFamily="34" charset="0"/>
              <a:buChar char="•"/>
            </a:pPr>
            <a:r>
              <a:rPr lang="en-US" sz="1200" dirty="0">
                <a:solidFill>
                  <a:srgbClr val="003B5C"/>
                </a:solidFill>
                <a:latin typeface="Proxima Nova Lt" panose="02000506030000020004" pitchFamily="50" charset="0"/>
              </a:rPr>
              <a:t>MULTI-YEAR “SUPERIOR RESIDENT SATISFACTION” AWARD WINNER</a:t>
            </a:r>
          </a:p>
          <a:p>
            <a:pPr marL="108000" indent="-108000">
              <a:spcAft>
                <a:spcPts val="900"/>
              </a:spcAft>
              <a:buFont typeface="Arial" panose="020B0604020202020204" pitchFamily="34" charset="0"/>
              <a:buChar char="•"/>
            </a:pPr>
            <a:r>
              <a:rPr lang="en-US" sz="1200" dirty="0">
                <a:solidFill>
                  <a:srgbClr val="003B5C"/>
                </a:solidFill>
                <a:latin typeface="Proxima Nova Lt" panose="02000506030000020004" pitchFamily="50" charset="0"/>
              </a:rPr>
              <a:t>8.6/10 EMPLOYEE HAPPINESS SCORES</a:t>
            </a:r>
          </a:p>
          <a:p>
            <a:endParaRPr lang="en-US" sz="1200" dirty="0">
              <a:solidFill>
                <a:srgbClr val="003B5C"/>
              </a:solidFill>
              <a:latin typeface="Proxima Nova Lt" panose="02000506030000020004" pitchFamily="50" charset="0"/>
            </a:endParaRPr>
          </a:p>
        </p:txBody>
      </p:sp>
      <p:pic>
        <p:nvPicPr>
          <p:cNvPr id="21" name="Picture 20">
            <a:extLst>
              <a:ext uri="{FF2B5EF4-FFF2-40B4-BE49-F238E27FC236}">
                <a16:creationId xmlns:a16="http://schemas.microsoft.com/office/drawing/2014/main" id="{5B0ED400-F146-4AF8-BF30-5F1A1C705033}"/>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50431" y="6151735"/>
            <a:ext cx="5116738" cy="828000"/>
          </a:xfrm>
          <a:prstGeom prst="rect">
            <a:avLst/>
          </a:prstGeom>
        </p:spPr>
      </p:pic>
      <p:sp>
        <p:nvSpPr>
          <p:cNvPr id="22" name="Title">
            <a:extLst>
              <a:ext uri="{FF2B5EF4-FFF2-40B4-BE49-F238E27FC236}">
                <a16:creationId xmlns:a16="http://schemas.microsoft.com/office/drawing/2014/main" id="{F2843741-C8FC-4634-871E-05CBF826D141}"/>
              </a:ext>
            </a:extLst>
          </p:cNvPr>
          <p:cNvSpPr txBox="1">
            <a:spLocks/>
          </p:cNvSpPr>
          <p:nvPr/>
        </p:nvSpPr>
        <p:spPr>
          <a:xfrm>
            <a:off x="4638288" y="5666373"/>
            <a:ext cx="4189674" cy="326129"/>
          </a:xfrm>
          <a:prstGeom prst="rect">
            <a:avLst/>
          </a:prstGeom>
          <a:effectLst>
            <a:glow rad="101600">
              <a:schemeClr val="accent3">
                <a:satMod val="175000"/>
                <a:alpha val="40000"/>
              </a:schemeClr>
            </a:glow>
          </a:effectLst>
        </p:spPr>
        <p:txBody>
          <a:bodyPr lIns="0" tIns="0" rIns="0" bIns="0" anchor="ct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ctr" defTabSz="914504">
              <a:lnSpc>
                <a:spcPct val="100000"/>
              </a:lnSpc>
            </a:pPr>
            <a:r>
              <a:rPr lang="en-US" sz="1600" dirty="0">
                <a:solidFill>
                  <a:srgbClr val="003B5C"/>
                </a:solidFill>
                <a:latin typeface="NeutraText-Book" panose="02000000000000000000" pitchFamily="2" charset="0"/>
              </a:rPr>
              <a:t>Tricap residential group reviews</a:t>
            </a:r>
          </a:p>
        </p:txBody>
      </p:sp>
      <p:cxnSp>
        <p:nvCxnSpPr>
          <p:cNvPr id="23" name="Straight Connector 22">
            <a:extLst>
              <a:ext uri="{FF2B5EF4-FFF2-40B4-BE49-F238E27FC236}">
                <a16:creationId xmlns:a16="http://schemas.microsoft.com/office/drawing/2014/main" id="{1ACAA971-FE6F-4EC6-B3B1-79C2E04F10A4}"/>
              </a:ext>
            </a:extLst>
          </p:cNvPr>
          <p:cNvCxnSpPr/>
          <p:nvPr/>
        </p:nvCxnSpPr>
        <p:spPr>
          <a:xfrm>
            <a:off x="0" y="5476285"/>
            <a:ext cx="13824000" cy="0"/>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24" name="Title">
            <a:extLst>
              <a:ext uri="{FF2B5EF4-FFF2-40B4-BE49-F238E27FC236}">
                <a16:creationId xmlns:a16="http://schemas.microsoft.com/office/drawing/2014/main" id="{0E167846-EC67-45A3-B8AF-96D203812B71}"/>
              </a:ext>
            </a:extLst>
          </p:cNvPr>
          <p:cNvSpPr txBox="1">
            <a:spLocks/>
          </p:cNvSpPr>
          <p:nvPr/>
        </p:nvSpPr>
        <p:spPr>
          <a:xfrm>
            <a:off x="3750897" y="141198"/>
            <a:ext cx="5625177" cy="665098"/>
          </a:xfrm>
          <a:prstGeom prst="rect">
            <a:avLst/>
          </a:prstGeom>
          <a:effectLst>
            <a:glow rad="101600">
              <a:schemeClr val="accent3">
                <a:satMod val="175000"/>
                <a:alpha val="40000"/>
              </a:schemeClr>
            </a:glow>
          </a:effectLst>
        </p:spPr>
        <p:txBody>
          <a:bodyPr lIns="0" rIns="0" anchor="ct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ctr" defTabSz="914504">
              <a:lnSpc>
                <a:spcPts val="4600"/>
              </a:lnSpc>
            </a:pPr>
            <a:r>
              <a:rPr lang="en-US" sz="3200" dirty="0">
                <a:solidFill>
                  <a:srgbClr val="003553"/>
                </a:solidFill>
                <a:latin typeface="NeutraText-Book" panose="02000000000000000000" pitchFamily="2" charset="0"/>
              </a:rPr>
              <a:t>Company Overview</a:t>
            </a:r>
          </a:p>
        </p:txBody>
      </p:sp>
    </p:spTree>
    <p:extLst>
      <p:ext uri="{BB962C8B-B14F-4D97-AF65-F5344CB8AC3E}">
        <p14:creationId xmlns:p14="http://schemas.microsoft.com/office/powerpoint/2010/main" val="4074079086"/>
      </p:ext>
    </p:extLst>
  </p:cSld>
  <p:clrMapOvr>
    <a:masterClrMapping/>
  </p:clrMapOvr>
</p:sld>
</file>

<file path=ppt/theme/theme1.xml><?xml version="1.0" encoding="utf-8"?>
<a:theme xmlns:a="http://schemas.openxmlformats.org/drawingml/2006/main" name="Tricap">
  <a:themeElements>
    <a:clrScheme name="Custom 2">
      <a:dk1>
        <a:sysClr val="windowText" lastClr="000000"/>
      </a:dk1>
      <a:lt1>
        <a:sysClr val="window" lastClr="FFFFFF"/>
      </a:lt1>
      <a:dk2>
        <a:srgbClr val="003B5C"/>
      </a:dk2>
      <a:lt2>
        <a:srgbClr val="E7E6E6"/>
      </a:lt2>
      <a:accent1>
        <a:srgbClr val="00C0D4"/>
      </a:accent1>
      <a:accent2>
        <a:srgbClr val="E6E9E3"/>
      </a:accent2>
      <a:accent3>
        <a:srgbClr val="A5A5A5"/>
      </a:accent3>
      <a:accent4>
        <a:srgbClr val="AFE0E9"/>
      </a:accent4>
      <a:accent5>
        <a:srgbClr val="C8C8C8"/>
      </a:accent5>
      <a:accent6>
        <a:srgbClr val="003B5C"/>
      </a:accent6>
      <a:hlink>
        <a:srgbClr val="000000"/>
      </a:hlink>
      <a:folHlink>
        <a:srgbClr val="003B5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cap-SlideMaster.pptx" id="{22C2B401-2F06-46ED-8912-A1D913831405}" vid="{C1971F8F-5E3A-41DC-B98C-0CE00DB40796}"/>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003B5C"/>
    </a:dk2>
    <a:lt2>
      <a:srgbClr val="E7E6E6"/>
    </a:lt2>
    <a:accent1>
      <a:srgbClr val="00C0D4"/>
    </a:accent1>
    <a:accent2>
      <a:srgbClr val="E6E9E3"/>
    </a:accent2>
    <a:accent3>
      <a:srgbClr val="A5A5A5"/>
    </a:accent3>
    <a:accent4>
      <a:srgbClr val="AFE0E9"/>
    </a:accent4>
    <a:accent5>
      <a:srgbClr val="C8C8C8"/>
    </a:accent5>
    <a:accent6>
      <a:srgbClr val="003B5C"/>
    </a:accent6>
    <a:hlink>
      <a:srgbClr val="000000"/>
    </a:hlink>
    <a:folHlink>
      <a:srgbClr val="003B5C"/>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003B5C"/>
    </a:dk2>
    <a:lt2>
      <a:srgbClr val="E7E6E6"/>
    </a:lt2>
    <a:accent1>
      <a:srgbClr val="00C0D4"/>
    </a:accent1>
    <a:accent2>
      <a:srgbClr val="E6E9E3"/>
    </a:accent2>
    <a:accent3>
      <a:srgbClr val="A5A5A5"/>
    </a:accent3>
    <a:accent4>
      <a:srgbClr val="AFE0E9"/>
    </a:accent4>
    <a:accent5>
      <a:srgbClr val="C8C8C8"/>
    </a:accent5>
    <a:accent6>
      <a:srgbClr val="003B5C"/>
    </a:accent6>
    <a:hlink>
      <a:srgbClr val="000000"/>
    </a:hlink>
    <a:folHlink>
      <a:srgbClr val="003B5C"/>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003B5C"/>
    </a:dk2>
    <a:lt2>
      <a:srgbClr val="E7E6E6"/>
    </a:lt2>
    <a:accent1>
      <a:srgbClr val="00C0D4"/>
    </a:accent1>
    <a:accent2>
      <a:srgbClr val="E6E9E3"/>
    </a:accent2>
    <a:accent3>
      <a:srgbClr val="A5A5A5"/>
    </a:accent3>
    <a:accent4>
      <a:srgbClr val="AFE0E9"/>
    </a:accent4>
    <a:accent5>
      <a:srgbClr val="C8C8C8"/>
    </a:accent5>
    <a:accent6>
      <a:srgbClr val="003B5C"/>
    </a:accent6>
    <a:hlink>
      <a:srgbClr val="000000"/>
    </a:hlink>
    <a:folHlink>
      <a:srgbClr val="003B5C"/>
    </a:folHlink>
  </a:clrScheme>
</a:themeOverride>
</file>

<file path=docProps/app.xml><?xml version="1.0" encoding="utf-8"?>
<Properties xmlns="http://schemas.openxmlformats.org/officeDocument/2006/extended-properties" xmlns:vt="http://schemas.openxmlformats.org/officeDocument/2006/docPropsVTypes">
  <Template/>
  <TotalTime>1089</TotalTime>
  <Words>1455</Words>
  <Application>Microsoft Office PowerPoint</Application>
  <PresentationFormat>Custom</PresentationFormat>
  <Paragraphs>208</Paragraphs>
  <Slides>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Calibri</vt:lpstr>
      <vt:lpstr>Georgia</vt:lpstr>
      <vt:lpstr>Lucida Grande</vt:lpstr>
      <vt:lpstr>Neutra Display</vt:lpstr>
      <vt:lpstr>NeutraText-Book</vt:lpstr>
      <vt:lpstr>Proxima Nova</vt:lpstr>
      <vt:lpstr>Proxima Nova Lt</vt:lpstr>
      <vt:lpstr>Proxima Nova Rg</vt:lpstr>
      <vt:lpstr>Wingdings</vt:lpstr>
      <vt:lpstr>Tricap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Someone or other</dc:creator>
  <cp:lastModifiedBy>Brad Someone or other</cp:lastModifiedBy>
  <cp:revision>76</cp:revision>
  <dcterms:created xsi:type="dcterms:W3CDTF">2020-01-08T11:46:50Z</dcterms:created>
  <dcterms:modified xsi:type="dcterms:W3CDTF">2020-01-25T15:14:07Z</dcterms:modified>
</cp:coreProperties>
</file>