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56" r:id="rId2"/>
    <p:sldId id="267" r:id="rId3"/>
    <p:sldId id="274" r:id="rId4"/>
    <p:sldId id="257" r:id="rId5"/>
    <p:sldId id="258" r:id="rId6"/>
    <p:sldId id="285" r:id="rId7"/>
    <p:sldId id="286" r:id="rId8"/>
    <p:sldId id="277" r:id="rId9"/>
    <p:sldId id="263" r:id="rId10"/>
    <p:sldId id="283" r:id="rId11"/>
    <p:sldId id="259" r:id="rId12"/>
    <p:sldId id="270" r:id="rId13"/>
    <p:sldId id="269" r:id="rId14"/>
    <p:sldId id="260" r:id="rId15"/>
    <p:sldId id="271" r:id="rId16"/>
    <p:sldId id="272" r:id="rId17"/>
    <p:sldId id="273" r:id="rId18"/>
    <p:sldId id="27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75"/>
    <p:restoredTop sz="94713"/>
  </p:normalViewPr>
  <p:slideViewPr>
    <p:cSldViewPr snapToGrid="0" snapToObjects="1">
      <p:cViewPr varScale="1">
        <p:scale>
          <a:sx n="148" d="100"/>
          <a:sy n="148" d="100"/>
        </p:scale>
        <p:origin x="744"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843BA3-EC85-A14F-9ECC-CBB2D8566D38}" type="datetimeFigureOut">
              <a:rPr lang="en-US" smtClean="0"/>
              <a:t>2/10/16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15250A-EA26-094F-BEE1-00F16B6268B0}" type="slidenum">
              <a:rPr lang="en-US" smtClean="0"/>
              <a:t>‹#›</a:t>
            </a:fld>
            <a:endParaRPr lang="en-US"/>
          </a:p>
        </p:txBody>
      </p:sp>
    </p:spTree>
    <p:extLst>
      <p:ext uri="{BB962C8B-B14F-4D97-AF65-F5344CB8AC3E}">
        <p14:creationId xmlns:p14="http://schemas.microsoft.com/office/powerpoint/2010/main" val="880615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15250A-EA26-094F-BEE1-00F16B6268B0}" type="slidenum">
              <a:rPr lang="en-US" smtClean="0"/>
              <a:t>4</a:t>
            </a:fld>
            <a:endParaRPr lang="en-US"/>
          </a:p>
        </p:txBody>
      </p:sp>
    </p:spTree>
    <p:extLst>
      <p:ext uri="{BB962C8B-B14F-4D97-AF65-F5344CB8AC3E}">
        <p14:creationId xmlns:p14="http://schemas.microsoft.com/office/powerpoint/2010/main" val="667266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task here is to convert this image to a “real”, editable table. I know this is pain, but it is needed.</a:t>
            </a:r>
            <a:endParaRPr lang="en-US" dirty="0"/>
          </a:p>
        </p:txBody>
      </p:sp>
      <p:sp>
        <p:nvSpPr>
          <p:cNvPr id="4" name="Slide Number Placeholder 3"/>
          <p:cNvSpPr>
            <a:spLocks noGrp="1"/>
          </p:cNvSpPr>
          <p:nvPr>
            <p:ph type="sldNum" sz="quarter" idx="10"/>
          </p:nvPr>
        </p:nvSpPr>
        <p:spPr/>
        <p:txBody>
          <a:bodyPr/>
          <a:lstStyle/>
          <a:p>
            <a:fld id="{9D15250A-EA26-094F-BEE1-00F16B6268B0}" type="slidenum">
              <a:rPr lang="en-US" smtClean="0"/>
              <a:t>11</a:t>
            </a:fld>
            <a:endParaRPr lang="en-US"/>
          </a:p>
        </p:txBody>
      </p:sp>
    </p:spTree>
    <p:extLst>
      <p:ext uri="{BB962C8B-B14F-4D97-AF65-F5344CB8AC3E}">
        <p14:creationId xmlns:p14="http://schemas.microsoft.com/office/powerpoint/2010/main" val="42455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Click to edit Master subtitle style</a:t>
            </a:r>
            <a:endParaRPr lang="en-US" dirty="0"/>
          </a:p>
        </p:txBody>
      </p:sp>
      <p:sp>
        <p:nvSpPr>
          <p:cNvPr id="4" name="Date Placeholder 3"/>
          <p:cNvSpPr>
            <a:spLocks noGrp="1"/>
          </p:cNvSpPr>
          <p:nvPr>
            <p:ph type="dt" sz="half" idx="10"/>
          </p:nvPr>
        </p:nvSpPr>
        <p:spPr/>
        <p:txBody>
          <a:bodyPr/>
          <a:lstStyle/>
          <a:p>
            <a:fld id="{A8D07B72-204E-584C-B8B4-779CB3BFDA8F}" type="datetimeFigureOut">
              <a:rPr lang="en-US" smtClean="0"/>
              <a:t>2/10/16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5EBD8-A22D-0F43-9678-E355E86BE81D}" type="slidenum">
              <a:rPr lang="en-US" smtClean="0"/>
              <a:t>‹#›</a:t>
            </a:fld>
            <a:endParaRPr lang="en-US"/>
          </a:p>
        </p:txBody>
      </p:sp>
    </p:spTree>
    <p:extLst>
      <p:ext uri="{BB962C8B-B14F-4D97-AF65-F5344CB8AC3E}">
        <p14:creationId xmlns:p14="http://schemas.microsoft.com/office/powerpoint/2010/main" val="2123239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dirty="0"/>
          </a:p>
        </p:txBody>
      </p:sp>
      <p:sp>
        <p:nvSpPr>
          <p:cNvPr id="4" name="Date Placeholder 3"/>
          <p:cNvSpPr>
            <a:spLocks noGrp="1"/>
          </p:cNvSpPr>
          <p:nvPr>
            <p:ph type="dt" sz="half" idx="10"/>
          </p:nvPr>
        </p:nvSpPr>
        <p:spPr/>
        <p:txBody>
          <a:bodyPr/>
          <a:lstStyle/>
          <a:p>
            <a:fld id="{A8D07B72-204E-584C-B8B4-779CB3BFDA8F}" type="datetimeFigureOut">
              <a:rPr lang="en-US" smtClean="0"/>
              <a:t>2/10/16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5EBD8-A22D-0F43-9678-E355E86BE81D}" type="slidenum">
              <a:rPr lang="en-US" smtClean="0"/>
              <a:t>‹#›</a:t>
            </a:fld>
            <a:endParaRPr lang="en-US"/>
          </a:p>
        </p:txBody>
      </p:sp>
    </p:spTree>
    <p:extLst>
      <p:ext uri="{BB962C8B-B14F-4D97-AF65-F5344CB8AC3E}">
        <p14:creationId xmlns:p14="http://schemas.microsoft.com/office/powerpoint/2010/main" val="532875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dirty="0"/>
          </a:p>
        </p:txBody>
      </p:sp>
      <p:sp>
        <p:nvSpPr>
          <p:cNvPr id="4" name="Date Placeholder 3"/>
          <p:cNvSpPr>
            <a:spLocks noGrp="1"/>
          </p:cNvSpPr>
          <p:nvPr>
            <p:ph type="dt" sz="half" idx="10"/>
          </p:nvPr>
        </p:nvSpPr>
        <p:spPr/>
        <p:txBody>
          <a:bodyPr/>
          <a:lstStyle/>
          <a:p>
            <a:fld id="{A8D07B72-204E-584C-B8B4-779CB3BFDA8F}" type="datetimeFigureOut">
              <a:rPr lang="en-US" smtClean="0"/>
              <a:t>2/10/16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5EBD8-A22D-0F43-9678-E355E86BE81D}" type="slidenum">
              <a:rPr lang="en-US" smtClean="0"/>
              <a:t>‹#›</a:t>
            </a:fld>
            <a:endParaRPr lang="en-US"/>
          </a:p>
        </p:txBody>
      </p:sp>
    </p:spTree>
    <p:extLst>
      <p:ext uri="{BB962C8B-B14F-4D97-AF65-F5344CB8AC3E}">
        <p14:creationId xmlns:p14="http://schemas.microsoft.com/office/powerpoint/2010/main" val="1029955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ist">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lgn="l"/>
            <a:r>
              <a:rPr lang="de-DE" smtClean="0"/>
              <a:t>Topic, department, date</a:t>
            </a:r>
            <a:endParaRPr lang="de-DE" dirty="0"/>
          </a:p>
        </p:txBody>
      </p:sp>
      <p:sp>
        <p:nvSpPr>
          <p:cNvPr id="4" name="Foliennummernplatzhalter 3"/>
          <p:cNvSpPr>
            <a:spLocks noGrp="1"/>
          </p:cNvSpPr>
          <p:nvPr>
            <p:ph type="sldNum" sz="quarter" idx="11"/>
          </p:nvPr>
        </p:nvSpPr>
        <p:spPr/>
        <p:txBody>
          <a:bodyPr/>
          <a:lstStyle/>
          <a:p>
            <a:r>
              <a:rPr lang="en-GB" noProof="0" smtClean="0"/>
              <a:t>Page </a:t>
            </a:r>
            <a:fld id="{AA807A42-CF27-4B84-8583-18EBE418342E}" type="slidenum">
              <a:rPr lang="en-GB" noProof="0" smtClean="0"/>
              <a:pPr/>
              <a:t>‹#›</a:t>
            </a:fld>
            <a:endParaRPr lang="en-GB" noProof="0" dirty="0"/>
          </a:p>
        </p:txBody>
      </p:sp>
      <p:sp>
        <p:nvSpPr>
          <p:cNvPr id="5" name="Textplatzhalter 8"/>
          <p:cNvSpPr>
            <a:spLocks noGrp="1"/>
          </p:cNvSpPr>
          <p:nvPr>
            <p:ph type="body" sz="quarter" idx="13" hasCustomPrompt="1"/>
          </p:nvPr>
        </p:nvSpPr>
        <p:spPr>
          <a:xfrm>
            <a:off x="348763" y="403227"/>
            <a:ext cx="8445285" cy="960437"/>
          </a:xfrm>
          <a:prstGeom prst="rect">
            <a:avLst/>
          </a:prstGeom>
        </p:spPr>
        <p:txBody>
          <a:bodyPr lIns="0" tIns="0" rIns="0" bIns="0">
            <a:noAutofit/>
          </a:bodyPr>
          <a:lstStyle>
            <a:lvl1pPr marL="0" indent="0">
              <a:lnSpc>
                <a:spcPts val="2099"/>
              </a:lnSpc>
              <a:spcBef>
                <a:spcPts val="0"/>
              </a:spcBef>
              <a:buNone/>
              <a:defRPr sz="2099" b="1" cap="all" baseline="0">
                <a:solidFill>
                  <a:schemeClr val="bg2"/>
                </a:solidFill>
                <a:latin typeface="+mj-lt"/>
              </a:defRPr>
            </a:lvl1pPr>
          </a:lstStyle>
          <a:p>
            <a:pPr lvl="0"/>
            <a:r>
              <a:rPr lang="en-GB" noProof="0" dirty="0" smtClean="0"/>
              <a:t>Edit headline by clicking</a:t>
            </a:r>
          </a:p>
        </p:txBody>
      </p:sp>
      <p:sp>
        <p:nvSpPr>
          <p:cNvPr id="6" name="Textplatzhalter 7"/>
          <p:cNvSpPr>
            <a:spLocks noGrp="1"/>
          </p:cNvSpPr>
          <p:nvPr>
            <p:ph type="body" sz="quarter" idx="14" hasCustomPrompt="1"/>
          </p:nvPr>
        </p:nvSpPr>
        <p:spPr>
          <a:xfrm>
            <a:off x="348763" y="1629877"/>
            <a:ext cx="8445285" cy="4871560"/>
          </a:xfrm>
          <a:prstGeom prst="rect">
            <a:avLst/>
          </a:prstGeom>
        </p:spPr>
        <p:txBody>
          <a:bodyPr lIns="0" tIns="0" rIns="0" bIns="0"/>
          <a:lstStyle>
            <a:lvl1pPr marL="199972" indent="-199972">
              <a:lnSpc>
                <a:spcPct val="100000"/>
              </a:lnSpc>
              <a:spcBef>
                <a:spcPts val="0"/>
              </a:spcBef>
              <a:spcAft>
                <a:spcPts val="900"/>
              </a:spcAft>
              <a:buFont typeface="Symbol" pitchFamily="18" charset="2"/>
              <a:buChar char="-"/>
              <a:defRPr lang="de-DE" sz="1800" smtClean="0"/>
            </a:lvl1pPr>
            <a:lvl2pPr marL="536829" indent="-213065">
              <a:lnSpc>
                <a:spcPct val="100000"/>
              </a:lnSpc>
              <a:spcBef>
                <a:spcPts val="0"/>
              </a:spcBef>
              <a:spcAft>
                <a:spcPts val="900"/>
              </a:spcAft>
              <a:buFont typeface="Symbol" pitchFamily="18" charset="2"/>
              <a:buChar char="-"/>
              <a:defRPr sz="1800">
                <a:latin typeface="+mn-lt"/>
                <a:ea typeface="BMW Type Global Pro Regular" pitchFamily="2" charset="0"/>
                <a:cs typeface="BMW Type Global Pro Regular" pitchFamily="2" charset="0"/>
              </a:defRPr>
            </a:lvl2pPr>
            <a:lvl3pPr marL="808219" indent="-207114">
              <a:lnSpc>
                <a:spcPct val="100000"/>
              </a:lnSpc>
              <a:spcBef>
                <a:spcPts val="0"/>
              </a:spcBef>
              <a:spcAft>
                <a:spcPts val="900"/>
              </a:spcAft>
              <a:buFont typeface="Symbol" pitchFamily="18" charset="2"/>
              <a:buChar char="-"/>
              <a:defRPr sz="1800">
                <a:latin typeface="+mn-lt"/>
                <a:ea typeface="BMW Type Global Pro Regular" pitchFamily="2" charset="0"/>
                <a:cs typeface="BMW Type Global Pro Regular" pitchFamily="2" charset="0"/>
              </a:defRPr>
            </a:lvl3pPr>
            <a:lvl4pPr marL="1073657" indent="-199972">
              <a:lnSpc>
                <a:spcPct val="100000"/>
              </a:lnSpc>
              <a:spcBef>
                <a:spcPts val="0"/>
              </a:spcBef>
              <a:spcAft>
                <a:spcPts val="900"/>
              </a:spcAft>
              <a:buFont typeface="Symbol" pitchFamily="18" charset="2"/>
              <a:buChar char="-"/>
              <a:defRPr sz="1800">
                <a:latin typeface="+mn-lt"/>
                <a:ea typeface="BMW Type Global Pro Regular" pitchFamily="2" charset="0"/>
                <a:cs typeface="BMW Type Global Pro Regular" pitchFamily="2" charset="0"/>
              </a:defRPr>
            </a:lvl4pPr>
            <a:lvl5pPr marL="1345047" indent="-199972">
              <a:lnSpc>
                <a:spcPct val="100000"/>
              </a:lnSpc>
              <a:spcBef>
                <a:spcPts val="0"/>
              </a:spcBef>
              <a:spcAft>
                <a:spcPts val="900"/>
              </a:spcAft>
              <a:buFont typeface="Symbol" pitchFamily="18" charset="2"/>
              <a:buChar char="-"/>
              <a:defRPr sz="1800">
                <a:latin typeface="+mn-lt"/>
                <a:ea typeface="BMW Type Global Pro Regular" pitchFamily="2" charset="0"/>
                <a:cs typeface="BMW Type Global Pro Regular" pitchFamily="2" charset="0"/>
              </a:defRPr>
            </a:lvl5pPr>
          </a:lstStyle>
          <a:p>
            <a:pPr lvl="0"/>
            <a:r>
              <a:rPr lang="en-GB" noProof="0" dirty="0" smtClean="0"/>
              <a:t>Edit list by clicking</a:t>
            </a:r>
          </a:p>
          <a:p>
            <a:pPr lvl="1"/>
            <a:r>
              <a:rPr lang="en-GB" noProof="0" dirty="0" smtClean="0"/>
              <a:t>Second layer</a:t>
            </a:r>
          </a:p>
          <a:p>
            <a:pPr lvl="2"/>
            <a:r>
              <a:rPr lang="en-GB" noProof="0" dirty="0" smtClean="0"/>
              <a:t>Third layer</a:t>
            </a:r>
          </a:p>
          <a:p>
            <a:pPr lvl="3"/>
            <a:r>
              <a:rPr lang="en-GB" noProof="0" dirty="0" smtClean="0"/>
              <a:t>Fourth layer</a:t>
            </a:r>
          </a:p>
          <a:p>
            <a:pPr lvl="4"/>
            <a:r>
              <a:rPr lang="en-GB" noProof="0" dirty="0" smtClean="0"/>
              <a:t>Fifth layer</a:t>
            </a:r>
            <a:endParaRPr lang="en-GB" noProof="0" dirty="0"/>
          </a:p>
        </p:txBody>
      </p:sp>
    </p:spTree>
    <p:extLst>
      <p:ext uri="{BB962C8B-B14F-4D97-AF65-F5344CB8AC3E}">
        <p14:creationId xmlns:p14="http://schemas.microsoft.com/office/powerpoint/2010/main" val="686928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dirty="0"/>
          </a:p>
        </p:txBody>
      </p:sp>
      <p:sp>
        <p:nvSpPr>
          <p:cNvPr id="3" name="Content Placeholder 2"/>
          <p:cNvSpPr>
            <a:spLocks noGrp="1"/>
          </p:cNvSpPr>
          <p:nvPr>
            <p:ph idx="1"/>
          </p:nvPr>
        </p:nvSpPr>
        <p:spPr/>
        <p:txBody>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dirty="0"/>
          </a:p>
        </p:txBody>
      </p:sp>
      <p:sp>
        <p:nvSpPr>
          <p:cNvPr id="4" name="Date Placeholder 3"/>
          <p:cNvSpPr>
            <a:spLocks noGrp="1"/>
          </p:cNvSpPr>
          <p:nvPr>
            <p:ph type="dt" sz="half" idx="10"/>
          </p:nvPr>
        </p:nvSpPr>
        <p:spPr/>
        <p:txBody>
          <a:bodyPr/>
          <a:lstStyle/>
          <a:p>
            <a:fld id="{A8D07B72-204E-584C-B8B4-779CB3BFDA8F}" type="datetimeFigureOut">
              <a:rPr lang="en-US" smtClean="0"/>
              <a:t>2/10/16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5EBD8-A22D-0F43-9678-E355E86BE81D}" type="slidenum">
              <a:rPr lang="en-US" smtClean="0"/>
              <a:t>‹#›</a:t>
            </a:fld>
            <a:endParaRPr lang="en-US"/>
          </a:p>
        </p:txBody>
      </p:sp>
    </p:spTree>
    <p:extLst>
      <p:ext uri="{BB962C8B-B14F-4D97-AF65-F5344CB8AC3E}">
        <p14:creationId xmlns:p14="http://schemas.microsoft.com/office/powerpoint/2010/main" val="556060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Click to edit Master text styles</a:t>
            </a:r>
          </a:p>
        </p:txBody>
      </p:sp>
      <p:sp>
        <p:nvSpPr>
          <p:cNvPr id="4" name="Date Placeholder 3"/>
          <p:cNvSpPr>
            <a:spLocks noGrp="1"/>
          </p:cNvSpPr>
          <p:nvPr>
            <p:ph type="dt" sz="half" idx="10"/>
          </p:nvPr>
        </p:nvSpPr>
        <p:spPr/>
        <p:txBody>
          <a:bodyPr/>
          <a:lstStyle/>
          <a:p>
            <a:fld id="{A8D07B72-204E-584C-B8B4-779CB3BFDA8F}" type="datetimeFigureOut">
              <a:rPr lang="en-US" smtClean="0"/>
              <a:t>2/10/16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5EBD8-A22D-0F43-9678-E355E86BE81D}" type="slidenum">
              <a:rPr lang="en-US" smtClean="0"/>
              <a:t>‹#›</a:t>
            </a:fld>
            <a:endParaRPr lang="en-US"/>
          </a:p>
        </p:txBody>
      </p:sp>
    </p:spTree>
    <p:extLst>
      <p:ext uri="{BB962C8B-B14F-4D97-AF65-F5344CB8AC3E}">
        <p14:creationId xmlns:p14="http://schemas.microsoft.com/office/powerpoint/2010/main" val="2009340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dirty="0"/>
          </a:p>
        </p:txBody>
      </p:sp>
      <p:sp>
        <p:nvSpPr>
          <p:cNvPr id="5" name="Date Placeholder 4"/>
          <p:cNvSpPr>
            <a:spLocks noGrp="1"/>
          </p:cNvSpPr>
          <p:nvPr>
            <p:ph type="dt" sz="half" idx="10"/>
          </p:nvPr>
        </p:nvSpPr>
        <p:spPr/>
        <p:txBody>
          <a:bodyPr/>
          <a:lstStyle/>
          <a:p>
            <a:fld id="{A8D07B72-204E-584C-B8B4-779CB3BFDA8F}" type="datetimeFigureOut">
              <a:rPr lang="en-US" smtClean="0"/>
              <a:t>2/10/16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85EBD8-A22D-0F43-9678-E355E86BE81D}" type="slidenum">
              <a:rPr lang="en-US" smtClean="0"/>
              <a:t>‹#›</a:t>
            </a:fld>
            <a:endParaRPr lang="en-US"/>
          </a:p>
        </p:txBody>
      </p:sp>
    </p:spTree>
    <p:extLst>
      <p:ext uri="{BB962C8B-B14F-4D97-AF65-F5344CB8AC3E}">
        <p14:creationId xmlns:p14="http://schemas.microsoft.com/office/powerpoint/2010/main" val="1813501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dirty="0"/>
          </a:p>
        </p:txBody>
      </p:sp>
      <p:sp>
        <p:nvSpPr>
          <p:cNvPr id="7" name="Date Placeholder 6"/>
          <p:cNvSpPr>
            <a:spLocks noGrp="1"/>
          </p:cNvSpPr>
          <p:nvPr>
            <p:ph type="dt" sz="half" idx="10"/>
          </p:nvPr>
        </p:nvSpPr>
        <p:spPr/>
        <p:txBody>
          <a:bodyPr/>
          <a:lstStyle/>
          <a:p>
            <a:fld id="{A8D07B72-204E-584C-B8B4-779CB3BFDA8F}" type="datetimeFigureOut">
              <a:rPr lang="en-US" smtClean="0"/>
              <a:t>2/10/16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85EBD8-A22D-0F43-9678-E355E86BE81D}" type="slidenum">
              <a:rPr lang="en-US" smtClean="0"/>
              <a:t>‹#›</a:t>
            </a:fld>
            <a:endParaRPr lang="en-US"/>
          </a:p>
        </p:txBody>
      </p:sp>
    </p:spTree>
    <p:extLst>
      <p:ext uri="{BB962C8B-B14F-4D97-AF65-F5344CB8AC3E}">
        <p14:creationId xmlns:p14="http://schemas.microsoft.com/office/powerpoint/2010/main" val="289098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dirty="0"/>
          </a:p>
        </p:txBody>
      </p:sp>
      <p:sp>
        <p:nvSpPr>
          <p:cNvPr id="3" name="Date Placeholder 2"/>
          <p:cNvSpPr>
            <a:spLocks noGrp="1"/>
          </p:cNvSpPr>
          <p:nvPr>
            <p:ph type="dt" sz="half" idx="10"/>
          </p:nvPr>
        </p:nvSpPr>
        <p:spPr/>
        <p:txBody>
          <a:bodyPr/>
          <a:lstStyle/>
          <a:p>
            <a:fld id="{A8D07B72-204E-584C-B8B4-779CB3BFDA8F}" type="datetimeFigureOut">
              <a:rPr lang="en-US" smtClean="0"/>
              <a:t>2/10/16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85EBD8-A22D-0F43-9678-E355E86BE81D}" type="slidenum">
              <a:rPr lang="en-US" smtClean="0"/>
              <a:t>‹#›</a:t>
            </a:fld>
            <a:endParaRPr lang="en-US"/>
          </a:p>
        </p:txBody>
      </p:sp>
    </p:spTree>
    <p:extLst>
      <p:ext uri="{BB962C8B-B14F-4D97-AF65-F5344CB8AC3E}">
        <p14:creationId xmlns:p14="http://schemas.microsoft.com/office/powerpoint/2010/main" val="1272564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D07B72-204E-584C-B8B4-779CB3BFDA8F}" type="datetimeFigureOut">
              <a:rPr lang="en-US" smtClean="0"/>
              <a:t>2/10/16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85EBD8-A22D-0F43-9678-E355E86BE81D}" type="slidenum">
              <a:rPr lang="en-US" smtClean="0"/>
              <a:t>‹#›</a:t>
            </a:fld>
            <a:endParaRPr lang="en-US"/>
          </a:p>
        </p:txBody>
      </p:sp>
    </p:spTree>
    <p:extLst>
      <p:ext uri="{BB962C8B-B14F-4D97-AF65-F5344CB8AC3E}">
        <p14:creationId xmlns:p14="http://schemas.microsoft.com/office/powerpoint/2010/main" val="1194415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Click to edit Master text styles</a:t>
            </a:r>
          </a:p>
        </p:txBody>
      </p:sp>
      <p:sp>
        <p:nvSpPr>
          <p:cNvPr id="5" name="Date Placeholder 4"/>
          <p:cNvSpPr>
            <a:spLocks noGrp="1"/>
          </p:cNvSpPr>
          <p:nvPr>
            <p:ph type="dt" sz="half" idx="10"/>
          </p:nvPr>
        </p:nvSpPr>
        <p:spPr/>
        <p:txBody>
          <a:bodyPr/>
          <a:lstStyle/>
          <a:p>
            <a:fld id="{A8D07B72-204E-584C-B8B4-779CB3BFDA8F}" type="datetimeFigureOut">
              <a:rPr lang="en-US" smtClean="0"/>
              <a:t>2/10/16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85EBD8-A22D-0F43-9678-E355E86BE81D}" type="slidenum">
              <a:rPr lang="en-US" smtClean="0"/>
              <a:t>‹#›</a:t>
            </a:fld>
            <a:endParaRPr lang="en-US"/>
          </a:p>
        </p:txBody>
      </p:sp>
    </p:spTree>
    <p:extLst>
      <p:ext uri="{BB962C8B-B14F-4D97-AF65-F5344CB8AC3E}">
        <p14:creationId xmlns:p14="http://schemas.microsoft.com/office/powerpoint/2010/main" val="2005021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Click to edit Master text styles</a:t>
            </a:r>
          </a:p>
        </p:txBody>
      </p:sp>
      <p:sp>
        <p:nvSpPr>
          <p:cNvPr id="5" name="Date Placeholder 4"/>
          <p:cNvSpPr>
            <a:spLocks noGrp="1"/>
          </p:cNvSpPr>
          <p:nvPr>
            <p:ph type="dt" sz="half" idx="10"/>
          </p:nvPr>
        </p:nvSpPr>
        <p:spPr/>
        <p:txBody>
          <a:bodyPr/>
          <a:lstStyle/>
          <a:p>
            <a:fld id="{A8D07B72-204E-584C-B8B4-779CB3BFDA8F}" type="datetimeFigureOut">
              <a:rPr lang="en-US" smtClean="0"/>
              <a:t>2/10/16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85EBD8-A22D-0F43-9678-E355E86BE81D}" type="slidenum">
              <a:rPr lang="en-US" smtClean="0"/>
              <a:t>‹#›</a:t>
            </a:fld>
            <a:endParaRPr lang="en-US"/>
          </a:p>
        </p:txBody>
      </p:sp>
    </p:spTree>
    <p:extLst>
      <p:ext uri="{BB962C8B-B14F-4D97-AF65-F5344CB8AC3E}">
        <p14:creationId xmlns:p14="http://schemas.microsoft.com/office/powerpoint/2010/main" val="783566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D07B72-204E-584C-B8B4-779CB3BFDA8F}" type="datetimeFigureOut">
              <a:rPr lang="en-US" smtClean="0"/>
              <a:t>2/10/16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85EBD8-A22D-0F43-9678-E355E86BE81D}" type="slidenum">
              <a:rPr lang="en-US" smtClean="0"/>
              <a:t>‹#›</a:t>
            </a:fld>
            <a:endParaRPr lang="en-US"/>
          </a:p>
        </p:txBody>
      </p:sp>
    </p:spTree>
    <p:extLst>
      <p:ext uri="{BB962C8B-B14F-4D97-AF65-F5344CB8AC3E}">
        <p14:creationId xmlns:p14="http://schemas.microsoft.com/office/powerpoint/2010/main" val="7901478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 Id="rId3" Type="http://schemas.openxmlformats.org/officeDocument/2006/relationships/hyperlink" Target="http://large.stanford.edu/courses/2012/ph240/doshay1/docs/EPRI.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jpg"/><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 Id="rId3" Type="http://schemas.openxmlformats.org/officeDocument/2006/relationships/image" Target="../media/image5.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661907" y="3018308"/>
            <a:ext cx="7660290" cy="5446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dirty="0" smtClean="0"/>
              <a:t>Storage </a:t>
            </a:r>
            <a:r>
              <a:rPr lang="de-DE" dirty="0" err="1" smtClean="0"/>
              <a:t>options</a:t>
            </a:r>
            <a:r>
              <a:rPr lang="de-DE" dirty="0" smtClean="0"/>
              <a:t> </a:t>
            </a:r>
            <a:r>
              <a:rPr lang="de-DE" dirty="0" err="1" smtClean="0"/>
              <a:t>for</a:t>
            </a:r>
            <a:r>
              <a:rPr lang="de-DE" dirty="0" smtClean="0"/>
              <a:t> </a:t>
            </a:r>
            <a:r>
              <a:rPr lang="de-DE" dirty="0" err="1" smtClean="0"/>
              <a:t>electrical</a:t>
            </a:r>
            <a:r>
              <a:rPr lang="de-DE" dirty="0" smtClean="0"/>
              <a:t> </a:t>
            </a:r>
            <a:r>
              <a:rPr lang="de-DE" dirty="0" err="1" smtClean="0"/>
              <a:t>energy</a:t>
            </a:r>
            <a:endParaRPr lang="de-DE" dirty="0"/>
          </a:p>
        </p:txBody>
      </p:sp>
    </p:spTree>
    <p:extLst>
      <p:ext uri="{BB962C8B-B14F-4D97-AF65-F5344CB8AC3E}">
        <p14:creationId xmlns:p14="http://schemas.microsoft.com/office/powerpoint/2010/main" val="1942218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0531" y="724770"/>
            <a:ext cx="7023502" cy="4193595"/>
          </a:xfrm>
          <a:prstGeom prst="rect">
            <a:avLst/>
          </a:prstGeom>
        </p:spPr>
      </p:pic>
      <p:sp>
        <p:nvSpPr>
          <p:cNvPr id="3" name="Rectangle 2"/>
          <p:cNvSpPr/>
          <p:nvPr/>
        </p:nvSpPr>
        <p:spPr>
          <a:xfrm>
            <a:off x="434051" y="5860610"/>
            <a:ext cx="4572000" cy="646331"/>
          </a:xfrm>
          <a:prstGeom prst="rect">
            <a:avLst/>
          </a:prstGeom>
        </p:spPr>
        <p:txBody>
          <a:bodyPr>
            <a:spAutoFit/>
          </a:bodyPr>
          <a:lstStyle/>
          <a:p>
            <a:r>
              <a:rPr lang="en-US" dirty="0">
                <a:hlinkClick r:id="rId3"/>
              </a:rPr>
              <a:t>http://</a:t>
            </a:r>
            <a:r>
              <a:rPr lang="en-US" dirty="0" smtClean="0">
                <a:hlinkClick r:id="rId3"/>
              </a:rPr>
              <a:t>large.stanford.edu/courses/2012/ph240/doshay1/docs/EPRI.pdf</a:t>
            </a:r>
            <a:r>
              <a:rPr lang="en-US" dirty="0" smtClean="0"/>
              <a:t> - 2010</a:t>
            </a:r>
            <a:endParaRPr lang="en-US" dirty="0"/>
          </a:p>
        </p:txBody>
      </p:sp>
      <p:sp>
        <p:nvSpPr>
          <p:cNvPr id="4" name="Rechteck 9"/>
          <p:cNvSpPr/>
          <p:nvPr/>
        </p:nvSpPr>
        <p:spPr>
          <a:xfrm>
            <a:off x="308469" y="355438"/>
            <a:ext cx="3624197" cy="369332"/>
          </a:xfrm>
          <a:prstGeom prst="rect">
            <a:avLst/>
          </a:prstGeom>
        </p:spPr>
        <p:txBody>
          <a:bodyPr wrap="none">
            <a:spAutoFit/>
          </a:bodyPr>
          <a:lstStyle/>
          <a:p>
            <a:r>
              <a:rPr lang="de-DE" dirty="0" smtClean="0"/>
              <a:t>Worldwide </a:t>
            </a:r>
            <a:r>
              <a:rPr lang="de-DE" dirty="0" err="1" smtClean="0"/>
              <a:t>installed</a:t>
            </a:r>
            <a:r>
              <a:rPr lang="de-DE" dirty="0" smtClean="0"/>
              <a:t> </a:t>
            </a:r>
            <a:r>
              <a:rPr lang="de-DE" dirty="0" err="1" smtClean="0"/>
              <a:t>storage</a:t>
            </a:r>
            <a:r>
              <a:rPr lang="de-DE" dirty="0" smtClean="0"/>
              <a:t> </a:t>
            </a:r>
            <a:r>
              <a:rPr lang="de-DE" dirty="0" err="1" smtClean="0"/>
              <a:t>capacity</a:t>
            </a:r>
            <a:endParaRPr lang="de-DE" dirty="0"/>
          </a:p>
        </p:txBody>
      </p:sp>
    </p:spTree>
    <p:extLst>
      <p:ext uri="{BB962C8B-B14F-4D97-AF65-F5344CB8AC3E}">
        <p14:creationId xmlns:p14="http://schemas.microsoft.com/office/powerpoint/2010/main" val="1269104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1"/>
          <p:cNvPicPr>
            <a:picLocks noChangeAspect="1"/>
          </p:cNvPicPr>
          <p:nvPr/>
        </p:nvPicPr>
        <p:blipFill>
          <a:blip r:embed="rId3"/>
          <a:stretch>
            <a:fillRect/>
          </a:stretch>
        </p:blipFill>
        <p:spPr>
          <a:xfrm>
            <a:off x="321302" y="485024"/>
            <a:ext cx="8232705" cy="3736689"/>
          </a:xfrm>
          <a:prstGeom prst="rect">
            <a:avLst/>
          </a:prstGeom>
        </p:spPr>
      </p:pic>
      <p:sp>
        <p:nvSpPr>
          <p:cNvPr id="5" name="Rectangle 4"/>
          <p:cNvSpPr/>
          <p:nvPr/>
        </p:nvSpPr>
        <p:spPr>
          <a:xfrm>
            <a:off x="411018" y="219622"/>
            <a:ext cx="4647426" cy="369332"/>
          </a:xfrm>
          <a:prstGeom prst="rect">
            <a:avLst/>
          </a:prstGeom>
        </p:spPr>
        <p:txBody>
          <a:bodyPr wrap="none">
            <a:spAutoFit/>
          </a:bodyPr>
          <a:lstStyle/>
          <a:p>
            <a:r>
              <a:rPr lang="en-US" dirty="0" smtClean="0">
                <a:solidFill>
                  <a:srgbClr val="424242"/>
                </a:solidFill>
                <a:latin typeface="ArialMT" charset="0"/>
              </a:rPr>
              <a:t>Comparison of energy storage technologies</a:t>
            </a:r>
            <a:endParaRPr lang="en-US" dirty="0"/>
          </a:p>
        </p:txBody>
      </p:sp>
      <p:sp>
        <p:nvSpPr>
          <p:cNvPr id="6" name="Rechteck 9"/>
          <p:cNvSpPr/>
          <p:nvPr/>
        </p:nvSpPr>
        <p:spPr>
          <a:xfrm>
            <a:off x="558635" y="4162294"/>
            <a:ext cx="4265848" cy="369332"/>
          </a:xfrm>
          <a:prstGeom prst="rect">
            <a:avLst/>
          </a:prstGeom>
          <a:solidFill>
            <a:srgbClr val="FFFF00"/>
          </a:solidFill>
        </p:spPr>
        <p:txBody>
          <a:bodyPr wrap="none">
            <a:spAutoFit/>
          </a:bodyPr>
          <a:lstStyle/>
          <a:p>
            <a:r>
              <a:rPr lang="de-DE" dirty="0" smtClean="0">
                <a:solidFill>
                  <a:srgbClr val="FF0000"/>
                </a:solidFill>
              </a:rPr>
              <a:t>NOTE: SHALL BE LIKE THIS (x/</a:t>
            </a:r>
            <a:r>
              <a:rPr lang="de-DE" dirty="0" err="1" smtClean="0">
                <a:solidFill>
                  <a:srgbClr val="FF0000"/>
                </a:solidFill>
              </a:rPr>
              <a:t>y</a:t>
            </a:r>
            <a:r>
              <a:rPr lang="de-DE" dirty="0" smtClean="0">
                <a:solidFill>
                  <a:srgbClr val="FF0000"/>
                </a:solidFill>
              </a:rPr>
              <a:t> </a:t>
            </a:r>
            <a:r>
              <a:rPr lang="de-DE" dirty="0" err="1" smtClean="0">
                <a:solidFill>
                  <a:srgbClr val="FF0000"/>
                </a:solidFill>
              </a:rPr>
              <a:t>axis</a:t>
            </a:r>
            <a:r>
              <a:rPr lang="de-DE" dirty="0" smtClean="0">
                <a:solidFill>
                  <a:srgbClr val="FF0000"/>
                </a:solidFill>
              </a:rPr>
              <a:t> </a:t>
            </a:r>
            <a:r>
              <a:rPr lang="de-DE" dirty="0" err="1" smtClean="0">
                <a:solidFill>
                  <a:srgbClr val="FF0000"/>
                </a:solidFill>
              </a:rPr>
              <a:t>flipped</a:t>
            </a:r>
            <a:r>
              <a:rPr lang="de-DE" dirty="0" smtClean="0">
                <a:solidFill>
                  <a:srgbClr val="FF0000"/>
                </a:solidFill>
              </a:rPr>
              <a:t>):</a:t>
            </a:r>
          </a:p>
        </p:txBody>
      </p:sp>
      <p:graphicFrame>
        <p:nvGraphicFramePr>
          <p:cNvPr id="2" name="Table 1"/>
          <p:cNvGraphicFramePr>
            <a:graphicFrameLocks noGrp="1"/>
          </p:cNvGraphicFramePr>
          <p:nvPr>
            <p:extLst>
              <p:ext uri="{D42A27DB-BD31-4B8C-83A1-F6EECF244321}">
                <p14:modId xmlns:p14="http://schemas.microsoft.com/office/powerpoint/2010/main" val="1114752954"/>
              </p:ext>
            </p:extLst>
          </p:nvPr>
        </p:nvGraphicFramePr>
        <p:xfrm>
          <a:off x="635479" y="4890698"/>
          <a:ext cx="5929225" cy="1859280"/>
        </p:xfrm>
        <a:graphic>
          <a:graphicData uri="http://schemas.openxmlformats.org/drawingml/2006/table">
            <a:tbl>
              <a:tblPr firstRow="1" bandRow="1">
                <a:tableStyleId>{5C22544A-7EE6-4342-B048-85BDC9FD1C3A}</a:tableStyleId>
              </a:tblPr>
              <a:tblGrid>
                <a:gridCol w="1185845"/>
                <a:gridCol w="1185845"/>
                <a:gridCol w="1185845"/>
                <a:gridCol w="1185845"/>
                <a:gridCol w="1185845"/>
              </a:tblGrid>
              <a:tr h="208755">
                <a:tc>
                  <a:txBody>
                    <a:bodyPr/>
                    <a:lstStyle/>
                    <a:p>
                      <a:endParaRPr lang="en-US" sz="1000" dirty="0"/>
                    </a:p>
                  </a:txBody>
                  <a:tcPr/>
                </a:tc>
                <a:tc>
                  <a:txBody>
                    <a:bodyPr/>
                    <a:lstStyle/>
                    <a:p>
                      <a:r>
                        <a:rPr lang="en-US" sz="1000" dirty="0" smtClean="0"/>
                        <a:t>CAES</a:t>
                      </a:r>
                      <a:r>
                        <a:rPr lang="en-US" sz="1000" baseline="0" dirty="0" smtClean="0"/>
                        <a:t> underground</a:t>
                      </a:r>
                      <a:endParaRPr lang="en-US" sz="1000" dirty="0"/>
                    </a:p>
                  </a:txBody>
                  <a:tcPr/>
                </a:tc>
                <a:tc>
                  <a:txBody>
                    <a:bodyPr/>
                    <a:lstStyle/>
                    <a:p>
                      <a:r>
                        <a:rPr lang="en-US" sz="1000" dirty="0" smtClean="0"/>
                        <a:t>CAES aboveground</a:t>
                      </a:r>
                      <a:endParaRPr lang="en-US" sz="1000" dirty="0"/>
                    </a:p>
                  </a:txBody>
                  <a:tcPr/>
                </a:tc>
                <a:tc>
                  <a:txBody>
                    <a:bodyPr/>
                    <a:lstStyle/>
                    <a:p>
                      <a:r>
                        <a:rPr lang="en-US" sz="1000" dirty="0" smtClean="0"/>
                        <a:t>Pumped Hydro</a:t>
                      </a:r>
                      <a:endParaRPr lang="en-US" sz="1000" dirty="0"/>
                    </a:p>
                  </a:txBody>
                  <a:tcPr/>
                </a:tc>
                <a:tc>
                  <a:txBody>
                    <a:bodyPr/>
                    <a:lstStyle/>
                    <a:p>
                      <a:r>
                        <a:rPr lang="is-IS" sz="1000" dirty="0" smtClean="0"/>
                        <a:t>…</a:t>
                      </a:r>
                      <a:endParaRPr lang="en-US" sz="1000" dirty="0"/>
                    </a:p>
                  </a:txBody>
                  <a:tcPr/>
                </a:tc>
              </a:tr>
              <a:tr h="208755">
                <a:tc>
                  <a:txBody>
                    <a:bodyPr/>
                    <a:lstStyle/>
                    <a:p>
                      <a:r>
                        <a:rPr lang="en-US" sz="1000" dirty="0" smtClean="0"/>
                        <a:t>Efficiency %</a:t>
                      </a:r>
                      <a:endParaRPr lang="en-US" sz="1000" dirty="0"/>
                    </a:p>
                  </a:txBody>
                  <a:tcPr/>
                </a:tc>
                <a:tc>
                  <a:txBody>
                    <a:bodyPr/>
                    <a:lstStyle/>
                    <a:p>
                      <a:endParaRPr lang="en-US" sz="1000" dirty="0"/>
                    </a:p>
                  </a:txBody>
                  <a:tcPr/>
                </a:tc>
                <a:tc>
                  <a:txBody>
                    <a:bodyPr/>
                    <a:lstStyle/>
                    <a:p>
                      <a:endParaRPr lang="en-US" sz="1000"/>
                    </a:p>
                  </a:txBody>
                  <a:tcPr/>
                </a:tc>
                <a:tc>
                  <a:txBody>
                    <a:bodyPr/>
                    <a:lstStyle/>
                    <a:p>
                      <a:endParaRPr lang="en-US" sz="1000"/>
                    </a:p>
                  </a:txBody>
                  <a:tcPr/>
                </a:tc>
                <a:tc>
                  <a:txBody>
                    <a:bodyPr/>
                    <a:lstStyle/>
                    <a:p>
                      <a:endParaRPr lang="en-US" sz="1000"/>
                    </a:p>
                  </a:txBody>
                  <a:tcPr/>
                </a:tc>
              </a:tr>
              <a:tr h="208755">
                <a:tc>
                  <a:txBody>
                    <a:bodyPr/>
                    <a:lstStyle/>
                    <a:p>
                      <a:r>
                        <a:rPr lang="en-US" sz="1000" dirty="0" smtClean="0"/>
                        <a:t>Capacity</a:t>
                      </a:r>
                      <a:r>
                        <a:rPr lang="en-US" sz="1000" baseline="0" dirty="0" smtClean="0"/>
                        <a:t> (MW)</a:t>
                      </a:r>
                      <a:endParaRPr lang="en-US" sz="1000" dirty="0"/>
                    </a:p>
                  </a:txBody>
                  <a:tcPr/>
                </a:tc>
                <a:tc>
                  <a:txBody>
                    <a:bodyPr/>
                    <a:lstStyle/>
                    <a:p>
                      <a:endParaRPr lang="en-US" sz="1000"/>
                    </a:p>
                  </a:txBody>
                  <a:tcPr/>
                </a:tc>
                <a:tc>
                  <a:txBody>
                    <a:bodyPr/>
                    <a:lstStyle/>
                    <a:p>
                      <a:endParaRPr lang="en-US" sz="1000" dirty="0"/>
                    </a:p>
                  </a:txBody>
                  <a:tcPr/>
                </a:tc>
                <a:tc>
                  <a:txBody>
                    <a:bodyPr/>
                    <a:lstStyle/>
                    <a:p>
                      <a:endParaRPr lang="en-US" sz="1000"/>
                    </a:p>
                  </a:txBody>
                  <a:tcPr/>
                </a:tc>
                <a:tc>
                  <a:txBody>
                    <a:bodyPr/>
                    <a:lstStyle/>
                    <a:p>
                      <a:endParaRPr lang="en-US" sz="1000"/>
                    </a:p>
                  </a:txBody>
                  <a:tcPr/>
                </a:tc>
              </a:tr>
              <a:tr h="292079">
                <a:tc>
                  <a:txBody>
                    <a:bodyPr/>
                    <a:lstStyle/>
                    <a:p>
                      <a:r>
                        <a:rPr lang="en-US" sz="1000" dirty="0" smtClean="0"/>
                        <a:t>Energy Density (</a:t>
                      </a:r>
                      <a:r>
                        <a:rPr lang="en-US" sz="1000" dirty="0" err="1" smtClean="0"/>
                        <a:t>wh</a:t>
                      </a:r>
                      <a:r>
                        <a:rPr lang="en-US" sz="1000" dirty="0" smtClean="0"/>
                        <a:t>/kg)</a:t>
                      </a:r>
                      <a:endParaRPr lang="en-US" sz="1000" dirty="0"/>
                    </a:p>
                  </a:txBody>
                  <a:tcPr/>
                </a:tc>
                <a:tc>
                  <a:txBody>
                    <a:bodyPr/>
                    <a:lstStyle/>
                    <a:p>
                      <a:endParaRPr lang="en-US" sz="1000"/>
                    </a:p>
                  </a:txBody>
                  <a:tcPr/>
                </a:tc>
                <a:tc>
                  <a:txBody>
                    <a:bodyPr/>
                    <a:lstStyle/>
                    <a:p>
                      <a:endParaRPr lang="en-US" sz="1000"/>
                    </a:p>
                  </a:txBody>
                  <a:tcPr/>
                </a:tc>
                <a:tc>
                  <a:txBody>
                    <a:bodyPr/>
                    <a:lstStyle/>
                    <a:p>
                      <a:endParaRPr lang="en-US" sz="1000" dirty="0"/>
                    </a:p>
                  </a:txBody>
                  <a:tcPr/>
                </a:tc>
                <a:tc>
                  <a:txBody>
                    <a:bodyPr/>
                    <a:lstStyle/>
                    <a:p>
                      <a:endParaRPr lang="en-US" sz="1000" dirty="0"/>
                    </a:p>
                  </a:txBody>
                  <a:tcPr/>
                </a:tc>
              </a:tr>
              <a:tr h="208755">
                <a:tc>
                  <a:txBody>
                    <a:bodyPr/>
                    <a:lstStyle/>
                    <a:p>
                      <a:r>
                        <a:rPr lang="is-IS" sz="1000" dirty="0" smtClean="0"/>
                        <a:t>…</a:t>
                      </a:r>
                      <a:endParaRPr lang="en-US" sz="1000" dirty="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dirty="0"/>
                    </a:p>
                  </a:txBody>
                  <a:tcPr/>
                </a:tc>
              </a:tr>
              <a:tr h="208755">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r>
              <a:tr h="208755">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dirty="0"/>
                    </a:p>
                  </a:txBody>
                  <a:tcPr/>
                </a:tc>
              </a:tr>
            </a:tbl>
          </a:graphicData>
        </a:graphic>
      </p:graphicFrame>
      <p:sp>
        <p:nvSpPr>
          <p:cNvPr id="3" name="Rectangle 2"/>
          <p:cNvSpPr/>
          <p:nvPr/>
        </p:nvSpPr>
        <p:spPr>
          <a:xfrm>
            <a:off x="1812384" y="4623438"/>
            <a:ext cx="3575414" cy="246221"/>
          </a:xfrm>
          <a:prstGeom prst="rect">
            <a:avLst/>
          </a:prstGeom>
          <a:solidFill>
            <a:schemeClr val="accent1">
              <a:lumMod val="60000"/>
              <a:lumOff val="40000"/>
            </a:schemeClr>
          </a:solidFill>
        </p:spPr>
        <p:txBody>
          <a:bodyPr wrap="square">
            <a:spAutoFit/>
          </a:bodyPr>
          <a:lstStyle/>
          <a:p>
            <a:r>
              <a:rPr lang="en-US" sz="1000" smtClean="0"/>
              <a:t>Mechanical Storage</a:t>
            </a:r>
            <a:endParaRPr lang="en-US" sz="1000" dirty="0"/>
          </a:p>
        </p:txBody>
      </p:sp>
      <p:sp>
        <p:nvSpPr>
          <p:cNvPr id="7" name="Rectangle 6"/>
          <p:cNvSpPr/>
          <p:nvPr/>
        </p:nvSpPr>
        <p:spPr>
          <a:xfrm>
            <a:off x="5387798" y="4623437"/>
            <a:ext cx="1977488" cy="246221"/>
          </a:xfrm>
          <a:prstGeom prst="rect">
            <a:avLst/>
          </a:prstGeom>
          <a:solidFill>
            <a:schemeClr val="accent1">
              <a:lumMod val="60000"/>
              <a:lumOff val="40000"/>
            </a:schemeClr>
          </a:solidFill>
        </p:spPr>
        <p:txBody>
          <a:bodyPr wrap="square">
            <a:spAutoFit/>
          </a:bodyPr>
          <a:lstStyle/>
          <a:p>
            <a:r>
              <a:rPr lang="en-US" sz="1000" dirty="0" smtClean="0"/>
              <a:t>Electrical storage </a:t>
            </a:r>
            <a:r>
              <a:rPr lang="is-IS" sz="1000" dirty="0" smtClean="0"/>
              <a:t>….</a:t>
            </a:r>
            <a:endParaRPr lang="en-US" sz="1000" dirty="0"/>
          </a:p>
        </p:txBody>
      </p:sp>
    </p:spTree>
    <p:extLst>
      <p:ext uri="{BB962C8B-B14F-4D97-AF65-F5344CB8AC3E}">
        <p14:creationId xmlns:p14="http://schemas.microsoft.com/office/powerpoint/2010/main" val="2057649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5"/>
          <p:cNvPicPr>
            <a:picLocks noChangeAspect="1"/>
          </p:cNvPicPr>
          <p:nvPr/>
        </p:nvPicPr>
        <p:blipFill>
          <a:blip r:embed="rId2"/>
          <a:stretch>
            <a:fillRect/>
          </a:stretch>
        </p:blipFill>
        <p:spPr>
          <a:xfrm>
            <a:off x="895117" y="905532"/>
            <a:ext cx="7341863" cy="5046936"/>
          </a:xfrm>
          <a:prstGeom prst="rect">
            <a:avLst/>
          </a:prstGeom>
        </p:spPr>
      </p:pic>
    </p:spTree>
    <p:extLst>
      <p:ext uri="{BB962C8B-B14F-4D97-AF65-F5344CB8AC3E}">
        <p14:creationId xmlns:p14="http://schemas.microsoft.com/office/powerpoint/2010/main" val="1444511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5"/>
          <p:cNvPicPr>
            <a:picLocks noChangeAspect="1"/>
          </p:cNvPicPr>
          <p:nvPr/>
        </p:nvPicPr>
        <p:blipFill>
          <a:blip r:embed="rId2"/>
          <a:stretch>
            <a:fillRect/>
          </a:stretch>
        </p:blipFill>
        <p:spPr>
          <a:xfrm>
            <a:off x="1342676" y="857920"/>
            <a:ext cx="6449625" cy="5142161"/>
          </a:xfrm>
          <a:prstGeom prst="rect">
            <a:avLst/>
          </a:prstGeom>
        </p:spPr>
      </p:pic>
      <p:sp>
        <p:nvSpPr>
          <p:cNvPr id="3" name="Rectangle 2"/>
          <p:cNvSpPr/>
          <p:nvPr/>
        </p:nvSpPr>
        <p:spPr>
          <a:xfrm>
            <a:off x="411018" y="219622"/>
            <a:ext cx="2223686" cy="369332"/>
          </a:xfrm>
          <a:prstGeom prst="rect">
            <a:avLst/>
          </a:prstGeom>
        </p:spPr>
        <p:txBody>
          <a:bodyPr wrap="none">
            <a:spAutoFit/>
          </a:bodyPr>
          <a:lstStyle/>
          <a:p>
            <a:r>
              <a:rPr lang="en-US" dirty="0" smtClean="0">
                <a:solidFill>
                  <a:srgbClr val="424242"/>
                </a:solidFill>
                <a:latin typeface="ArialMT" charset="0"/>
              </a:rPr>
              <a:t>Fields of application</a:t>
            </a:r>
            <a:endParaRPr lang="en-US" dirty="0"/>
          </a:p>
        </p:txBody>
      </p:sp>
    </p:spTree>
    <p:extLst>
      <p:ext uri="{BB962C8B-B14F-4D97-AF65-F5344CB8AC3E}">
        <p14:creationId xmlns:p14="http://schemas.microsoft.com/office/powerpoint/2010/main" val="101537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5"/>
          <p:cNvPicPr>
            <a:picLocks noChangeAspect="1"/>
          </p:cNvPicPr>
          <p:nvPr/>
        </p:nvPicPr>
        <p:blipFill>
          <a:blip r:embed="rId2"/>
          <a:stretch>
            <a:fillRect/>
          </a:stretch>
        </p:blipFill>
        <p:spPr>
          <a:xfrm>
            <a:off x="2194445" y="815643"/>
            <a:ext cx="5482801" cy="4795799"/>
          </a:xfrm>
          <a:prstGeom prst="rect">
            <a:avLst/>
          </a:prstGeom>
        </p:spPr>
      </p:pic>
      <p:sp>
        <p:nvSpPr>
          <p:cNvPr id="6" name="Rectangle 5"/>
          <p:cNvSpPr/>
          <p:nvPr/>
        </p:nvSpPr>
        <p:spPr>
          <a:xfrm>
            <a:off x="411018" y="219622"/>
            <a:ext cx="5656357" cy="369332"/>
          </a:xfrm>
          <a:prstGeom prst="rect">
            <a:avLst/>
          </a:prstGeom>
        </p:spPr>
        <p:txBody>
          <a:bodyPr wrap="none">
            <a:spAutoFit/>
          </a:bodyPr>
          <a:lstStyle/>
          <a:p>
            <a:r>
              <a:rPr lang="en-US" dirty="0" err="1" smtClean="0">
                <a:solidFill>
                  <a:srgbClr val="424242"/>
                </a:solidFill>
                <a:latin typeface="ArialMT" charset="0"/>
              </a:rPr>
              <a:t>Efficency</a:t>
            </a:r>
            <a:r>
              <a:rPr lang="en-US" dirty="0" smtClean="0">
                <a:solidFill>
                  <a:srgbClr val="424242"/>
                </a:solidFill>
                <a:latin typeface="ArialMT" charset="0"/>
              </a:rPr>
              <a:t> / Lifetime properties of storage technologies</a:t>
            </a:r>
            <a:endParaRPr lang="en-US" dirty="0"/>
          </a:p>
        </p:txBody>
      </p:sp>
    </p:spTree>
    <p:extLst>
      <p:ext uri="{BB962C8B-B14F-4D97-AF65-F5344CB8AC3E}">
        <p14:creationId xmlns:p14="http://schemas.microsoft.com/office/powerpoint/2010/main" val="1803136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Bild 5"/>
          <p:cNvPicPr>
            <a:picLocks noChangeAspect="1"/>
          </p:cNvPicPr>
          <p:nvPr/>
        </p:nvPicPr>
        <p:blipFill>
          <a:blip r:embed="rId2"/>
          <a:stretch>
            <a:fillRect/>
          </a:stretch>
        </p:blipFill>
        <p:spPr>
          <a:xfrm>
            <a:off x="837982" y="962667"/>
            <a:ext cx="7456133" cy="4923143"/>
          </a:xfrm>
          <a:prstGeom prst="rect">
            <a:avLst/>
          </a:prstGeom>
        </p:spPr>
      </p:pic>
    </p:spTree>
    <p:extLst>
      <p:ext uri="{BB962C8B-B14F-4D97-AF65-F5344CB8AC3E}">
        <p14:creationId xmlns:p14="http://schemas.microsoft.com/office/powerpoint/2010/main" val="6035461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Bild 5"/>
          <p:cNvPicPr>
            <a:picLocks noChangeAspect="1"/>
          </p:cNvPicPr>
          <p:nvPr/>
        </p:nvPicPr>
        <p:blipFill>
          <a:blip r:embed="rId2"/>
          <a:stretch>
            <a:fillRect/>
          </a:stretch>
        </p:blipFill>
        <p:spPr>
          <a:xfrm>
            <a:off x="799892" y="857920"/>
            <a:ext cx="7529272" cy="5142161"/>
          </a:xfrm>
          <a:prstGeom prst="rect">
            <a:avLst/>
          </a:prstGeom>
        </p:spPr>
      </p:pic>
    </p:spTree>
    <p:extLst>
      <p:ext uri="{BB962C8B-B14F-4D97-AF65-F5344CB8AC3E}">
        <p14:creationId xmlns:p14="http://schemas.microsoft.com/office/powerpoint/2010/main" val="12348110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Bild 5"/>
          <p:cNvPicPr>
            <a:picLocks noChangeAspect="1"/>
          </p:cNvPicPr>
          <p:nvPr/>
        </p:nvPicPr>
        <p:blipFill>
          <a:blip r:embed="rId2"/>
          <a:stretch>
            <a:fillRect/>
          </a:stretch>
        </p:blipFill>
        <p:spPr>
          <a:xfrm>
            <a:off x="618964" y="1172163"/>
            <a:ext cx="7903692" cy="4504152"/>
          </a:xfrm>
          <a:prstGeom prst="rect">
            <a:avLst/>
          </a:prstGeom>
        </p:spPr>
      </p:pic>
    </p:spTree>
    <p:extLst>
      <p:ext uri="{BB962C8B-B14F-4D97-AF65-F5344CB8AC3E}">
        <p14:creationId xmlns:p14="http://schemas.microsoft.com/office/powerpoint/2010/main" val="1872014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8763" y="156500"/>
            <a:ext cx="8445285" cy="960437"/>
          </a:xfrm>
        </p:spPr>
        <p:txBody>
          <a:bodyPr/>
          <a:lstStyle/>
          <a:p>
            <a:r>
              <a:rPr lang="en-US" dirty="0" smtClean="0">
                <a:solidFill>
                  <a:sysClr val="windowText" lastClr="000000"/>
                </a:solidFill>
              </a:rPr>
              <a:t>World's </a:t>
            </a:r>
            <a:r>
              <a:rPr lang="en-US" dirty="0">
                <a:solidFill>
                  <a:sysClr val="windowText" lastClr="000000"/>
                </a:solidFill>
              </a:rPr>
              <a:t>largest 2nd-use battery storage unit set to connect to the grid</a:t>
            </a:r>
          </a:p>
        </p:txBody>
      </p:sp>
      <p:sp>
        <p:nvSpPr>
          <p:cNvPr id="3" name="Text Placeholder 2"/>
          <p:cNvSpPr>
            <a:spLocks noGrp="1"/>
          </p:cNvSpPr>
          <p:nvPr>
            <p:ph type="body" sz="quarter" idx="14"/>
          </p:nvPr>
        </p:nvSpPr>
        <p:spPr>
          <a:xfrm>
            <a:off x="233018" y="4118434"/>
            <a:ext cx="8561030" cy="4871560"/>
          </a:xfrm>
        </p:spPr>
        <p:txBody>
          <a:bodyPr>
            <a:normAutofit/>
          </a:bodyPr>
          <a:lstStyle/>
          <a:p>
            <a:r>
              <a:rPr lang="en-US" sz="1400" b="1" dirty="0"/>
              <a:t>13-megawatt battery storage unit to connect to the grid in early 2016</a:t>
            </a:r>
            <a:endParaRPr lang="en-US" sz="1400" dirty="0"/>
          </a:p>
          <a:p>
            <a:r>
              <a:rPr lang="en-US" sz="1400" b="1" dirty="0"/>
              <a:t>Levelling out fluctuations in the power grid as an active contribution towards the energy </a:t>
            </a:r>
            <a:r>
              <a:rPr lang="en-US" sz="1400" b="1" dirty="0" smtClean="0"/>
              <a:t>revolution</a:t>
            </a:r>
          </a:p>
          <a:p>
            <a:endParaRPr lang="en-US" sz="1400" dirty="0"/>
          </a:p>
          <a:p>
            <a:pPr marL="0" indent="0">
              <a:buNone/>
            </a:pPr>
            <a:r>
              <a:rPr lang="en-US" sz="1400" dirty="0"/>
              <a:t>The world's largest 2</a:t>
            </a:r>
            <a:r>
              <a:rPr lang="en-US" sz="1400" baseline="30000" dirty="0"/>
              <a:t>nd</a:t>
            </a:r>
            <a:r>
              <a:rPr lang="en-US" sz="1400" dirty="0"/>
              <a:t>-use battery storage unit will soon go into operation in the Westphalian town of </a:t>
            </a:r>
            <a:r>
              <a:rPr lang="en-US" sz="1400" dirty="0" err="1" smtClean="0"/>
              <a:t>Lünen</a:t>
            </a:r>
            <a:r>
              <a:rPr lang="en-US" sz="1400" dirty="0" smtClean="0"/>
              <a:t> and </a:t>
            </a:r>
            <a:r>
              <a:rPr lang="en-US" sz="1400" dirty="0"/>
              <a:t>marketed in the German electricity balancing sector. </a:t>
            </a:r>
            <a:endParaRPr lang="en-US" sz="1400" dirty="0" smtClean="0"/>
          </a:p>
          <a:p>
            <a:pPr marL="0" indent="0">
              <a:buNone/>
            </a:pPr>
            <a:r>
              <a:rPr lang="en-US" sz="1400" dirty="0" smtClean="0"/>
              <a:t>A </a:t>
            </a:r>
            <a:r>
              <a:rPr lang="en-US" sz="1400" dirty="0"/>
              <a:t>special feature of this venture is the use of second-life battery systems from electric vehicles. In </a:t>
            </a:r>
            <a:r>
              <a:rPr lang="en-US" sz="1400" dirty="0" err="1"/>
              <a:t>Lünen</a:t>
            </a:r>
            <a:r>
              <a:rPr lang="en-US" sz="1400" dirty="0"/>
              <a:t>, systems from the second generation of smart electric drive vehicles are being incorporated into a stationary storage unit with a total capacity of 13 </a:t>
            </a:r>
            <a:r>
              <a:rPr lang="en-US" sz="1400" dirty="0" err="1"/>
              <a:t>MWh</a:t>
            </a:r>
            <a:r>
              <a:rPr lang="en-US" sz="1400" dirty="0"/>
              <a:t>. The process demonstrably improves the environmental performance of electric vehicles, thereby helping to make e-mobility more economically efficient.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9067" y="796725"/>
            <a:ext cx="4464934" cy="297662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278" y="809262"/>
            <a:ext cx="4446127" cy="2964085"/>
          </a:xfrm>
          <a:prstGeom prst="rect">
            <a:avLst/>
          </a:prstGeom>
        </p:spPr>
      </p:pic>
    </p:spTree>
    <p:extLst>
      <p:ext uri="{BB962C8B-B14F-4D97-AF65-F5344CB8AC3E}">
        <p14:creationId xmlns:p14="http://schemas.microsoft.com/office/powerpoint/2010/main" val="1609366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5"/>
          <p:cNvPicPr>
            <a:picLocks noChangeAspect="1"/>
          </p:cNvPicPr>
          <p:nvPr/>
        </p:nvPicPr>
        <p:blipFill>
          <a:blip r:embed="rId2"/>
          <a:stretch>
            <a:fillRect/>
          </a:stretch>
        </p:blipFill>
        <p:spPr>
          <a:xfrm>
            <a:off x="1803223" y="869795"/>
            <a:ext cx="4603511" cy="5142161"/>
          </a:xfrm>
          <a:prstGeom prst="rect">
            <a:avLst/>
          </a:prstGeom>
        </p:spPr>
      </p:pic>
    </p:spTree>
    <p:extLst>
      <p:ext uri="{BB962C8B-B14F-4D97-AF65-F5344CB8AC3E}">
        <p14:creationId xmlns:p14="http://schemas.microsoft.com/office/powerpoint/2010/main" val="332154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88286" y="1710663"/>
            <a:ext cx="7972807" cy="646331"/>
          </a:xfrm>
          <a:prstGeom prst="rect">
            <a:avLst/>
          </a:prstGeom>
        </p:spPr>
        <p:txBody>
          <a:bodyPr wrap="square">
            <a:spAutoFit/>
          </a:bodyPr>
          <a:lstStyle/>
          <a:p>
            <a:r>
              <a:rPr lang="en-US" dirty="0" smtClean="0">
                <a:effectLst/>
                <a:latin typeface="HelveticaNeueLTStd" charset="0"/>
              </a:rPr>
              <a:t>First, electricity is consumed at the same time as it is generated. The proper amount of electricity must always be provided to meet the varying demand. </a:t>
            </a:r>
            <a:endParaRPr lang="en-US" dirty="0"/>
          </a:p>
        </p:txBody>
      </p:sp>
      <p:sp>
        <p:nvSpPr>
          <p:cNvPr id="9" name="Rectangle 8"/>
          <p:cNvSpPr/>
          <p:nvPr/>
        </p:nvSpPr>
        <p:spPr>
          <a:xfrm>
            <a:off x="488287" y="3419938"/>
            <a:ext cx="8169576" cy="923330"/>
          </a:xfrm>
          <a:prstGeom prst="rect">
            <a:avLst/>
          </a:prstGeom>
        </p:spPr>
        <p:txBody>
          <a:bodyPr wrap="square">
            <a:spAutoFit/>
          </a:bodyPr>
          <a:lstStyle/>
          <a:p>
            <a:r>
              <a:rPr lang="en-US" dirty="0" smtClean="0">
                <a:effectLst/>
                <a:latin typeface="HelveticaNeueLTStd" charset="0"/>
              </a:rPr>
              <a:t>The second characteristic is that the places where electricity is generated are usually located far from the locations where it is consumed</a:t>
            </a:r>
            <a:r>
              <a:rPr lang="en-US" sz="800" dirty="0" smtClean="0">
                <a:effectLst/>
                <a:latin typeface="HelveticaNeueLTStd" charset="0"/>
              </a:rPr>
              <a:t>1</a:t>
            </a:r>
            <a:r>
              <a:rPr lang="en-US" dirty="0" smtClean="0">
                <a:effectLst/>
                <a:latin typeface="HelveticaNeueLTStd" charset="0"/>
              </a:rPr>
              <a:t>. Generators and consumers are connected through power grids and form a power system. </a:t>
            </a:r>
            <a:endParaRPr lang="en-US" dirty="0"/>
          </a:p>
        </p:txBody>
      </p:sp>
      <p:sp>
        <p:nvSpPr>
          <p:cNvPr id="5" name="Textplatzhalter 2"/>
          <p:cNvSpPr txBox="1">
            <a:spLocks/>
          </p:cNvSpPr>
          <p:nvPr/>
        </p:nvSpPr>
        <p:spPr>
          <a:xfrm>
            <a:off x="488287" y="657072"/>
            <a:ext cx="7660290" cy="5446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dirty="0" err="1" smtClean="0"/>
              <a:t>Electric</a:t>
            </a:r>
            <a:r>
              <a:rPr lang="de-DE" dirty="0" smtClean="0"/>
              <a:t> </a:t>
            </a:r>
            <a:r>
              <a:rPr lang="de-DE" dirty="0" err="1" smtClean="0"/>
              <a:t>Energy</a:t>
            </a:r>
            <a:endParaRPr lang="de-DE" dirty="0"/>
          </a:p>
        </p:txBody>
      </p:sp>
      <p:sp>
        <p:nvSpPr>
          <p:cNvPr id="6" name="Rectangle 5"/>
          <p:cNvSpPr/>
          <p:nvPr/>
        </p:nvSpPr>
        <p:spPr>
          <a:xfrm>
            <a:off x="488286" y="4944547"/>
            <a:ext cx="8169576" cy="923330"/>
          </a:xfrm>
          <a:prstGeom prst="rect">
            <a:avLst/>
          </a:prstGeom>
        </p:spPr>
        <p:txBody>
          <a:bodyPr wrap="square">
            <a:spAutoFit/>
          </a:bodyPr>
          <a:lstStyle/>
          <a:p>
            <a:r>
              <a:rPr lang="en-US" dirty="0" smtClean="0">
                <a:effectLst/>
                <a:latin typeface="HelveticaNeueLTStd" charset="0"/>
              </a:rPr>
              <a:t>Therefore it is helpful to store energy for later use. </a:t>
            </a:r>
          </a:p>
          <a:p>
            <a:endParaRPr lang="en-US" dirty="0">
              <a:latin typeface="HelveticaNeueLTStd" charset="0"/>
            </a:endParaRPr>
          </a:p>
          <a:p>
            <a:r>
              <a:rPr lang="en-US" dirty="0" smtClean="0">
                <a:latin typeface="HelveticaNeueLTStd" charset="0"/>
              </a:rPr>
              <a:t>Energy can be stored by using various technologies: </a:t>
            </a:r>
            <a:endParaRPr lang="en-US" dirty="0"/>
          </a:p>
        </p:txBody>
      </p:sp>
    </p:spTree>
    <p:extLst>
      <p:ext uri="{BB962C8B-B14F-4D97-AF65-F5344CB8AC3E}">
        <p14:creationId xmlns:p14="http://schemas.microsoft.com/office/powerpoint/2010/main" val="789290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5"/>
          <p:cNvSpPr/>
          <p:nvPr/>
        </p:nvSpPr>
        <p:spPr>
          <a:xfrm>
            <a:off x="879206" y="1127312"/>
            <a:ext cx="1830812" cy="369332"/>
          </a:xfrm>
          <a:prstGeom prst="rect">
            <a:avLst/>
          </a:prstGeom>
          <a:ln w="28575">
            <a:solidFill>
              <a:schemeClr val="accent1"/>
            </a:solidFill>
          </a:ln>
        </p:spPr>
        <p:txBody>
          <a:bodyPr wrap="none">
            <a:spAutoFit/>
          </a:bodyPr>
          <a:lstStyle/>
          <a:p>
            <a:r>
              <a:rPr lang="de-DE" dirty="0" err="1" smtClean="0"/>
              <a:t>Mechanical</a:t>
            </a:r>
            <a:r>
              <a:rPr lang="de-DE" dirty="0" smtClean="0"/>
              <a:t> </a:t>
            </a:r>
            <a:r>
              <a:rPr lang="de-DE" dirty="0" err="1" smtClean="0"/>
              <a:t>Energy</a:t>
            </a:r>
            <a:endParaRPr lang="de-DE" dirty="0"/>
          </a:p>
        </p:txBody>
      </p:sp>
      <p:sp>
        <p:nvSpPr>
          <p:cNvPr id="5" name="Rechteck 6"/>
          <p:cNvSpPr/>
          <p:nvPr/>
        </p:nvSpPr>
        <p:spPr>
          <a:xfrm>
            <a:off x="3009990" y="1127312"/>
            <a:ext cx="1644613" cy="369332"/>
          </a:xfrm>
          <a:prstGeom prst="rect">
            <a:avLst/>
          </a:prstGeom>
          <a:ln w="28575">
            <a:solidFill>
              <a:schemeClr val="accent1"/>
            </a:solidFill>
          </a:ln>
        </p:spPr>
        <p:txBody>
          <a:bodyPr wrap="none">
            <a:spAutoFit/>
          </a:bodyPr>
          <a:lstStyle/>
          <a:p>
            <a:r>
              <a:rPr lang="de-DE" dirty="0" err="1" smtClean="0"/>
              <a:t>Electrical</a:t>
            </a:r>
            <a:r>
              <a:rPr lang="de-DE" dirty="0" smtClean="0"/>
              <a:t> </a:t>
            </a:r>
            <a:r>
              <a:rPr lang="de-DE" dirty="0" err="1" smtClean="0"/>
              <a:t>Energy</a:t>
            </a:r>
            <a:endParaRPr lang="de-DE" dirty="0"/>
          </a:p>
        </p:txBody>
      </p:sp>
      <p:sp>
        <p:nvSpPr>
          <p:cNvPr id="6" name="Rechteck 7"/>
          <p:cNvSpPr/>
          <p:nvPr/>
        </p:nvSpPr>
        <p:spPr>
          <a:xfrm>
            <a:off x="4954575" y="1123205"/>
            <a:ext cx="1557488" cy="369332"/>
          </a:xfrm>
          <a:prstGeom prst="rect">
            <a:avLst/>
          </a:prstGeom>
          <a:ln w="28575">
            <a:solidFill>
              <a:schemeClr val="accent1"/>
            </a:solidFill>
          </a:ln>
        </p:spPr>
        <p:txBody>
          <a:bodyPr wrap="none">
            <a:spAutoFit/>
          </a:bodyPr>
          <a:lstStyle/>
          <a:p>
            <a:r>
              <a:rPr lang="de-DE" dirty="0" smtClean="0"/>
              <a:t>Thermal </a:t>
            </a:r>
            <a:r>
              <a:rPr lang="de-DE" dirty="0" err="1" smtClean="0"/>
              <a:t>Energy</a:t>
            </a:r>
            <a:r>
              <a:rPr lang="de-DE" dirty="0" smtClean="0"/>
              <a:t> </a:t>
            </a:r>
            <a:endParaRPr lang="de-DE" dirty="0"/>
          </a:p>
        </p:txBody>
      </p:sp>
      <p:sp>
        <p:nvSpPr>
          <p:cNvPr id="7" name="Textplatzhalter 3"/>
          <p:cNvSpPr txBox="1">
            <a:spLocks/>
          </p:cNvSpPr>
          <p:nvPr/>
        </p:nvSpPr>
        <p:spPr>
          <a:xfrm>
            <a:off x="465138" y="403227"/>
            <a:ext cx="11263312" cy="4694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dirty="0" err="1" smtClean="0"/>
              <a:t>Energy</a:t>
            </a:r>
            <a:r>
              <a:rPr lang="de-DE" dirty="0" smtClean="0"/>
              <a:t> Storage Technologies</a:t>
            </a:r>
            <a:endParaRPr lang="de-DE" dirty="0"/>
          </a:p>
        </p:txBody>
      </p:sp>
      <p:sp>
        <p:nvSpPr>
          <p:cNvPr id="8" name="Rechteck 9"/>
          <p:cNvSpPr/>
          <p:nvPr/>
        </p:nvSpPr>
        <p:spPr>
          <a:xfrm>
            <a:off x="6812035" y="1123205"/>
            <a:ext cx="1650813" cy="369332"/>
          </a:xfrm>
          <a:prstGeom prst="rect">
            <a:avLst/>
          </a:prstGeom>
          <a:ln w="28575">
            <a:solidFill>
              <a:schemeClr val="accent1"/>
            </a:solidFill>
          </a:ln>
        </p:spPr>
        <p:txBody>
          <a:bodyPr wrap="none">
            <a:spAutoFit/>
          </a:bodyPr>
          <a:lstStyle/>
          <a:p>
            <a:r>
              <a:rPr lang="de-DE" dirty="0" smtClean="0"/>
              <a:t>Chemical </a:t>
            </a:r>
            <a:r>
              <a:rPr lang="de-DE" dirty="0" err="1" smtClean="0"/>
              <a:t>Energy</a:t>
            </a:r>
            <a:r>
              <a:rPr lang="de-DE" dirty="0" smtClean="0"/>
              <a:t> </a:t>
            </a:r>
            <a:endParaRPr lang="de-DE" dirty="0"/>
          </a:p>
        </p:txBody>
      </p:sp>
      <p:pic>
        <p:nvPicPr>
          <p:cNvPr id="9" name="Bild 1"/>
          <p:cNvPicPr>
            <a:picLocks noChangeAspect="1"/>
          </p:cNvPicPr>
          <p:nvPr/>
        </p:nvPicPr>
        <p:blipFill>
          <a:blip r:embed="rId3"/>
          <a:stretch>
            <a:fillRect/>
          </a:stretch>
        </p:blipFill>
        <p:spPr>
          <a:xfrm>
            <a:off x="347241" y="1596453"/>
            <a:ext cx="8614724" cy="5083588"/>
          </a:xfrm>
          <a:prstGeom prst="rect">
            <a:avLst/>
          </a:prstGeom>
        </p:spPr>
      </p:pic>
    </p:spTree>
    <p:extLst>
      <p:ext uri="{BB962C8B-B14F-4D97-AF65-F5344CB8AC3E}">
        <p14:creationId xmlns:p14="http://schemas.microsoft.com/office/powerpoint/2010/main" val="903510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78484" y="1238007"/>
            <a:ext cx="5380473" cy="2593212"/>
          </a:xfrm>
          <a:prstGeom prst="rect">
            <a:avLst/>
          </a:prstGeom>
        </p:spPr>
      </p:pic>
      <p:sp>
        <p:nvSpPr>
          <p:cNvPr id="5" name="Rectangle 4"/>
          <p:cNvSpPr/>
          <p:nvPr/>
        </p:nvSpPr>
        <p:spPr>
          <a:xfrm>
            <a:off x="341453" y="4515829"/>
            <a:ext cx="8154364" cy="1938992"/>
          </a:xfrm>
          <a:prstGeom prst="rect">
            <a:avLst/>
          </a:prstGeom>
        </p:spPr>
        <p:txBody>
          <a:bodyPr wrap="square">
            <a:spAutoFit/>
          </a:bodyPr>
          <a:lstStyle/>
          <a:p>
            <a:r>
              <a:rPr lang="en-US" sz="1200" dirty="0"/>
              <a:t>The Bath County Pumped Storage Station is a pumped storage hydroelectric power plant, which is described as the “largest battery in the world</a:t>
            </a:r>
            <a:r>
              <a:rPr lang="en-US" sz="1200" dirty="0" smtClean="0"/>
              <a:t>”, with </a:t>
            </a:r>
            <a:r>
              <a:rPr lang="en-US" sz="1200" dirty="0"/>
              <a:t>a generation capacity of 3,003 MW[3] The station is located in the northern corner of Bath County, Virginia, on the southeast side of the Eastern Continental Divide, which forms this section of the border between Virginia and West Virginia. The station consists of two reservoirs separated by about 1,260 feet (380 m) in elevation. It is the largest pumped-storage power station in the world</a:t>
            </a:r>
          </a:p>
          <a:p>
            <a:endParaRPr lang="en-US" sz="1200" dirty="0"/>
          </a:p>
          <a:p>
            <a:r>
              <a:rPr lang="en-US" sz="1200" dirty="0"/>
              <a:t>Construction on the power station, with an original capacity of 2,100 megawatts (2,800,000 </a:t>
            </a:r>
            <a:r>
              <a:rPr lang="en-US" sz="1200" dirty="0" err="1"/>
              <a:t>hp</a:t>
            </a:r>
            <a:r>
              <a:rPr lang="en-US" sz="1200" dirty="0"/>
              <a:t>), began in March 1977 and was completed in December 1985 at a cost of $1.6 billion, </a:t>
            </a:r>
            <a:r>
              <a:rPr lang="en-US" sz="1200" dirty="0" err="1"/>
              <a:t>Voith</a:t>
            </a:r>
            <a:r>
              <a:rPr lang="en-US" sz="1200" dirty="0"/>
              <a:t>-Siemens upgraded the six turbines between 2004 and 2009, increasing power generation to 500.5 MW and pumping power to 480 megawatts (640,000 </a:t>
            </a:r>
            <a:r>
              <a:rPr lang="en-US" sz="1200" dirty="0" err="1"/>
              <a:t>hp</a:t>
            </a:r>
            <a:r>
              <a:rPr lang="en-US" sz="1200" dirty="0"/>
              <a:t>) for each turbine.</a:t>
            </a:r>
          </a:p>
          <a:p>
            <a:endParaRPr lang="en-US" sz="1200" dirty="0"/>
          </a:p>
        </p:txBody>
      </p:sp>
      <p:sp>
        <p:nvSpPr>
          <p:cNvPr id="6" name="Rectangle 5"/>
          <p:cNvSpPr/>
          <p:nvPr/>
        </p:nvSpPr>
        <p:spPr>
          <a:xfrm>
            <a:off x="502617" y="955629"/>
            <a:ext cx="3339296" cy="3416320"/>
          </a:xfrm>
          <a:prstGeom prst="rect">
            <a:avLst/>
          </a:prstGeom>
        </p:spPr>
        <p:txBody>
          <a:bodyPr wrap="square">
            <a:spAutoFit/>
          </a:bodyPr>
          <a:lstStyle/>
          <a:p>
            <a:endParaRPr lang="en-US" dirty="0" smtClean="0">
              <a:solidFill>
                <a:srgbClr val="262626"/>
              </a:solidFill>
              <a:latin typeface="PTSans-Regular" charset="-52"/>
            </a:endParaRPr>
          </a:p>
          <a:p>
            <a:endParaRPr lang="en-US" dirty="0" smtClean="0">
              <a:solidFill>
                <a:srgbClr val="262626"/>
              </a:solidFill>
              <a:latin typeface="PTSans-Regular" charset="-52"/>
            </a:endParaRPr>
          </a:p>
          <a:p>
            <a:r>
              <a:rPr lang="en-US" b="1" dirty="0" smtClean="0">
                <a:solidFill>
                  <a:srgbClr val="262626"/>
                </a:solidFill>
                <a:latin typeface="PTSans-Regular" charset="-52"/>
              </a:rPr>
              <a:t>Technology Type</a:t>
            </a:r>
            <a:endParaRPr lang="en-US" b="0" dirty="0" smtClean="0">
              <a:solidFill>
                <a:srgbClr val="262626"/>
              </a:solidFill>
              <a:latin typeface="PTSans-Regular" charset="-52"/>
            </a:endParaRPr>
          </a:p>
          <a:p>
            <a:r>
              <a:rPr lang="en-US" b="0" dirty="0" smtClean="0">
                <a:solidFill>
                  <a:srgbClr val="262626"/>
                </a:solidFill>
                <a:latin typeface="PTSans-Regular" charset="-52"/>
              </a:rPr>
              <a:t>Open-loop Pumped Hydro Storage</a:t>
            </a:r>
          </a:p>
          <a:p>
            <a:r>
              <a:rPr lang="en-US" dirty="0" smtClean="0">
                <a:solidFill>
                  <a:srgbClr val="262626"/>
                </a:solidFill>
                <a:latin typeface="PTSans-Regular" charset="-52"/>
              </a:rPr>
              <a:t>(Time Shift)</a:t>
            </a:r>
            <a:endParaRPr lang="en-US" b="0" dirty="0" smtClean="0">
              <a:solidFill>
                <a:srgbClr val="262626"/>
              </a:solidFill>
              <a:latin typeface="PTSans-Regular" charset="-52"/>
            </a:endParaRPr>
          </a:p>
          <a:p>
            <a:endParaRPr lang="en-US" b="0" dirty="0" smtClean="0">
              <a:solidFill>
                <a:srgbClr val="262626"/>
              </a:solidFill>
              <a:latin typeface="PTSans-Regular" charset="-52"/>
            </a:endParaRPr>
          </a:p>
          <a:p>
            <a:r>
              <a:rPr lang="en-US" b="1" dirty="0" smtClean="0">
                <a:solidFill>
                  <a:srgbClr val="262626"/>
                </a:solidFill>
                <a:latin typeface="PTSans-Regular" charset="-52"/>
              </a:rPr>
              <a:t>Rated Power in kW</a:t>
            </a:r>
            <a:endParaRPr lang="en-US" b="0" dirty="0" smtClean="0">
              <a:solidFill>
                <a:srgbClr val="262626"/>
              </a:solidFill>
              <a:latin typeface="PTSans-Regular" charset="-52"/>
            </a:endParaRPr>
          </a:p>
          <a:p>
            <a:r>
              <a:rPr lang="en-US" b="0" dirty="0" smtClean="0">
                <a:solidFill>
                  <a:srgbClr val="262626"/>
                </a:solidFill>
                <a:latin typeface="PTSans-Regular" charset="-52"/>
              </a:rPr>
              <a:t>3,003,000</a:t>
            </a:r>
          </a:p>
          <a:p>
            <a:endParaRPr lang="en-US" b="0" dirty="0" smtClean="0">
              <a:solidFill>
                <a:srgbClr val="262626"/>
              </a:solidFill>
              <a:latin typeface="PTSans-Regular" charset="-52"/>
            </a:endParaRPr>
          </a:p>
          <a:p>
            <a:r>
              <a:rPr lang="en-US" b="1" dirty="0" smtClean="0">
                <a:solidFill>
                  <a:srgbClr val="262626"/>
                </a:solidFill>
                <a:latin typeface="PTSans-Regular" charset="-52"/>
              </a:rPr>
              <a:t>Duration at Rated Power</a:t>
            </a:r>
            <a:endParaRPr lang="en-US" b="0" dirty="0" smtClean="0">
              <a:solidFill>
                <a:srgbClr val="262626"/>
              </a:solidFill>
              <a:latin typeface="PTSans-Regular" charset="-52"/>
            </a:endParaRPr>
          </a:p>
          <a:p>
            <a:r>
              <a:rPr lang="hr-HR" b="0" dirty="0" smtClean="0">
                <a:solidFill>
                  <a:srgbClr val="262626"/>
                </a:solidFill>
                <a:latin typeface="PTSans-Regular" charset="-52"/>
              </a:rPr>
              <a:t>10:18.00</a:t>
            </a:r>
            <a:endParaRPr lang="en-US" dirty="0"/>
          </a:p>
        </p:txBody>
      </p:sp>
      <p:sp>
        <p:nvSpPr>
          <p:cNvPr id="8" name="Rechteck 5"/>
          <p:cNvSpPr/>
          <p:nvPr/>
        </p:nvSpPr>
        <p:spPr>
          <a:xfrm>
            <a:off x="341453" y="442418"/>
            <a:ext cx="1830812" cy="369332"/>
          </a:xfrm>
          <a:prstGeom prst="rect">
            <a:avLst/>
          </a:prstGeom>
        </p:spPr>
        <p:txBody>
          <a:bodyPr wrap="none">
            <a:spAutoFit/>
          </a:bodyPr>
          <a:lstStyle/>
          <a:p>
            <a:r>
              <a:rPr lang="de-DE" dirty="0" err="1" smtClean="0"/>
              <a:t>Mechanical</a:t>
            </a:r>
            <a:r>
              <a:rPr lang="de-DE" dirty="0" smtClean="0"/>
              <a:t> </a:t>
            </a:r>
            <a:r>
              <a:rPr lang="de-DE" dirty="0" err="1" smtClean="0"/>
              <a:t>Energy</a:t>
            </a:r>
            <a:endParaRPr lang="de-DE" dirty="0"/>
          </a:p>
        </p:txBody>
      </p:sp>
    </p:spTree>
    <p:extLst>
      <p:ext uri="{BB962C8B-B14F-4D97-AF65-F5344CB8AC3E}">
        <p14:creationId xmlns:p14="http://schemas.microsoft.com/office/powerpoint/2010/main" val="1258017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6"/>
          <p:cNvSpPr/>
          <p:nvPr/>
        </p:nvSpPr>
        <p:spPr>
          <a:xfrm>
            <a:off x="297623" y="286724"/>
            <a:ext cx="2489208" cy="369332"/>
          </a:xfrm>
          <a:prstGeom prst="rect">
            <a:avLst/>
          </a:prstGeom>
        </p:spPr>
        <p:txBody>
          <a:bodyPr wrap="none">
            <a:spAutoFit/>
          </a:bodyPr>
          <a:lstStyle/>
          <a:p>
            <a:r>
              <a:rPr lang="de-DE" dirty="0" err="1" smtClean="0"/>
              <a:t>Electrical</a:t>
            </a:r>
            <a:r>
              <a:rPr lang="de-DE" dirty="0" smtClean="0"/>
              <a:t> </a:t>
            </a:r>
            <a:r>
              <a:rPr lang="de-DE" dirty="0" err="1" smtClean="0"/>
              <a:t>Energy</a:t>
            </a:r>
            <a:r>
              <a:rPr lang="de-DE" dirty="0" smtClean="0"/>
              <a:t> Storage</a:t>
            </a:r>
            <a:endParaRPr lang="de-DE" dirty="0"/>
          </a:p>
        </p:txBody>
      </p:sp>
      <p:pic>
        <p:nvPicPr>
          <p:cNvPr id="3" name="Picture 2"/>
          <p:cNvPicPr>
            <a:picLocks noChangeAspect="1"/>
          </p:cNvPicPr>
          <p:nvPr/>
        </p:nvPicPr>
        <p:blipFill>
          <a:blip r:embed="rId2"/>
          <a:stretch>
            <a:fillRect/>
          </a:stretch>
        </p:blipFill>
        <p:spPr>
          <a:xfrm>
            <a:off x="403761" y="1279959"/>
            <a:ext cx="4049486" cy="2282054"/>
          </a:xfrm>
          <a:prstGeom prst="rect">
            <a:avLst/>
          </a:prstGeom>
        </p:spPr>
      </p:pic>
      <p:sp>
        <p:nvSpPr>
          <p:cNvPr id="4" name="Rectangle 3"/>
          <p:cNvSpPr/>
          <p:nvPr/>
        </p:nvSpPr>
        <p:spPr>
          <a:xfrm>
            <a:off x="498763" y="3699602"/>
            <a:ext cx="4572000" cy="646331"/>
          </a:xfrm>
          <a:prstGeom prst="rect">
            <a:avLst/>
          </a:prstGeom>
        </p:spPr>
        <p:txBody>
          <a:bodyPr>
            <a:spAutoFit/>
          </a:bodyPr>
          <a:lstStyle/>
          <a:p>
            <a:r>
              <a:rPr lang="en-US" dirty="0">
                <a:solidFill>
                  <a:srgbClr val="262626"/>
                </a:solidFill>
                <a:latin typeface="HelveticaNeue" charset="0"/>
              </a:rPr>
              <a:t>Maxwell’s entire line of </a:t>
            </a:r>
            <a:r>
              <a:rPr lang="en-US" dirty="0" err="1">
                <a:solidFill>
                  <a:srgbClr val="262626"/>
                </a:solidFill>
                <a:latin typeface="HelveticaNeue" charset="0"/>
              </a:rPr>
              <a:t>ultracapacitor</a:t>
            </a:r>
            <a:r>
              <a:rPr lang="en-US" dirty="0">
                <a:solidFill>
                  <a:srgbClr val="262626"/>
                </a:solidFill>
                <a:latin typeface="HelveticaNeue" charset="0"/>
              </a:rPr>
              <a:t> products.</a:t>
            </a:r>
            <a:endParaRPr lang="en-US" dirty="0"/>
          </a:p>
        </p:txBody>
      </p:sp>
      <p:sp>
        <p:nvSpPr>
          <p:cNvPr id="6" name="Rectangle 5"/>
          <p:cNvSpPr/>
          <p:nvPr/>
        </p:nvSpPr>
        <p:spPr>
          <a:xfrm>
            <a:off x="403761" y="4483522"/>
            <a:ext cx="4572000" cy="2308324"/>
          </a:xfrm>
          <a:prstGeom prst="rect">
            <a:avLst/>
          </a:prstGeom>
        </p:spPr>
        <p:txBody>
          <a:bodyPr>
            <a:spAutoFit/>
          </a:bodyPr>
          <a:lstStyle/>
          <a:p>
            <a:r>
              <a:rPr lang="en-US" dirty="0" smtClean="0">
                <a:solidFill>
                  <a:srgbClr val="262626"/>
                </a:solidFill>
                <a:latin typeface="HelveticaNeue" charset="0"/>
              </a:rPr>
              <a:t>The super caps shining point is C rate (or power). so if you hand pick the app where you need a high C rate at low </a:t>
            </a:r>
            <a:r>
              <a:rPr lang="en-US" dirty="0" err="1" smtClean="0">
                <a:solidFill>
                  <a:srgbClr val="262626"/>
                </a:solidFill>
                <a:latin typeface="HelveticaNeue" charset="0"/>
              </a:rPr>
              <a:t>ambients</a:t>
            </a:r>
            <a:r>
              <a:rPr lang="en-US" dirty="0" smtClean="0">
                <a:solidFill>
                  <a:srgbClr val="262626"/>
                </a:solidFill>
                <a:latin typeface="HelveticaNeue" charset="0"/>
              </a:rPr>
              <a:t> it might work to do a Cap/ battery Hybrid.</a:t>
            </a:r>
          </a:p>
          <a:p>
            <a:r>
              <a:rPr lang="en-US" dirty="0" smtClean="0">
                <a:solidFill>
                  <a:srgbClr val="262626"/>
                </a:solidFill>
                <a:latin typeface="HelveticaNeue" charset="0"/>
              </a:rPr>
              <a:t>They really don’t work in Tesla situation though where they have a huge battery so C rate is not that Critical and cycle life is not critical.</a:t>
            </a:r>
            <a:endParaRPr lang="en-US" dirty="0"/>
          </a:p>
        </p:txBody>
      </p:sp>
      <p:sp>
        <p:nvSpPr>
          <p:cNvPr id="7" name="Rectangle 6"/>
          <p:cNvSpPr/>
          <p:nvPr/>
        </p:nvSpPr>
        <p:spPr>
          <a:xfrm>
            <a:off x="4352307" y="358450"/>
            <a:ext cx="4572000" cy="923330"/>
          </a:xfrm>
          <a:prstGeom prst="rect">
            <a:avLst/>
          </a:prstGeom>
        </p:spPr>
        <p:txBody>
          <a:bodyPr>
            <a:spAutoFit/>
          </a:bodyPr>
          <a:lstStyle/>
          <a:p>
            <a:r>
              <a:rPr lang="en-US" dirty="0" err="1">
                <a:solidFill>
                  <a:srgbClr val="262626"/>
                </a:solidFill>
                <a:latin typeface="HelveticaNeue" charset="0"/>
              </a:rPr>
              <a:t>Supercaps</a:t>
            </a:r>
            <a:r>
              <a:rPr lang="en-US" dirty="0">
                <a:solidFill>
                  <a:srgbClr val="262626"/>
                </a:solidFill>
                <a:latin typeface="HelveticaNeue" charset="0"/>
              </a:rPr>
              <a:t> are great for fast discharging AND fast charging</a:t>
            </a:r>
            <a:r>
              <a:rPr lang="en-US" dirty="0" smtClean="0">
                <a:solidFill>
                  <a:srgbClr val="262626"/>
                </a:solidFill>
                <a:latin typeface="HelveticaNeue" charset="0"/>
              </a:rPr>
              <a:t>. </a:t>
            </a:r>
            <a:r>
              <a:rPr lang="en-US" dirty="0" err="1"/>
              <a:t>Cyclelife</a:t>
            </a:r>
            <a:r>
              <a:rPr lang="en-US" dirty="0"/>
              <a:t> is the most important part for storage!</a:t>
            </a:r>
            <a:endParaRPr lang="en-US" dirty="0"/>
          </a:p>
        </p:txBody>
      </p:sp>
      <p:sp>
        <p:nvSpPr>
          <p:cNvPr id="8" name="Rectangle 7"/>
          <p:cNvSpPr/>
          <p:nvPr/>
        </p:nvSpPr>
        <p:spPr>
          <a:xfrm>
            <a:off x="5956239" y="3192681"/>
            <a:ext cx="2836674" cy="369332"/>
          </a:xfrm>
          <a:prstGeom prst="rect">
            <a:avLst/>
          </a:prstGeom>
        </p:spPr>
        <p:txBody>
          <a:bodyPr wrap="none">
            <a:spAutoFit/>
          </a:bodyPr>
          <a:lstStyle/>
          <a:p>
            <a:r>
              <a:rPr lang="en-US">
                <a:solidFill>
                  <a:srgbClr val="262626"/>
                </a:solidFill>
                <a:latin typeface="HelveticaNeue" charset="0"/>
              </a:rPr>
              <a:t>Graphene </a:t>
            </a:r>
            <a:r>
              <a:rPr lang="en-US" dirty="0" err="1">
                <a:solidFill>
                  <a:srgbClr val="262626"/>
                </a:solidFill>
                <a:latin typeface="HelveticaNeue" charset="0"/>
              </a:rPr>
              <a:t>Supercapacitor</a:t>
            </a:r>
            <a:endParaRPr lang="en-US" dirty="0"/>
          </a:p>
        </p:txBody>
      </p:sp>
      <p:pic>
        <p:nvPicPr>
          <p:cNvPr id="9" name="Picture 8"/>
          <p:cNvPicPr>
            <a:picLocks noChangeAspect="1"/>
          </p:cNvPicPr>
          <p:nvPr/>
        </p:nvPicPr>
        <p:blipFill>
          <a:blip r:embed="rId3"/>
          <a:stretch>
            <a:fillRect/>
          </a:stretch>
        </p:blipFill>
        <p:spPr>
          <a:xfrm>
            <a:off x="5605153" y="3886918"/>
            <a:ext cx="3007096" cy="1827751"/>
          </a:xfrm>
          <a:prstGeom prst="rect">
            <a:avLst/>
          </a:prstGeom>
        </p:spPr>
      </p:pic>
      <p:sp>
        <p:nvSpPr>
          <p:cNvPr id="10" name="Rectangle 9"/>
          <p:cNvSpPr/>
          <p:nvPr/>
        </p:nvSpPr>
        <p:spPr>
          <a:xfrm>
            <a:off x="4822701" y="1419369"/>
            <a:ext cx="4572000" cy="1477328"/>
          </a:xfrm>
          <a:prstGeom prst="rect">
            <a:avLst/>
          </a:prstGeom>
        </p:spPr>
        <p:txBody>
          <a:bodyPr>
            <a:spAutoFit/>
          </a:bodyPr>
          <a:lstStyle/>
          <a:p>
            <a:r>
              <a:rPr lang="en-US" dirty="0" err="1" smtClean="0">
                <a:solidFill>
                  <a:srgbClr val="262626"/>
                </a:solidFill>
                <a:latin typeface="LucidaGrande" charset="0"/>
              </a:rPr>
              <a:t>Ultracapacitors</a:t>
            </a:r>
            <a:r>
              <a:rPr lang="en-US" dirty="0" smtClean="0">
                <a:solidFill>
                  <a:srgbClr val="262626"/>
                </a:solidFill>
                <a:latin typeface="LucidaGrande" charset="0"/>
              </a:rPr>
              <a:t> also last far longer, aren’t as temperature-sensitive (they’ve been used in F1 racing, after all), and don’t lose capacity as they age.</a:t>
            </a:r>
            <a:endParaRPr lang="en-US" dirty="0"/>
          </a:p>
        </p:txBody>
      </p:sp>
      <p:sp>
        <p:nvSpPr>
          <p:cNvPr id="11" name="Rectangle 10"/>
          <p:cNvSpPr/>
          <p:nvPr/>
        </p:nvSpPr>
        <p:spPr>
          <a:xfrm>
            <a:off x="4822701" y="5781560"/>
            <a:ext cx="4572000" cy="923330"/>
          </a:xfrm>
          <a:prstGeom prst="rect">
            <a:avLst/>
          </a:prstGeom>
        </p:spPr>
        <p:txBody>
          <a:bodyPr>
            <a:spAutoFit/>
          </a:bodyPr>
          <a:lstStyle/>
          <a:p>
            <a:r>
              <a:rPr lang="en-US" i="1" dirty="0" smtClean="0">
                <a:solidFill>
                  <a:srgbClr val="1C1C1C"/>
                </a:solidFill>
                <a:latin typeface="Helvetica" charset="0"/>
              </a:rPr>
              <a:t>Mazda </a:t>
            </a:r>
            <a:r>
              <a:rPr lang="en-US" i="1" dirty="0" err="1" smtClean="0">
                <a:solidFill>
                  <a:srgbClr val="1C1C1C"/>
                </a:solidFill>
                <a:latin typeface="Helvetica" charset="0"/>
              </a:rPr>
              <a:t>führ</a:t>
            </a:r>
            <a:r>
              <a:rPr lang="en-US" i="1" dirty="0" smtClean="0">
                <a:solidFill>
                  <a:srgbClr val="1C1C1C"/>
                </a:solidFill>
                <a:latin typeface="Helvetica" charset="0"/>
              </a:rPr>
              <a:t> I-</a:t>
            </a:r>
            <a:r>
              <a:rPr lang="en-US" i="1" dirty="0" err="1" smtClean="0">
                <a:solidFill>
                  <a:srgbClr val="1C1C1C"/>
                </a:solidFill>
                <a:latin typeface="Helvetica" charset="0"/>
              </a:rPr>
              <a:t>Eloop</a:t>
            </a:r>
            <a:r>
              <a:rPr lang="en-US" dirty="0" smtClean="0">
                <a:solidFill>
                  <a:srgbClr val="1C1C1C"/>
                </a:solidFill>
                <a:latin typeface="Helvetica" charset="0"/>
              </a:rPr>
              <a:t>-System </a:t>
            </a:r>
            <a:r>
              <a:rPr lang="en-US" dirty="0" err="1">
                <a:solidFill>
                  <a:srgbClr val="1C1C1C"/>
                </a:solidFill>
                <a:latin typeface="Helvetica" charset="0"/>
              </a:rPr>
              <a:t>ein</a:t>
            </a:r>
            <a:r>
              <a:rPr lang="en-US" dirty="0">
                <a:solidFill>
                  <a:srgbClr val="1C1C1C"/>
                </a:solidFill>
                <a:latin typeface="Helvetica" charset="0"/>
              </a:rPr>
              <a:t>, </a:t>
            </a:r>
            <a:r>
              <a:rPr lang="en-US" dirty="0" err="1">
                <a:solidFill>
                  <a:srgbClr val="1C1C1C"/>
                </a:solidFill>
                <a:latin typeface="Helvetica" charset="0"/>
              </a:rPr>
              <a:t>mit</a:t>
            </a:r>
            <a:r>
              <a:rPr lang="en-US" dirty="0">
                <a:solidFill>
                  <a:srgbClr val="1C1C1C"/>
                </a:solidFill>
                <a:latin typeface="Helvetica" charset="0"/>
              </a:rPr>
              <a:t> </a:t>
            </a:r>
            <a:r>
              <a:rPr lang="en-US" dirty="0" err="1">
                <a:solidFill>
                  <a:srgbClr val="1C1C1C"/>
                </a:solidFill>
                <a:latin typeface="Helvetica" charset="0"/>
              </a:rPr>
              <a:t>dem</a:t>
            </a:r>
            <a:r>
              <a:rPr lang="en-US" dirty="0">
                <a:solidFill>
                  <a:srgbClr val="1C1C1C"/>
                </a:solidFill>
                <a:latin typeface="Helvetica" charset="0"/>
              </a:rPr>
              <a:t> die </a:t>
            </a:r>
            <a:r>
              <a:rPr lang="en-US" dirty="0" err="1">
                <a:solidFill>
                  <a:srgbClr val="1C1C1C"/>
                </a:solidFill>
                <a:latin typeface="Helvetica" charset="0"/>
              </a:rPr>
              <a:t>beim</a:t>
            </a:r>
            <a:r>
              <a:rPr lang="en-US" dirty="0">
                <a:solidFill>
                  <a:srgbClr val="1C1C1C"/>
                </a:solidFill>
                <a:latin typeface="Helvetica" charset="0"/>
              </a:rPr>
              <a:t> </a:t>
            </a:r>
            <a:r>
              <a:rPr lang="en-US" dirty="0" err="1">
                <a:solidFill>
                  <a:srgbClr val="1C1C1C"/>
                </a:solidFill>
                <a:latin typeface="Helvetica" charset="0"/>
              </a:rPr>
              <a:t>Bremsen</a:t>
            </a:r>
            <a:r>
              <a:rPr lang="en-US" dirty="0">
                <a:solidFill>
                  <a:srgbClr val="1C1C1C"/>
                </a:solidFill>
                <a:latin typeface="Helvetica" charset="0"/>
              </a:rPr>
              <a:t> </a:t>
            </a:r>
            <a:r>
              <a:rPr lang="en-US" dirty="0" err="1">
                <a:solidFill>
                  <a:srgbClr val="1C1C1C"/>
                </a:solidFill>
                <a:latin typeface="Helvetica" charset="0"/>
              </a:rPr>
              <a:t>entstehende</a:t>
            </a:r>
            <a:r>
              <a:rPr lang="en-US" dirty="0">
                <a:solidFill>
                  <a:srgbClr val="1C1C1C"/>
                </a:solidFill>
                <a:latin typeface="Helvetica" charset="0"/>
              </a:rPr>
              <a:t> </a:t>
            </a:r>
            <a:r>
              <a:rPr lang="en-US" dirty="0" err="1">
                <a:solidFill>
                  <a:srgbClr val="1C1C1C"/>
                </a:solidFill>
                <a:latin typeface="Helvetica" charset="0"/>
              </a:rPr>
              <a:t>Energie</a:t>
            </a:r>
            <a:r>
              <a:rPr lang="en-US" dirty="0">
                <a:solidFill>
                  <a:srgbClr val="1C1C1C"/>
                </a:solidFill>
                <a:latin typeface="Helvetica" charset="0"/>
              </a:rPr>
              <a:t> in </a:t>
            </a:r>
            <a:r>
              <a:rPr lang="en-US" dirty="0" err="1">
                <a:solidFill>
                  <a:srgbClr val="1C1C1C"/>
                </a:solidFill>
                <a:latin typeface="Helvetica" charset="0"/>
              </a:rPr>
              <a:t>einem</a:t>
            </a:r>
            <a:r>
              <a:rPr lang="en-US" dirty="0">
                <a:solidFill>
                  <a:srgbClr val="1C1C1C"/>
                </a:solidFill>
                <a:latin typeface="Helvetica" charset="0"/>
              </a:rPr>
              <a:t> </a:t>
            </a:r>
            <a:r>
              <a:rPr lang="en-US" dirty="0" err="1">
                <a:solidFill>
                  <a:srgbClr val="1C1C1C"/>
                </a:solidFill>
                <a:latin typeface="Helvetica" charset="0"/>
              </a:rPr>
              <a:t>Kondensator</a:t>
            </a:r>
            <a:r>
              <a:rPr lang="en-US" dirty="0">
                <a:solidFill>
                  <a:srgbClr val="1C1C1C"/>
                </a:solidFill>
                <a:latin typeface="Helvetica" charset="0"/>
              </a:rPr>
              <a:t> </a:t>
            </a:r>
            <a:r>
              <a:rPr lang="en-US" dirty="0" err="1">
                <a:solidFill>
                  <a:srgbClr val="1C1C1C"/>
                </a:solidFill>
                <a:latin typeface="Helvetica" charset="0"/>
              </a:rPr>
              <a:t>gespeichert</a:t>
            </a:r>
            <a:r>
              <a:rPr lang="en-US" dirty="0">
                <a:solidFill>
                  <a:srgbClr val="1C1C1C"/>
                </a:solidFill>
                <a:latin typeface="Helvetica" charset="0"/>
              </a:rPr>
              <a:t> </a:t>
            </a:r>
            <a:endParaRPr lang="en-US" dirty="0"/>
          </a:p>
        </p:txBody>
      </p:sp>
    </p:spTree>
    <p:extLst>
      <p:ext uri="{BB962C8B-B14F-4D97-AF65-F5344CB8AC3E}">
        <p14:creationId xmlns:p14="http://schemas.microsoft.com/office/powerpoint/2010/main" val="1995898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6"/>
          <p:cNvSpPr/>
          <p:nvPr/>
        </p:nvSpPr>
        <p:spPr>
          <a:xfrm>
            <a:off x="200781" y="847302"/>
            <a:ext cx="2549096" cy="369332"/>
          </a:xfrm>
          <a:prstGeom prst="rect">
            <a:avLst/>
          </a:prstGeom>
        </p:spPr>
        <p:txBody>
          <a:bodyPr wrap="none">
            <a:spAutoFit/>
          </a:bodyPr>
          <a:lstStyle/>
          <a:p>
            <a:r>
              <a:rPr lang="de-DE" dirty="0" err="1"/>
              <a:t>Cryogenic</a:t>
            </a:r>
            <a:r>
              <a:rPr lang="de-DE" dirty="0"/>
              <a:t> </a:t>
            </a:r>
            <a:r>
              <a:rPr lang="de-DE" dirty="0" err="1"/>
              <a:t>energy</a:t>
            </a:r>
            <a:r>
              <a:rPr lang="de-DE" dirty="0"/>
              <a:t> </a:t>
            </a:r>
            <a:r>
              <a:rPr lang="de-DE" dirty="0" err="1" smtClean="0"/>
              <a:t>storage</a:t>
            </a:r>
            <a:endParaRPr lang="de-DE" dirty="0"/>
          </a:p>
        </p:txBody>
      </p:sp>
      <p:sp>
        <p:nvSpPr>
          <p:cNvPr id="10" name="Rectangle 9"/>
          <p:cNvSpPr/>
          <p:nvPr/>
        </p:nvSpPr>
        <p:spPr>
          <a:xfrm>
            <a:off x="219987" y="1540843"/>
            <a:ext cx="4572000" cy="400110"/>
          </a:xfrm>
          <a:prstGeom prst="rect">
            <a:avLst/>
          </a:prstGeom>
        </p:spPr>
        <p:txBody>
          <a:bodyPr>
            <a:spAutoFit/>
          </a:bodyPr>
          <a:lstStyle/>
          <a:p>
            <a:r>
              <a:rPr lang="en-US" sz="1000"/>
              <a:t>Cryogenic energy storage (CES) is the use of low temperature (cryogenic) liquids such as liquid air or liquid nitrogen as energy storage.</a:t>
            </a:r>
          </a:p>
        </p:txBody>
      </p:sp>
      <p:sp>
        <p:nvSpPr>
          <p:cNvPr id="11" name="Rectangle 10"/>
          <p:cNvSpPr/>
          <p:nvPr/>
        </p:nvSpPr>
        <p:spPr>
          <a:xfrm>
            <a:off x="297623" y="2033513"/>
            <a:ext cx="5137019" cy="861774"/>
          </a:xfrm>
          <a:prstGeom prst="rect">
            <a:avLst/>
          </a:prstGeom>
        </p:spPr>
        <p:txBody>
          <a:bodyPr wrap="square">
            <a:spAutoFit/>
          </a:bodyPr>
          <a:lstStyle/>
          <a:p>
            <a:r>
              <a:rPr lang="en-US" sz="1000" dirty="0" smtClean="0"/>
              <a:t>HISTORY</a:t>
            </a:r>
          </a:p>
          <a:p>
            <a:r>
              <a:rPr lang="en-US" sz="1000" dirty="0" smtClean="0"/>
              <a:t>A </a:t>
            </a:r>
            <a:r>
              <a:rPr lang="en-US" sz="1000" dirty="0"/>
              <a:t>liquid air powered car called Liquid Air was built between 1899 and 1902 but it couldn't at the time compete in terms of efficiency with other </a:t>
            </a:r>
            <a:r>
              <a:rPr lang="en-US" sz="1000" dirty="0" smtClean="0"/>
              <a:t>engines </a:t>
            </a:r>
            <a:r>
              <a:rPr lang="en-US" sz="1000" dirty="0"/>
              <a:t>More recently, a liquid nitrogen vehicle was built. Peter </a:t>
            </a:r>
            <a:r>
              <a:rPr lang="en-US" sz="1000" dirty="0" err="1"/>
              <a:t>Dearman</a:t>
            </a:r>
            <a:r>
              <a:rPr lang="en-US" sz="1000" dirty="0"/>
              <a:t>, a garage inventor in Hertfordshire, UK who had initially developed a liquid air powered car, then put the technology to use as grid energy </a:t>
            </a:r>
            <a:r>
              <a:rPr lang="en-US" sz="1000" dirty="0" smtClean="0"/>
              <a:t>storage.</a:t>
            </a:r>
            <a:endParaRPr lang="en-US" sz="1000" dirty="0"/>
          </a:p>
        </p:txBody>
      </p:sp>
      <p:sp>
        <p:nvSpPr>
          <p:cNvPr id="12" name="Rectangle 11"/>
          <p:cNvSpPr/>
          <p:nvPr/>
        </p:nvSpPr>
        <p:spPr>
          <a:xfrm>
            <a:off x="297623" y="3588828"/>
            <a:ext cx="8699729" cy="1015663"/>
          </a:xfrm>
          <a:prstGeom prst="rect">
            <a:avLst/>
          </a:prstGeom>
        </p:spPr>
        <p:txBody>
          <a:bodyPr wrap="square">
            <a:spAutoFit/>
          </a:bodyPr>
          <a:lstStyle/>
          <a:p>
            <a:r>
              <a:rPr lang="en-US" sz="1000" dirty="0"/>
              <a:t>Grid energy </a:t>
            </a:r>
            <a:r>
              <a:rPr lang="en-US" sz="1000" dirty="0" smtClean="0"/>
              <a:t>storage (Process)</a:t>
            </a:r>
          </a:p>
          <a:p>
            <a:r>
              <a:rPr lang="en-US" sz="1000" dirty="0" smtClean="0"/>
              <a:t>When </a:t>
            </a:r>
            <a:r>
              <a:rPr lang="en-US" sz="1000" dirty="0"/>
              <a:t>it is cheaper (usually at night), electricity is used to cool air from the atmosphere to -195 °C using the Claude Cycle to the point where it liquefies. The liquid air, which takes up one-thousandth of the volume of the gas, can be kept for a long time in a large vacuum flask at atmospheric pressure. At times of high demand for electricity, the liquid air is pumped at high pressure into a heat exchanger, which acts as a boiler. Air from the atmosphere at ambient temperature, or hot water from an industrial heat source, is used to heat the liquid and turn it back into a gas. The massive increase in volume and pressure from this is used to drive a turbine to generate </a:t>
            </a:r>
            <a:r>
              <a:rPr lang="en-US" sz="1000" dirty="0" smtClean="0"/>
              <a:t>electricity</a:t>
            </a:r>
            <a:endParaRPr lang="en-US" sz="1000" dirty="0"/>
          </a:p>
        </p:txBody>
      </p:sp>
      <p:sp>
        <p:nvSpPr>
          <p:cNvPr id="13" name="Rectangle 12"/>
          <p:cNvSpPr/>
          <p:nvPr/>
        </p:nvSpPr>
        <p:spPr>
          <a:xfrm>
            <a:off x="297623" y="4871910"/>
            <a:ext cx="8596209" cy="1631216"/>
          </a:xfrm>
          <a:prstGeom prst="rect">
            <a:avLst/>
          </a:prstGeom>
        </p:spPr>
        <p:txBody>
          <a:bodyPr wrap="square">
            <a:spAutoFit/>
          </a:bodyPr>
          <a:lstStyle/>
          <a:p>
            <a:r>
              <a:rPr lang="en-US" sz="1000" dirty="0"/>
              <a:t>Pilot plant</a:t>
            </a:r>
          </a:p>
          <a:p>
            <a:r>
              <a:rPr lang="en-US" sz="1000" dirty="0"/>
              <a:t>A 300 kW, 2.5MWh storage </a:t>
            </a:r>
            <a:r>
              <a:rPr lang="en-US" sz="1000" dirty="0" smtClean="0"/>
              <a:t>capacity </a:t>
            </a:r>
            <a:r>
              <a:rPr lang="en-US" sz="1000" dirty="0"/>
              <a:t>pilot cryogenic energy system developed by researchers at the University of Leeds and </a:t>
            </a:r>
            <a:r>
              <a:rPr lang="en-US" sz="1000" dirty="0" err="1"/>
              <a:t>Highview</a:t>
            </a:r>
            <a:r>
              <a:rPr lang="en-US" sz="1000" dirty="0"/>
              <a:t> Power </a:t>
            </a:r>
            <a:r>
              <a:rPr lang="en-US" sz="1000" dirty="0" smtClean="0"/>
              <a:t>Storage, </a:t>
            </a:r>
            <a:r>
              <a:rPr lang="en-US" sz="1000" dirty="0"/>
              <a:t>that uses liquid air (with the CO2 and water removed as they would turn solid at the storage temperature) as the energy store, and low-grade waste heat to boost the thermal re-expansion of the air, has been operating at a 80MW biomass power station in Slough, UK, since 2010. The efficiency is less than 15% because of low efficiency hardware components used, but the engineers are targeting an efficiency of about 60 percent for the next generation of CES based on operation experiences of this system.</a:t>
            </a:r>
          </a:p>
          <a:p>
            <a:endParaRPr lang="en-US" sz="1000" dirty="0"/>
          </a:p>
          <a:p>
            <a:r>
              <a:rPr lang="en-US" sz="1000" dirty="0"/>
              <a:t>The system is based on proven technology, used safely in many industrial processes, and does not require any particularly rare elements or expensive components to manufacture. </a:t>
            </a:r>
            <a:r>
              <a:rPr lang="en-US" sz="1000" dirty="0" err="1"/>
              <a:t>Dr</a:t>
            </a:r>
            <a:r>
              <a:rPr lang="en-US" sz="1000" dirty="0"/>
              <a:t> Tim Fox, the head of Energy at the </a:t>
            </a:r>
            <a:r>
              <a:rPr lang="en-US" sz="1000" dirty="0" err="1"/>
              <a:t>IMechE</a:t>
            </a:r>
            <a:r>
              <a:rPr lang="en-US" sz="1000" dirty="0"/>
              <a:t> says "it uses standard industrial components...., it will last for decades, and it can be fixed with a spanner."</a:t>
            </a:r>
          </a:p>
        </p:txBody>
      </p:sp>
      <p:pic>
        <p:nvPicPr>
          <p:cNvPr id="14" name="Picture 13"/>
          <p:cNvPicPr>
            <a:picLocks noChangeAspect="1"/>
          </p:cNvPicPr>
          <p:nvPr/>
        </p:nvPicPr>
        <p:blipFill>
          <a:blip r:embed="rId2"/>
          <a:stretch>
            <a:fillRect/>
          </a:stretch>
        </p:blipFill>
        <p:spPr>
          <a:xfrm>
            <a:off x="5202130" y="440269"/>
            <a:ext cx="3691703" cy="2570349"/>
          </a:xfrm>
          <a:prstGeom prst="rect">
            <a:avLst/>
          </a:prstGeom>
        </p:spPr>
      </p:pic>
      <p:sp>
        <p:nvSpPr>
          <p:cNvPr id="15" name="Rechteck 7"/>
          <p:cNvSpPr/>
          <p:nvPr/>
        </p:nvSpPr>
        <p:spPr>
          <a:xfrm>
            <a:off x="219987" y="291106"/>
            <a:ext cx="1557488" cy="369332"/>
          </a:xfrm>
          <a:prstGeom prst="rect">
            <a:avLst/>
          </a:prstGeom>
        </p:spPr>
        <p:txBody>
          <a:bodyPr wrap="none">
            <a:spAutoFit/>
          </a:bodyPr>
          <a:lstStyle/>
          <a:p>
            <a:r>
              <a:rPr lang="de-DE" dirty="0" smtClean="0"/>
              <a:t>Thermal </a:t>
            </a:r>
            <a:r>
              <a:rPr lang="de-DE" dirty="0" err="1" smtClean="0"/>
              <a:t>Energy</a:t>
            </a:r>
            <a:r>
              <a:rPr lang="de-DE" dirty="0" smtClean="0"/>
              <a:t> </a:t>
            </a:r>
            <a:endParaRPr lang="de-DE" dirty="0"/>
          </a:p>
        </p:txBody>
      </p:sp>
    </p:spTree>
    <p:extLst>
      <p:ext uri="{BB962C8B-B14F-4D97-AF65-F5344CB8AC3E}">
        <p14:creationId xmlns:p14="http://schemas.microsoft.com/office/powerpoint/2010/main" val="967056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9"/>
          <p:cNvSpPr/>
          <p:nvPr/>
        </p:nvSpPr>
        <p:spPr>
          <a:xfrm>
            <a:off x="308469" y="355438"/>
            <a:ext cx="2696507" cy="369332"/>
          </a:xfrm>
          <a:prstGeom prst="rect">
            <a:avLst/>
          </a:prstGeom>
        </p:spPr>
        <p:txBody>
          <a:bodyPr wrap="none">
            <a:spAutoFit/>
          </a:bodyPr>
          <a:lstStyle/>
          <a:p>
            <a:r>
              <a:rPr lang="de-DE" dirty="0" smtClean="0"/>
              <a:t>Chemical </a:t>
            </a:r>
            <a:r>
              <a:rPr lang="de-DE" dirty="0" err="1" smtClean="0"/>
              <a:t>Energy</a:t>
            </a:r>
            <a:r>
              <a:rPr lang="de-DE" dirty="0" smtClean="0"/>
              <a:t>: Fuel </a:t>
            </a:r>
            <a:r>
              <a:rPr lang="de-DE" dirty="0" err="1" smtClean="0"/>
              <a:t>Cell</a:t>
            </a:r>
            <a:r>
              <a:rPr lang="de-DE" dirty="0" smtClean="0"/>
              <a:t> </a:t>
            </a:r>
            <a:endParaRPr lang="de-DE" dirty="0"/>
          </a:p>
        </p:txBody>
      </p:sp>
      <p:sp>
        <p:nvSpPr>
          <p:cNvPr id="6" name="Rectangle 5"/>
          <p:cNvSpPr/>
          <p:nvPr/>
        </p:nvSpPr>
        <p:spPr>
          <a:xfrm>
            <a:off x="308469" y="944788"/>
            <a:ext cx="8895916" cy="2031325"/>
          </a:xfrm>
          <a:prstGeom prst="rect">
            <a:avLst/>
          </a:prstGeom>
        </p:spPr>
        <p:txBody>
          <a:bodyPr wrap="square">
            <a:spAutoFit/>
          </a:bodyPr>
          <a:lstStyle/>
          <a:p>
            <a:r>
              <a:rPr lang="en-US" dirty="0"/>
              <a:t>A fuel cell is a device that converts the chemical energy from a fuel into electricity through a chemical reaction of positively charged hydrogen ions with oxygen or another oxidizing </a:t>
            </a:r>
            <a:r>
              <a:rPr lang="en-US" dirty="0" smtClean="0"/>
              <a:t>agent. </a:t>
            </a:r>
            <a:r>
              <a:rPr lang="en-US" dirty="0"/>
              <a:t>Fuel cells are different from batteries in that they require a continuous source of fuel and oxygen or air to sustain the chemical reaction, whereas in a battery the chemicals present in the battery react with each other to generate an electromotive </a:t>
            </a:r>
            <a:r>
              <a:rPr lang="en-US" dirty="0" smtClean="0"/>
              <a:t>force. </a:t>
            </a:r>
            <a:r>
              <a:rPr lang="en-US" dirty="0"/>
              <a:t>Fuel cells can produce electricity continuously for as long as these inputs are supplied.</a:t>
            </a:r>
          </a:p>
          <a:p>
            <a:endParaRPr lang="en-US" dirty="0"/>
          </a:p>
        </p:txBody>
      </p:sp>
      <p:pic>
        <p:nvPicPr>
          <p:cNvPr id="11" name="Picture 10"/>
          <p:cNvPicPr>
            <a:picLocks noChangeAspect="1"/>
          </p:cNvPicPr>
          <p:nvPr/>
        </p:nvPicPr>
        <p:blipFill>
          <a:blip r:embed="rId2"/>
          <a:stretch>
            <a:fillRect/>
          </a:stretch>
        </p:blipFill>
        <p:spPr>
          <a:xfrm>
            <a:off x="241540" y="2976113"/>
            <a:ext cx="5193102" cy="1574261"/>
          </a:xfrm>
          <a:prstGeom prst="rect">
            <a:avLst/>
          </a:prstGeom>
        </p:spPr>
      </p:pic>
      <p:sp>
        <p:nvSpPr>
          <p:cNvPr id="12" name="Rectangle 11"/>
          <p:cNvSpPr/>
          <p:nvPr/>
        </p:nvSpPr>
        <p:spPr>
          <a:xfrm>
            <a:off x="184427" y="5104371"/>
            <a:ext cx="4572000" cy="1477328"/>
          </a:xfrm>
          <a:prstGeom prst="rect">
            <a:avLst/>
          </a:prstGeom>
        </p:spPr>
        <p:txBody>
          <a:bodyPr>
            <a:spAutoFit/>
          </a:bodyPr>
          <a:lstStyle/>
          <a:p>
            <a:r>
              <a:rPr lang="en-US">
                <a:solidFill>
                  <a:srgbClr val="1C1C1C"/>
                </a:solidFill>
                <a:latin typeface="Helvetica" charset="0"/>
              </a:rPr>
              <a:t>fuel cells for use in cars will never be commercially viable because of the inefficiency of producing, transporting and storing hydrogen and the flammability of the gas</a:t>
            </a:r>
            <a:endParaRPr lang="en-US"/>
          </a:p>
        </p:txBody>
      </p:sp>
      <p:pic>
        <p:nvPicPr>
          <p:cNvPr id="13" name="Bild 5"/>
          <p:cNvPicPr>
            <a:picLocks noChangeAspect="1"/>
          </p:cNvPicPr>
          <p:nvPr/>
        </p:nvPicPr>
        <p:blipFill>
          <a:blip r:embed="rId3"/>
          <a:stretch>
            <a:fillRect/>
          </a:stretch>
        </p:blipFill>
        <p:spPr>
          <a:xfrm>
            <a:off x="5374016" y="2983379"/>
            <a:ext cx="3343435" cy="3687988"/>
          </a:xfrm>
          <a:prstGeom prst="rect">
            <a:avLst/>
          </a:prstGeom>
        </p:spPr>
      </p:pic>
    </p:spTree>
    <p:extLst>
      <p:ext uri="{BB962C8B-B14F-4D97-AF65-F5344CB8AC3E}">
        <p14:creationId xmlns:p14="http://schemas.microsoft.com/office/powerpoint/2010/main" val="596278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6"/>
          <p:cNvPicPr>
            <a:picLocks noChangeAspect="1"/>
          </p:cNvPicPr>
          <p:nvPr/>
        </p:nvPicPr>
        <p:blipFill>
          <a:blip r:embed="rId2"/>
          <a:stretch>
            <a:fillRect/>
          </a:stretch>
        </p:blipFill>
        <p:spPr>
          <a:xfrm>
            <a:off x="324092" y="811446"/>
            <a:ext cx="8540348" cy="5001296"/>
          </a:xfrm>
          <a:prstGeom prst="rect">
            <a:avLst/>
          </a:prstGeom>
        </p:spPr>
      </p:pic>
      <p:sp>
        <p:nvSpPr>
          <p:cNvPr id="3" name="Rechteck 9"/>
          <p:cNvSpPr/>
          <p:nvPr/>
        </p:nvSpPr>
        <p:spPr>
          <a:xfrm>
            <a:off x="308469" y="355438"/>
            <a:ext cx="3034485" cy="369332"/>
          </a:xfrm>
          <a:prstGeom prst="rect">
            <a:avLst/>
          </a:prstGeom>
        </p:spPr>
        <p:txBody>
          <a:bodyPr wrap="none">
            <a:spAutoFit/>
          </a:bodyPr>
          <a:lstStyle/>
          <a:p>
            <a:r>
              <a:rPr lang="de-DE" dirty="0" smtClean="0"/>
              <a:t>Sensible </a:t>
            </a:r>
            <a:r>
              <a:rPr lang="de-DE" dirty="0" err="1" smtClean="0"/>
              <a:t>Heat</a:t>
            </a:r>
            <a:r>
              <a:rPr lang="de-DE" dirty="0" smtClean="0"/>
              <a:t> Thermal </a:t>
            </a:r>
            <a:r>
              <a:rPr lang="de-DE" dirty="0" err="1" smtClean="0"/>
              <a:t>storage</a:t>
            </a:r>
            <a:endParaRPr lang="de-DE" dirty="0"/>
          </a:p>
        </p:txBody>
      </p:sp>
    </p:spTree>
    <p:extLst>
      <p:ext uri="{BB962C8B-B14F-4D97-AF65-F5344CB8AC3E}">
        <p14:creationId xmlns:p14="http://schemas.microsoft.com/office/powerpoint/2010/main" val="3063604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2547</TotalTime>
  <Words>1216</Words>
  <Application>Microsoft Macintosh PowerPoint</Application>
  <PresentationFormat>On-screen Show (4:3)</PresentationFormat>
  <Paragraphs>75</Paragraphs>
  <Slides>18</Slides>
  <Notes>2</Notes>
  <HiddenSlides>3</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ArialMT</vt:lpstr>
      <vt:lpstr>BMW Type Global Pro Regular</vt:lpstr>
      <vt:lpstr>Calibri</vt:lpstr>
      <vt:lpstr>Calibri Light</vt:lpstr>
      <vt:lpstr>Helvetica</vt:lpstr>
      <vt:lpstr>HelveticaNeue</vt:lpstr>
      <vt:lpstr>HelveticaNeueLTStd</vt:lpstr>
      <vt:lpstr>LucidaGrande</vt:lpstr>
      <vt:lpstr>PTSans-Regular</vt:lpstr>
      <vt:lpstr>Symbol</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Sebastian Böttger</dc:creator>
  <cp:lastModifiedBy>Sebastian Böttger</cp:lastModifiedBy>
  <cp:revision>34</cp:revision>
  <dcterms:created xsi:type="dcterms:W3CDTF">2016-01-17T20:08:14Z</dcterms:created>
  <dcterms:modified xsi:type="dcterms:W3CDTF">2016-02-11T11:06:23Z</dcterms:modified>
</cp:coreProperties>
</file>