
<file path=[Content_Types].xml><?xml version="1.0" encoding="utf-8"?>
<Types xmlns="http://schemas.openxmlformats.org/package/2006/content-types">
  <Default Extension="bin" ContentType="audio/unknown"/>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6007" r:id="rId1"/>
  </p:sldMasterIdLst>
  <p:notesMasterIdLst>
    <p:notesMasterId r:id="rId17"/>
  </p:notesMasterIdLst>
  <p:handoutMasterIdLst>
    <p:handoutMasterId r:id="rId18"/>
  </p:handoutMasterIdLst>
  <p:sldIdLst>
    <p:sldId id="256" r:id="rId2"/>
    <p:sldId id="257" r:id="rId3"/>
    <p:sldId id="354" r:id="rId4"/>
    <p:sldId id="258" r:id="rId5"/>
    <p:sldId id="259" r:id="rId6"/>
    <p:sldId id="332" r:id="rId7"/>
    <p:sldId id="357" r:id="rId8"/>
    <p:sldId id="271" r:id="rId9"/>
    <p:sldId id="359" r:id="rId10"/>
    <p:sldId id="272" r:id="rId11"/>
    <p:sldId id="273" r:id="rId12"/>
    <p:sldId id="360" r:id="rId13"/>
    <p:sldId id="276" r:id="rId14"/>
    <p:sldId id="279" r:id="rId15"/>
    <p:sldId id="283"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D01AB55-C019-3648-AD9A-BE22D502AD93}">
          <p14:sldIdLst>
            <p14:sldId id="256"/>
          </p14:sldIdLst>
        </p14:section>
        <p14:section name="Untitled Section" id="{C19E9C49-A0FF-004A-94DD-BF48372AF212}">
          <p14:sldIdLst>
            <p14:sldId id="257"/>
            <p14:sldId id="354"/>
            <p14:sldId id="258"/>
            <p14:sldId id="259"/>
            <p14:sldId id="332"/>
            <p14:sldId id="357"/>
            <p14:sldId id="271"/>
            <p14:sldId id="359"/>
            <p14:sldId id="272"/>
            <p14:sldId id="273"/>
            <p14:sldId id="360"/>
            <p14:sldId id="276"/>
            <p14:sldId id="279"/>
            <p14:sldId id="28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24"/>
    <p:restoredTop sz="94581"/>
  </p:normalViewPr>
  <p:slideViewPr>
    <p:cSldViewPr snapToGrid="0" snapToObjects="1">
      <p:cViewPr varScale="1">
        <p:scale>
          <a:sx n="104" d="100"/>
          <a:sy n="104" d="100"/>
        </p:scale>
        <p:origin x="1860" y="114"/>
      </p:cViewPr>
      <p:guideLst/>
    </p:cSldViewPr>
  </p:slideViewPr>
  <p:outlineViewPr>
    <p:cViewPr>
      <p:scale>
        <a:sx n="33" d="100"/>
        <a:sy n="33" d="100"/>
      </p:scale>
      <p:origin x="0" y="-66992"/>
    </p:cViewPr>
  </p:outlineViewPr>
  <p:notesTextViewPr>
    <p:cViewPr>
      <p:scale>
        <a:sx n="1" d="1"/>
        <a:sy n="1" d="1"/>
      </p:scale>
      <p:origin x="0" y="0"/>
    </p:cViewPr>
  </p:notesTextViewPr>
  <p:sorterViewPr>
    <p:cViewPr>
      <p:scale>
        <a:sx n="130" d="100"/>
        <a:sy n="130" d="100"/>
      </p:scale>
      <p:origin x="0" y="0"/>
    </p:cViewPr>
  </p:sorterViewPr>
  <p:notesViewPr>
    <p:cSldViewPr snapToGrid="0" snapToObjects="1">
      <p:cViewPr varScale="1">
        <p:scale>
          <a:sx n="101" d="100"/>
          <a:sy n="101" d="100"/>
        </p:scale>
        <p:origin x="1472"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007929-8D53-BD41-ABEA-0467751FC217}" type="datetimeFigureOut">
              <a:rPr lang="en-US" smtClean="0"/>
              <a:t>3/24/2018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7B2217-3602-F544-BF05-E6F82DD1C068}"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5426FF-3DD2-D94E-BD54-39234A942E0E}" type="datetimeFigureOut">
              <a:rPr lang="en-US" smtClean="0"/>
              <a:t>3/24/2018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86880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origin, development and experience of creating my book, Hope Never Dies, has been a Life Changing, and Enlightening Experience for me: I have learned many</a:t>
            </a:r>
            <a:r>
              <a:rPr lang="en-US" baseline="0" dirty="0"/>
              <a:t> lessons from the people I interviewed, not only about the Integrative and Alternative Protocols they implemented, but about what’s truly important in life. The many patients and cancer specialists have helped me understand much about: how to live life with intention, about priorities, about what’s important, how to face fear, how to take control, and, in the cancer world, to not allow ‘nonsense and false rhetoric”, sometimes disguised as a flawed therapeutic approach, to be your guidepost. I have learned that personal transformation of any kind is possible, and sometimes transformation is more likely when we are faced with real adversity. I could talk to you for many hours about the “lessons learned” from the cancer patients and cancer specialists, I interviewed. My intent during this presentation is to inform you about things I have learned, collectively, from the remarkable patients and cancer specialists. (PAUSE) … Specifically: If you are dealing with a Cancer diagnosis, always remember: YOU ARE NOT A STATISTIC, YOU ARE AN INDIVIDUAL, AND THERE ARE MANY-MANY PEOPLE WHO HAVE BEATEN THE ODDS. PEOPLE WHO HAVE BEEN TOLD THEY ARE TERMINAL, AND WHO ARE THRIVING MANY-MANY YEARS LATER.  I HAVE PERSONALLY MET HUNDREDS OF THESE PEOPLE, ACROSS THE COUNTRY. AND, I AM HERE TO TELL YOU: THERE IS REAL HOPE …</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E192221-5E94-A341-806E-DF5E8A6DBE68}" type="slidenum">
              <a:rPr lang="en-US" smtClean="0"/>
              <a:t>1</a:t>
            </a:fld>
            <a:endParaRPr lang="en-US"/>
          </a:p>
        </p:txBody>
      </p:sp>
    </p:spTree>
    <p:extLst>
      <p:ext uri="{BB962C8B-B14F-4D97-AF65-F5344CB8AC3E}">
        <p14:creationId xmlns:p14="http://schemas.microsoft.com/office/powerpoint/2010/main" val="77320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400" b="1" dirty="0"/>
              <a:t>IS</a:t>
            </a:r>
            <a:r>
              <a:rPr lang="en-US" sz="1400" b="1" baseline="0" dirty="0"/>
              <a:t> THERE A BETTER WAY, BESIDES “STANDARD OF CARE?”  IS THERE EVIDENCE THAT NON-STANDARD OF CARE CAN WORK, AND BE SAFE? NEED TO RECONSIDER THE BEST THERAPEUTIC APPROACHES </a:t>
            </a:r>
            <a:r>
              <a:rPr lang="is-IS" sz="1400" b="1" baseline="0" dirty="0"/>
              <a:t>…</a:t>
            </a:r>
            <a:endParaRPr lang="en-US" sz="1400"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E192221-5E94-A341-806E-DF5E8A6DBE68}" type="slidenum">
              <a:rPr lang="en-US" smtClean="0"/>
              <a:t>5</a:t>
            </a:fld>
            <a:endParaRPr lang="en-US"/>
          </a:p>
        </p:txBody>
      </p:sp>
    </p:spTree>
    <p:extLst>
      <p:ext uri="{BB962C8B-B14F-4D97-AF65-F5344CB8AC3E}">
        <p14:creationId xmlns:p14="http://schemas.microsoft.com/office/powerpoint/2010/main" val="102225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08831" y="1449146"/>
            <a:ext cx="7526338"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08831" y="5280847"/>
            <a:ext cx="7526338"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8B5D9B-4305-BE43-AB3E-5CF1E16C8DCD}" type="datetimeFigureOut">
              <a:rPr lang="en-US" smtClean="0"/>
              <a:t>3/24/2018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198167016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4863" y="4800600"/>
            <a:ext cx="7526337"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04863" y="5367338"/>
            <a:ext cx="7526337"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58B5D9B-4305-BE43-AB3E-5CF1E16C8DCD}" type="datetimeFigureOut">
              <a:rPr lang="en-US" smtClean="0"/>
              <a:t>3/24/2018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1261856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85107" y="1338479"/>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9573" y="1495525"/>
            <a:ext cx="442038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651226" y="4700702"/>
            <a:ext cx="4418727"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5398884" y="1338479"/>
            <a:ext cx="3302316" cy="4075464"/>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B58B5D9B-4305-BE43-AB3E-5CF1E16C8DCD}" type="datetimeFigureOut">
              <a:rPr lang="en-US" smtClean="0"/>
              <a:t>3/24/2018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3100215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3"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6" y="2435956"/>
            <a:ext cx="328689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4616450" y="2286000"/>
            <a:ext cx="3671888" cy="2300288"/>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B58B5D9B-4305-BE43-AB3E-5CF1E16C8DCD}" type="datetimeFigureOut">
              <a:rPr lang="en-US" smtClean="0"/>
              <a:t>3/24/2018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4286270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8B5D9B-4305-BE43-AB3E-5CF1E16C8DCD}" type="datetimeFigureOut">
              <a:rPr lang="en-US" smtClean="0"/>
              <a:t>3/24/2018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1311694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8"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5233988" y="0"/>
            <a:ext cx="39100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6137655" y="586171"/>
            <a:ext cx="1701800"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4862" y="446089"/>
            <a:ext cx="4947376"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8B5D9B-4305-BE43-AB3E-5CF1E16C8DCD}" type="datetimeFigureOut">
              <a:rPr lang="en-US" smtClean="0"/>
              <a:t>3/24/2018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389005865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09997" y="2222287"/>
            <a:ext cx="7524003" cy="36365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8B5D9B-4305-BE43-AB3E-5CF1E16C8DCD}" type="datetimeFigureOut">
              <a:rPr lang="en-US" smtClean="0"/>
              <a:t>3/24/2018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1989558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0"/>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2951396"/>
            <a:ext cx="7526337"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04863" y="5281200"/>
            <a:ext cx="7526337"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58B5D9B-4305-BE43-AB3E-5CF1E16C8DCD}" type="datetimeFigureOut">
              <a:rPr lang="en-US" smtClean="0"/>
              <a:t>3/24/2018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12122766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9996" y="2222287"/>
            <a:ext cx="367072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0" y="2222287"/>
            <a:ext cx="3670720"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8B5D9B-4305-BE43-AB3E-5CF1E16C8DCD}" type="datetimeFigureOut">
              <a:rPr lang="en-US" smtClean="0"/>
              <a:t>3/24/2018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360344832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09996" y="2174875"/>
            <a:ext cx="367072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09996" y="2751137"/>
            <a:ext cx="3687391"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280" y="2174875"/>
            <a:ext cx="3670720"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280" y="2751137"/>
            <a:ext cx="3670720"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8B5D9B-4305-BE43-AB3E-5CF1E16C8DCD}" type="datetimeFigureOut">
              <a:rPr lang="en-US" smtClean="0"/>
              <a:t>3/24/2018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286327796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8B5D9B-4305-BE43-AB3E-5CF1E16C8DCD}" type="datetimeFigureOut">
              <a:rPr lang="en-US" smtClean="0"/>
              <a:t>3/24/2018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1298031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8B5D9B-4305-BE43-AB3E-5CF1E16C8DCD}" type="datetimeFigureOut">
              <a:rPr lang="en-US" smtClean="0"/>
              <a:t>3/24/2018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289906371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3" y="446086"/>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446088"/>
            <a:ext cx="2660650"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641724" y="446087"/>
            <a:ext cx="4689475"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4863" y="2260737"/>
            <a:ext cx="2660650"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58B5D9B-4305-BE43-AB3E-5CF1E16C8DCD}" type="datetimeFigureOut">
              <a:rPr lang="en-US" smtClean="0"/>
              <a:t>3/24/2018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18148757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9996" y="727521"/>
            <a:ext cx="350154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09996" y="2344684"/>
            <a:ext cx="350154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2914357" y="6041361"/>
            <a:ext cx="732659" cy="365125"/>
          </a:xfrm>
        </p:spPr>
        <p:txBody>
          <a:bodyPr/>
          <a:lstStyle/>
          <a:p>
            <a:fld id="{B58B5D9B-4305-BE43-AB3E-5CF1E16C8DCD}" type="datetimeFigureOut">
              <a:rPr lang="en-US" smtClean="0"/>
              <a:t>3/24/2018</a:t>
            </a:fld>
            <a:endParaRPr lang="en-US"/>
          </a:p>
        </p:txBody>
      </p:sp>
      <p:sp>
        <p:nvSpPr>
          <p:cNvPr id="6" name="Footer Placeholder 5"/>
          <p:cNvSpPr>
            <a:spLocks noGrp="1"/>
          </p:cNvSpPr>
          <p:nvPr>
            <p:ph type="ftr" sz="quarter" idx="11"/>
          </p:nvPr>
        </p:nvSpPr>
        <p:spPr>
          <a:xfrm>
            <a:off x="442797" y="6041361"/>
            <a:ext cx="2471560" cy="365125"/>
          </a:xfrm>
        </p:spPr>
        <p:txBody>
          <a:bodyPr/>
          <a:lstStyle/>
          <a:p>
            <a:endParaRPr lang="en-US"/>
          </a:p>
        </p:txBody>
      </p:sp>
      <p:sp>
        <p:nvSpPr>
          <p:cNvPr id="7" name="Slide Number Placeholder 6"/>
          <p:cNvSpPr>
            <a:spLocks noGrp="1"/>
          </p:cNvSpPr>
          <p:nvPr>
            <p:ph type="sldNum" sz="quarter" idx="12"/>
          </p:nvPr>
        </p:nvSpPr>
        <p:spPr>
          <a:xfrm>
            <a:off x="3647017" y="5915887"/>
            <a:ext cx="796616" cy="490599"/>
          </a:xfrm>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3887001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9997" y="447188"/>
            <a:ext cx="7524003"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09997" y="2184400"/>
            <a:ext cx="7524003"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42797" y="6041361"/>
            <a:ext cx="6289532"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6911422" y="6041361"/>
            <a:ext cx="993161" cy="365125"/>
          </a:xfrm>
          <a:prstGeom prst="rect">
            <a:avLst/>
          </a:prstGeom>
        </p:spPr>
        <p:txBody>
          <a:bodyPr vert="horz" lIns="91440" tIns="45720" rIns="91440" bIns="45720" rtlCol="0" anchor="b"/>
          <a:lstStyle>
            <a:lvl1pPr algn="r">
              <a:defRPr sz="900">
                <a:solidFill>
                  <a:schemeClr val="tx1"/>
                </a:solidFill>
              </a:defRPr>
            </a:lvl1pPr>
          </a:lstStyle>
          <a:p>
            <a:fld id="{B58B5D9B-4305-BE43-AB3E-5CF1E16C8DCD}" type="datetimeFigureOut">
              <a:rPr lang="en-US" smtClean="0"/>
              <a:t>3/24/2018</a:t>
            </a:fld>
            <a:endParaRPr lang="en-US"/>
          </a:p>
        </p:txBody>
      </p:sp>
      <p:sp>
        <p:nvSpPr>
          <p:cNvPr id="6" name="Slide Number Placeholder 5"/>
          <p:cNvSpPr>
            <a:spLocks noGrp="1"/>
          </p:cNvSpPr>
          <p:nvPr>
            <p:ph type="sldNum" sz="quarter" idx="4"/>
          </p:nvPr>
        </p:nvSpPr>
        <p:spPr>
          <a:xfrm>
            <a:off x="7904584" y="5915887"/>
            <a:ext cx="796616" cy="490599"/>
          </a:xfrm>
          <a:prstGeom prst="rect">
            <a:avLst/>
          </a:prstGeom>
        </p:spPr>
        <p:txBody>
          <a:bodyPr vert="horz" lIns="91440" tIns="45720" rIns="91440" bIns="10800" rtlCol="0" anchor="b"/>
          <a:lstStyle>
            <a:lvl1pPr algn="r">
              <a:defRPr sz="2000">
                <a:solidFill>
                  <a:schemeClr val="accent1"/>
                </a:solidFill>
              </a:defRPr>
            </a:lvl1pPr>
          </a:lstStyle>
          <a:p>
            <a:fld id="{C6018407-3641-814C-89B2-4F7A71201798}" type="slidenum">
              <a:rPr lang="en-US" smtClean="0"/>
              <a:t>‹#›</a:t>
            </a:fld>
            <a:endParaRPr lang="en-US"/>
          </a:p>
        </p:txBody>
      </p:sp>
    </p:spTree>
    <p:extLst>
      <p:ext uri="{BB962C8B-B14F-4D97-AF65-F5344CB8AC3E}">
        <p14:creationId xmlns:p14="http://schemas.microsoft.com/office/powerpoint/2010/main" val="3494329765"/>
      </p:ext>
    </p:extLst>
  </p:cSld>
  <p:clrMap bg1="dk1" tx1="lt1" bg2="dk2" tx2="lt2" accent1="accent1" accent2="accent2" accent3="accent3" accent4="accent4" accent5="accent5" accent6="accent6" hlink="hlink" folHlink="folHlink"/>
  <p:sldLayoutIdLst>
    <p:sldLayoutId id="2147486008" r:id="rId1"/>
    <p:sldLayoutId id="2147486009" r:id="rId2"/>
    <p:sldLayoutId id="2147486010" r:id="rId3"/>
    <p:sldLayoutId id="2147486011" r:id="rId4"/>
    <p:sldLayoutId id="2147486012" r:id="rId5"/>
    <p:sldLayoutId id="2147486013" r:id="rId6"/>
    <p:sldLayoutId id="2147486014" r:id="rId7"/>
    <p:sldLayoutId id="2147486015" r:id="rId8"/>
    <p:sldLayoutId id="2147486016" r:id="rId9"/>
    <p:sldLayoutId id="2147486017" r:id="rId10"/>
    <p:sldLayoutId id="2147486018" r:id="rId11"/>
    <p:sldLayoutId id="2147486019" r:id="rId12"/>
    <p:sldLayoutId id="2147486020" r:id="rId13"/>
    <p:sldLayoutId id="2147486021" r:id="rId14"/>
  </p:sldLayoutIdLst>
  <p:txStyles>
    <p:title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RickShapiro16@gmail.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audio" Target="../media/audio2.bin"/><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pubmed.gov/"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209" y="502419"/>
            <a:ext cx="8591340" cy="2497958"/>
          </a:xfrm>
        </p:spPr>
        <p:txBody>
          <a:bodyPr>
            <a:normAutofit/>
          </a:bodyPr>
          <a:lstStyle/>
          <a:p>
            <a:r>
              <a:rPr lang="en-US" sz="3300" i="1" dirty="0"/>
              <a:t>COMPELLING LESSONS LEARNED, FROM:</a:t>
            </a:r>
            <a:br>
              <a:rPr lang="en-US" sz="3000" i="1" dirty="0"/>
            </a:br>
            <a:r>
              <a:rPr lang="en-US" sz="3000" i="1" dirty="0"/>
              <a:t> </a:t>
            </a:r>
            <a:br>
              <a:rPr lang="en-US" b="1" i="1" dirty="0"/>
            </a:br>
            <a:r>
              <a:rPr lang="en-US" b="1" i="1" dirty="0"/>
              <a:t>“</a:t>
            </a:r>
            <a:r>
              <a:rPr lang="en-US" b="1" i="1" u="sng" dirty="0"/>
              <a:t>Hope Never Dies</a:t>
            </a:r>
            <a:r>
              <a:rPr lang="en-US" b="1" i="1" dirty="0"/>
              <a:t>”</a:t>
            </a:r>
          </a:p>
        </p:txBody>
      </p:sp>
      <p:sp>
        <p:nvSpPr>
          <p:cNvPr id="3" name="Subtitle 2"/>
          <p:cNvSpPr>
            <a:spLocks noGrp="1"/>
          </p:cNvSpPr>
          <p:nvPr>
            <p:ph type="subTitle" idx="1"/>
          </p:nvPr>
        </p:nvSpPr>
        <p:spPr>
          <a:xfrm>
            <a:off x="251209" y="3265714"/>
            <a:ext cx="8591339" cy="3592285"/>
          </a:xfrm>
        </p:spPr>
        <p:txBody>
          <a:bodyPr>
            <a:normAutofit fontScale="92500" lnSpcReduction="20000"/>
          </a:bodyPr>
          <a:lstStyle/>
          <a:p>
            <a:r>
              <a:rPr lang="en-US" sz="2700" b="1" dirty="0"/>
              <a:t>HOW 20 LATE-STAGE AND TERMINAL CANCER PATIENTS “BEAT THE ODDS”</a:t>
            </a:r>
          </a:p>
          <a:p>
            <a:endParaRPr lang="en-US" sz="2700" b="1" dirty="0"/>
          </a:p>
          <a:p>
            <a:endParaRPr lang="en-US" dirty="0"/>
          </a:p>
          <a:p>
            <a:endParaRPr lang="en-US" sz="2400" b="1" dirty="0"/>
          </a:p>
          <a:p>
            <a:r>
              <a:rPr lang="en-US" sz="2600" b="1" dirty="0"/>
              <a:t>By Rick Shapiro, B.A., J.D., </a:t>
            </a:r>
            <a:r>
              <a:rPr lang="en-US" sz="2000" b="1" dirty="0"/>
              <a:t>Author and Cancer Coach</a:t>
            </a:r>
          </a:p>
          <a:p>
            <a:r>
              <a:rPr lang="en-US" sz="2400" b="1" dirty="0">
                <a:hlinkClick r:id="rId3"/>
              </a:rPr>
              <a:t>RickShapiro16@gmail.com</a:t>
            </a:r>
            <a:endParaRPr lang="en-US" sz="2400" b="1" dirty="0"/>
          </a:p>
          <a:p>
            <a:endParaRPr lang="en-US" sz="2400" b="1" dirty="0"/>
          </a:p>
          <a:p>
            <a:pPr algn="ctr"/>
            <a:r>
              <a:rPr lang="en-US" sz="1600" b="1" dirty="0"/>
              <a:t>Copyright © 2018, Rick Shapiro, Innovative Healing Press, LLC, All Rights Reserved</a:t>
            </a:r>
          </a:p>
          <a:p>
            <a:endParaRPr lang="en-US" sz="2625" b="1" dirty="0"/>
          </a:p>
        </p:txBody>
      </p:sp>
    </p:spTree>
    <p:extLst>
      <p:ext uri="{BB962C8B-B14F-4D97-AF65-F5344CB8AC3E}">
        <p14:creationId xmlns:p14="http://schemas.microsoft.com/office/powerpoint/2010/main" val="124459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724" y="0"/>
            <a:ext cx="8922937" cy="1457864"/>
          </a:xfrm>
        </p:spPr>
        <p:txBody>
          <a:bodyPr/>
          <a:lstStyle/>
          <a:p>
            <a:r>
              <a:rPr lang="en-US" b="1" dirty="0"/>
              <a:t>LESSONS LEARNED: </a:t>
            </a:r>
            <a:br>
              <a:rPr lang="en-US" b="1" dirty="0"/>
            </a:br>
            <a:r>
              <a:rPr lang="en-US" sz="3600" dirty="0"/>
              <a:t>Attitude Matters </a:t>
            </a:r>
          </a:p>
        </p:txBody>
      </p:sp>
      <p:sp>
        <p:nvSpPr>
          <p:cNvPr id="3" name="Content Placeholder 2"/>
          <p:cNvSpPr>
            <a:spLocks noGrp="1"/>
          </p:cNvSpPr>
          <p:nvPr>
            <p:ph idx="1"/>
          </p:nvPr>
        </p:nvSpPr>
        <p:spPr>
          <a:xfrm>
            <a:off x="741861" y="2252594"/>
            <a:ext cx="7886700" cy="4164283"/>
          </a:xfrm>
        </p:spPr>
        <p:txBody>
          <a:bodyPr>
            <a:normAutofit/>
          </a:bodyPr>
          <a:lstStyle/>
          <a:p>
            <a:endParaRPr lang="en-US" b="1" u="sng" dirty="0"/>
          </a:p>
          <a:p>
            <a:r>
              <a:rPr lang="en-US" b="1" dirty="0"/>
              <a:t>Uniformly Prevalent: </a:t>
            </a:r>
            <a:r>
              <a:rPr lang="en-US" dirty="0"/>
              <a:t>After initial shock, fear, anxiety and high stress</a:t>
            </a:r>
          </a:p>
          <a:p>
            <a:endParaRPr lang="en-US" b="1" dirty="0"/>
          </a:p>
          <a:p>
            <a:r>
              <a:rPr lang="en-US" b="1" dirty="0"/>
              <a:t>Fighting Spirit:</a:t>
            </a:r>
            <a:r>
              <a:rPr lang="is-IS" dirty="0"/>
              <a:t> Goals, Purpose, Future Events ...</a:t>
            </a:r>
            <a:endParaRPr lang="en-US" dirty="0"/>
          </a:p>
          <a:p>
            <a:endParaRPr lang="en-US" dirty="0"/>
          </a:p>
          <a:p>
            <a:r>
              <a:rPr lang="en-US" b="1" dirty="0"/>
              <a:t>No-Quit Attitude:</a:t>
            </a:r>
            <a:r>
              <a:rPr lang="en-US" dirty="0"/>
              <a:t> </a:t>
            </a:r>
            <a:r>
              <a:rPr lang="is-IS" dirty="0"/>
              <a:t>Not Accepting Dire Predictions ...</a:t>
            </a:r>
          </a:p>
          <a:p>
            <a:endParaRPr lang="is-IS" dirty="0"/>
          </a:p>
          <a:p>
            <a:r>
              <a:rPr lang="is-IS" b="1" dirty="0"/>
              <a:t>Knowing There is HOPE</a:t>
            </a:r>
            <a:r>
              <a:rPr lang="is-IS" dirty="0"/>
              <a:t>: The success stories of others is Critical ...</a:t>
            </a:r>
            <a:endParaRPr lang="en-US" dirty="0"/>
          </a:p>
          <a:p>
            <a:endParaRPr lang="en-US" dirty="0"/>
          </a:p>
        </p:txBody>
      </p:sp>
    </p:spTree>
    <p:extLst>
      <p:ext uri="{BB962C8B-B14F-4D97-AF65-F5344CB8AC3E}">
        <p14:creationId xmlns:p14="http://schemas.microsoft.com/office/powerpoint/2010/main" val="652735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870" y="1"/>
            <a:ext cx="8732017" cy="1748412"/>
          </a:xfrm>
        </p:spPr>
        <p:txBody>
          <a:bodyPr>
            <a:normAutofit fontScale="90000"/>
          </a:bodyPr>
          <a:lstStyle/>
          <a:p>
            <a:r>
              <a:rPr lang="en-US" sz="4400" dirty="0"/>
              <a:t>LESSONS LEARNED: </a:t>
            </a:r>
            <a:r>
              <a:rPr lang="en-US" sz="3600" b="1" dirty="0"/>
              <a:t>Seeking and Implementing Other Evidence-Based Treatments and Therapies</a:t>
            </a:r>
          </a:p>
        </p:txBody>
      </p:sp>
      <p:sp>
        <p:nvSpPr>
          <p:cNvPr id="3" name="Content Placeholder 2"/>
          <p:cNvSpPr>
            <a:spLocks noGrp="1"/>
          </p:cNvSpPr>
          <p:nvPr>
            <p:ph idx="1"/>
          </p:nvPr>
        </p:nvSpPr>
        <p:spPr/>
        <p:txBody>
          <a:bodyPr>
            <a:normAutofit/>
          </a:bodyPr>
          <a:lstStyle/>
          <a:p>
            <a:endParaRPr lang="en-US" dirty="0"/>
          </a:p>
          <a:p>
            <a:r>
              <a:rPr lang="en-US" b="1" dirty="0"/>
              <a:t>“Other”, Non Standard-of-Care </a:t>
            </a:r>
            <a:r>
              <a:rPr lang="en-US" dirty="0"/>
              <a:t>Therapies and Treatments, implemented and administered “with and/or without” standard of care, </a:t>
            </a:r>
            <a:r>
              <a:rPr lang="en-US" u="sng" dirty="0"/>
              <a:t>CAN BE Profoundly Influential</a:t>
            </a:r>
            <a:r>
              <a:rPr lang="en-US" dirty="0"/>
              <a:t>.</a:t>
            </a:r>
          </a:p>
          <a:p>
            <a:endParaRPr lang="en-US" dirty="0"/>
          </a:p>
          <a:p>
            <a:r>
              <a:rPr lang="en-US" b="1" dirty="0"/>
              <a:t>The Great Majority of Patients </a:t>
            </a:r>
            <a:r>
              <a:rPr lang="en-US" dirty="0"/>
              <a:t>implemented several approaches, simultaneously, “not” one-off, singular, “silver-bullet” approaches.</a:t>
            </a:r>
          </a:p>
        </p:txBody>
      </p:sp>
    </p:spTree>
    <p:extLst>
      <p:ext uri="{BB962C8B-B14F-4D97-AF65-F5344CB8AC3E}">
        <p14:creationId xmlns:p14="http://schemas.microsoft.com/office/powerpoint/2010/main" val="812364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46CC5-9012-4A47-A765-097D077EECA7}"/>
              </a:ext>
            </a:extLst>
          </p:cNvPr>
          <p:cNvSpPr>
            <a:spLocks noGrp="1"/>
          </p:cNvSpPr>
          <p:nvPr>
            <p:ph type="title"/>
          </p:nvPr>
        </p:nvSpPr>
        <p:spPr>
          <a:xfrm>
            <a:off x="809997" y="447187"/>
            <a:ext cx="7524003" cy="1242275"/>
          </a:xfrm>
        </p:spPr>
        <p:txBody>
          <a:bodyPr/>
          <a:lstStyle/>
          <a:p>
            <a:r>
              <a:rPr lang="en-US" dirty="0"/>
              <a:t>LESSONS LEARNED: </a:t>
            </a:r>
            <a:br>
              <a:rPr lang="en-US" dirty="0"/>
            </a:br>
            <a:r>
              <a:rPr lang="en-US" sz="3200" dirty="0"/>
              <a:t>Mind-Body Therapies </a:t>
            </a:r>
          </a:p>
        </p:txBody>
      </p:sp>
      <p:pic>
        <p:nvPicPr>
          <p:cNvPr id="5" name="Content Placeholder 4">
            <a:extLst>
              <a:ext uri="{FF2B5EF4-FFF2-40B4-BE49-F238E27FC236}">
                <a16:creationId xmlns:a16="http://schemas.microsoft.com/office/drawing/2014/main" id="{DC52E44C-B525-CE40-8403-27D2A6ACFE8E}"/>
              </a:ext>
            </a:extLst>
          </p:cNvPr>
          <p:cNvPicPr>
            <a:picLocks noGrp="1" noChangeAspect="1"/>
          </p:cNvPicPr>
          <p:nvPr>
            <p:ph idx="1"/>
          </p:nvPr>
        </p:nvPicPr>
        <p:blipFill>
          <a:blip r:embed="rId2"/>
          <a:stretch>
            <a:fillRect/>
          </a:stretch>
        </p:blipFill>
        <p:spPr>
          <a:xfrm>
            <a:off x="4469129" y="1881542"/>
            <a:ext cx="4674871" cy="2530438"/>
          </a:xfrm>
        </p:spPr>
      </p:pic>
      <p:pic>
        <p:nvPicPr>
          <p:cNvPr id="4" name="Picture 3">
            <a:extLst>
              <a:ext uri="{FF2B5EF4-FFF2-40B4-BE49-F238E27FC236}">
                <a16:creationId xmlns:a16="http://schemas.microsoft.com/office/drawing/2014/main" id="{6E8B7FDB-A42B-6D43-BB88-514522F63A20}"/>
              </a:ext>
            </a:extLst>
          </p:cNvPr>
          <p:cNvPicPr>
            <a:picLocks noChangeAspect="1"/>
          </p:cNvPicPr>
          <p:nvPr/>
        </p:nvPicPr>
        <p:blipFill>
          <a:blip r:embed="rId3"/>
          <a:stretch>
            <a:fillRect/>
          </a:stretch>
        </p:blipFill>
        <p:spPr>
          <a:xfrm>
            <a:off x="0" y="1881542"/>
            <a:ext cx="4469130" cy="2530438"/>
          </a:xfrm>
          <a:prstGeom prst="rect">
            <a:avLst/>
          </a:prstGeom>
        </p:spPr>
      </p:pic>
      <p:pic>
        <p:nvPicPr>
          <p:cNvPr id="6" name="Picture 5">
            <a:extLst>
              <a:ext uri="{FF2B5EF4-FFF2-40B4-BE49-F238E27FC236}">
                <a16:creationId xmlns:a16="http://schemas.microsoft.com/office/drawing/2014/main" id="{A4F82172-C599-4341-B666-B194458020C8}"/>
              </a:ext>
            </a:extLst>
          </p:cNvPr>
          <p:cNvPicPr>
            <a:picLocks noChangeAspect="1"/>
          </p:cNvPicPr>
          <p:nvPr/>
        </p:nvPicPr>
        <p:blipFill>
          <a:blip r:embed="rId4"/>
          <a:stretch>
            <a:fillRect/>
          </a:stretch>
        </p:blipFill>
        <p:spPr>
          <a:xfrm>
            <a:off x="4469128" y="4411980"/>
            <a:ext cx="4674872" cy="2330450"/>
          </a:xfrm>
          <a:prstGeom prst="rect">
            <a:avLst/>
          </a:prstGeom>
        </p:spPr>
      </p:pic>
      <p:pic>
        <p:nvPicPr>
          <p:cNvPr id="8" name="Picture 7">
            <a:extLst>
              <a:ext uri="{FF2B5EF4-FFF2-40B4-BE49-F238E27FC236}">
                <a16:creationId xmlns:a16="http://schemas.microsoft.com/office/drawing/2014/main" id="{3D03D3B6-3A2D-1E4A-BB09-F3CD83AFCA9B}"/>
              </a:ext>
            </a:extLst>
          </p:cNvPr>
          <p:cNvPicPr>
            <a:picLocks noChangeAspect="1"/>
          </p:cNvPicPr>
          <p:nvPr/>
        </p:nvPicPr>
        <p:blipFill>
          <a:blip r:embed="rId5"/>
          <a:stretch>
            <a:fillRect/>
          </a:stretch>
        </p:blipFill>
        <p:spPr>
          <a:xfrm>
            <a:off x="-1" y="4411980"/>
            <a:ext cx="4469129" cy="2330450"/>
          </a:xfrm>
          <a:prstGeom prst="rect">
            <a:avLst/>
          </a:prstGeom>
        </p:spPr>
      </p:pic>
    </p:spTree>
    <p:extLst>
      <p:ext uri="{BB962C8B-B14F-4D97-AF65-F5344CB8AC3E}">
        <p14:creationId xmlns:p14="http://schemas.microsoft.com/office/powerpoint/2010/main" val="752596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36" y="190919"/>
            <a:ext cx="9053564" cy="1386671"/>
          </a:xfrm>
        </p:spPr>
        <p:txBody>
          <a:bodyPr>
            <a:normAutofit/>
          </a:bodyPr>
          <a:lstStyle/>
          <a:p>
            <a:r>
              <a:rPr lang="en-US" b="1" dirty="0"/>
              <a:t>LESSONS LEARNED: </a:t>
            </a:r>
            <a:br>
              <a:rPr lang="en-US" b="1" dirty="0"/>
            </a:br>
            <a:r>
              <a:rPr lang="en-US" sz="3200" dirty="0"/>
              <a:t>Mind-Body Therapies </a:t>
            </a:r>
          </a:p>
        </p:txBody>
      </p:sp>
      <p:sp>
        <p:nvSpPr>
          <p:cNvPr id="3" name="Content Placeholder 2"/>
          <p:cNvSpPr>
            <a:spLocks noGrp="1"/>
          </p:cNvSpPr>
          <p:nvPr>
            <p:ph idx="1"/>
          </p:nvPr>
        </p:nvSpPr>
        <p:spPr>
          <a:xfrm>
            <a:off x="348343" y="2226469"/>
            <a:ext cx="8429897" cy="4304960"/>
          </a:xfrm>
        </p:spPr>
        <p:txBody>
          <a:bodyPr>
            <a:normAutofit/>
          </a:bodyPr>
          <a:lstStyle/>
          <a:p>
            <a:endParaRPr lang="en-US" dirty="0"/>
          </a:p>
          <a:p>
            <a:r>
              <a:rPr lang="en-US" b="1" dirty="0"/>
              <a:t>Stress, Fear, Anxiety and Depression: </a:t>
            </a:r>
            <a:r>
              <a:rPr lang="en-US" dirty="0"/>
              <a:t>Weakens immune system.  Example: Placebo lost hair case (Radical Remission </a:t>
            </a:r>
            <a:r>
              <a:rPr lang="is-IS" dirty="0"/>
              <a:t>…)</a:t>
            </a:r>
            <a:r>
              <a:rPr lang="en-US" dirty="0"/>
              <a:t> </a:t>
            </a:r>
          </a:p>
          <a:p>
            <a:endParaRPr lang="is-IS" dirty="0"/>
          </a:p>
          <a:p>
            <a:endParaRPr lang="is-IS" b="1" dirty="0"/>
          </a:p>
          <a:p>
            <a:r>
              <a:rPr lang="is-IS" b="1" dirty="0"/>
              <a:t>Importance—Immune Systems: </a:t>
            </a:r>
            <a:r>
              <a:rPr lang="is-IS" dirty="0"/>
              <a:t>Need strong, vital NK cells, T-Cells, B-Cells, Macrophages, other aspects, to </a:t>
            </a:r>
            <a:r>
              <a:rPr lang="is-IS" u="sng" dirty="0"/>
              <a:t>DETECT and FIGHT </a:t>
            </a:r>
            <a:r>
              <a:rPr lang="is-IS" dirty="0"/>
              <a:t>Cancer </a:t>
            </a:r>
          </a:p>
          <a:p>
            <a:endParaRPr lang="is-IS" dirty="0"/>
          </a:p>
          <a:p>
            <a:endParaRPr lang="is-IS" b="1" dirty="0"/>
          </a:p>
          <a:p>
            <a:r>
              <a:rPr lang="is-IS" b="1" dirty="0"/>
              <a:t>Potential Mind-Body Therapies: </a:t>
            </a:r>
            <a:r>
              <a:rPr lang="is-IS" dirty="0"/>
              <a:t>Meditation, Prayer, Humor, Music, Other Stress Relaxation Classes and Techniques Can be Impactful</a:t>
            </a:r>
          </a:p>
          <a:p>
            <a:endParaRPr lang="is-IS" dirty="0"/>
          </a:p>
          <a:p>
            <a:endParaRPr lang="en-US" dirty="0"/>
          </a:p>
        </p:txBody>
      </p:sp>
    </p:spTree>
    <p:extLst>
      <p:ext uri="{BB962C8B-B14F-4D97-AF65-F5344CB8AC3E}">
        <p14:creationId xmlns:p14="http://schemas.microsoft.com/office/powerpoint/2010/main" val="306446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88" y="231113"/>
            <a:ext cx="8993274" cy="1205801"/>
          </a:xfrm>
        </p:spPr>
        <p:txBody>
          <a:bodyPr>
            <a:normAutofit/>
          </a:bodyPr>
          <a:lstStyle/>
          <a:p>
            <a:r>
              <a:rPr lang="en-US" b="1" dirty="0"/>
              <a:t>LESSONS LEARNED: </a:t>
            </a:r>
            <a:br>
              <a:rPr lang="en-US" b="1" dirty="0"/>
            </a:br>
            <a:r>
              <a:rPr lang="en-US" sz="3200" dirty="0"/>
              <a:t>Mind-Body Therapies </a:t>
            </a:r>
          </a:p>
        </p:txBody>
      </p:sp>
      <p:sp>
        <p:nvSpPr>
          <p:cNvPr id="3" name="Content Placeholder 2"/>
          <p:cNvSpPr>
            <a:spLocks noGrp="1"/>
          </p:cNvSpPr>
          <p:nvPr>
            <p:ph idx="1"/>
          </p:nvPr>
        </p:nvSpPr>
        <p:spPr>
          <a:xfrm>
            <a:off x="257175" y="2226469"/>
            <a:ext cx="8601075" cy="4435588"/>
          </a:xfrm>
        </p:spPr>
        <p:txBody>
          <a:bodyPr>
            <a:normAutofit fontScale="25000" lnSpcReduction="20000"/>
          </a:bodyPr>
          <a:lstStyle/>
          <a:p>
            <a:endParaRPr lang="en-US" sz="1800" b="1" dirty="0"/>
          </a:p>
          <a:p>
            <a:endParaRPr lang="en-US" sz="1800" b="1" dirty="0"/>
          </a:p>
          <a:p>
            <a:endParaRPr lang="en-US" sz="1800" b="1" dirty="0"/>
          </a:p>
          <a:p>
            <a:r>
              <a:rPr lang="en-US" sz="8000" b="1" dirty="0"/>
              <a:t>Dwight McKee, M.D. – </a:t>
            </a:r>
            <a:r>
              <a:rPr lang="en-US" sz="7200" dirty="0"/>
              <a:t>“One example concerns an 11-year study of a stress management technique known as “</a:t>
            </a:r>
            <a:r>
              <a:rPr lang="en-US" sz="7200" u="sng" dirty="0"/>
              <a:t>progressive muscle relaxation</a:t>
            </a:r>
            <a:r>
              <a:rPr lang="en-US" sz="7200" dirty="0"/>
              <a:t>” with breast cancer patients, at high risk of relapse, at the James Cancer Center of Ohio State University. The study found that regular practice of this technique reduced the risk of dying of breast cancer by 56 percent. There is no reason to expect that these benefits would be confined to a single cancer type.”</a:t>
            </a:r>
          </a:p>
          <a:p>
            <a:endParaRPr lang="en-US" sz="7200" b="1" dirty="0"/>
          </a:p>
          <a:p>
            <a:r>
              <a:rPr lang="en-US" sz="8000" b="1" dirty="0"/>
              <a:t>Dwight McKee, M.D. – </a:t>
            </a:r>
            <a:r>
              <a:rPr lang="en-US" sz="7200" dirty="0"/>
              <a:t>”I have also learned that patients who are </a:t>
            </a:r>
            <a:r>
              <a:rPr lang="en-US" sz="7200" u="sng" dirty="0"/>
              <a:t>motivated by something unfinished in their life, like raising a child, or those with a goal to achieve an unfinished work, do much better </a:t>
            </a:r>
            <a:r>
              <a:rPr lang="en-US" sz="7200" dirty="0"/>
              <a:t>than those who are motivated primarily by fear of dying. Unfortunately, many people involved in treatments are motivated by the fear of dying versus a drive to accomplish specific things.” </a:t>
            </a:r>
          </a:p>
          <a:p>
            <a:pPr marL="0" indent="0">
              <a:buNone/>
            </a:pPr>
            <a:endParaRPr lang="en-US" sz="7200" dirty="0"/>
          </a:p>
          <a:p>
            <a:endParaRPr lang="en-US" sz="2250" dirty="0"/>
          </a:p>
          <a:p>
            <a:endParaRPr lang="en-US" b="1" dirty="0"/>
          </a:p>
          <a:p>
            <a:endParaRPr lang="en-US" b="1" dirty="0"/>
          </a:p>
          <a:p>
            <a:endParaRPr lang="en-US" b="1" dirty="0"/>
          </a:p>
        </p:txBody>
      </p:sp>
      <p:pic>
        <p:nvPicPr>
          <p:cNvPr id="4" name="Picture 3">
            <a:extLst>
              <a:ext uri="{FF2B5EF4-FFF2-40B4-BE49-F238E27FC236}">
                <a16:creationId xmlns:a16="http://schemas.microsoft.com/office/drawing/2014/main" id="{49E03204-EDEB-8E4D-BB27-869ECBFD1F07}"/>
              </a:ext>
            </a:extLst>
          </p:cNvPr>
          <p:cNvPicPr>
            <a:picLocks noChangeAspect="1"/>
          </p:cNvPicPr>
          <p:nvPr/>
        </p:nvPicPr>
        <p:blipFill>
          <a:blip r:embed="rId2"/>
          <a:stretch>
            <a:fillRect/>
          </a:stretch>
        </p:blipFill>
        <p:spPr>
          <a:xfrm>
            <a:off x="7075170" y="-1"/>
            <a:ext cx="2068830" cy="2226469"/>
          </a:xfrm>
          <a:prstGeom prst="rect">
            <a:avLst/>
          </a:prstGeom>
        </p:spPr>
      </p:pic>
    </p:spTree>
    <p:extLst>
      <p:ext uri="{BB962C8B-B14F-4D97-AF65-F5344CB8AC3E}">
        <p14:creationId xmlns:p14="http://schemas.microsoft.com/office/powerpoint/2010/main" val="1611459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56" y="150725"/>
            <a:ext cx="8627364" cy="1557495"/>
          </a:xfrm>
        </p:spPr>
        <p:txBody>
          <a:bodyPr>
            <a:normAutofit/>
          </a:bodyPr>
          <a:lstStyle/>
          <a:p>
            <a:r>
              <a:rPr lang="en-US" b="1" dirty="0"/>
              <a:t>LESSONS LEARNED: </a:t>
            </a:r>
            <a:br>
              <a:rPr lang="en-US" b="1" dirty="0"/>
            </a:br>
            <a:r>
              <a:rPr lang="en-US" sz="3600" dirty="0"/>
              <a:t>Supplementation Programs </a:t>
            </a:r>
          </a:p>
        </p:txBody>
      </p:sp>
      <p:sp>
        <p:nvSpPr>
          <p:cNvPr id="3" name="Content Placeholder 2"/>
          <p:cNvSpPr>
            <a:spLocks noGrp="1"/>
          </p:cNvSpPr>
          <p:nvPr>
            <p:ph idx="1"/>
          </p:nvPr>
        </p:nvSpPr>
        <p:spPr>
          <a:xfrm>
            <a:off x="311499" y="2337001"/>
            <a:ext cx="8535321" cy="4315008"/>
          </a:xfrm>
        </p:spPr>
        <p:txBody>
          <a:bodyPr>
            <a:normAutofit/>
          </a:bodyPr>
          <a:lstStyle/>
          <a:p>
            <a:r>
              <a:rPr lang="en-US" b="1" dirty="0"/>
              <a:t>Is There Evidence of Efficacy?            ABSOLUTETY YES!</a:t>
            </a:r>
          </a:p>
          <a:p>
            <a:endParaRPr lang="en-US" b="1" dirty="0"/>
          </a:p>
          <a:p>
            <a:r>
              <a:rPr lang="en-US" b="1" dirty="0"/>
              <a:t>PUBMED.GOV; “Search”: </a:t>
            </a:r>
          </a:p>
          <a:p>
            <a:pPr marL="2571400" lvl="6" indent="0">
              <a:buNone/>
            </a:pPr>
            <a:endParaRPr lang="en-US" sz="1800" b="1" dirty="0"/>
          </a:p>
          <a:p>
            <a:pPr marL="2571400" lvl="6" indent="0">
              <a:buNone/>
            </a:pPr>
            <a:r>
              <a:rPr lang="en-US" sz="1800" dirty="0"/>
              <a:t>Curcumin Cancer = 4,233 studies as of - 1/21/18</a:t>
            </a:r>
          </a:p>
          <a:p>
            <a:pPr lvl="1"/>
            <a:endParaRPr lang="en-US" dirty="0"/>
          </a:p>
          <a:p>
            <a:pPr marL="2571400" lvl="6" indent="0">
              <a:buNone/>
            </a:pPr>
            <a:r>
              <a:rPr lang="en-US" sz="1800" dirty="0"/>
              <a:t>Green Tea Cancer = 4,543 studies as of – 1/21/18</a:t>
            </a:r>
          </a:p>
          <a:p>
            <a:pPr lvl="1"/>
            <a:endParaRPr lang="en-US" dirty="0"/>
          </a:p>
          <a:p>
            <a:pPr marL="2571400" lvl="6" indent="0">
              <a:buNone/>
            </a:pPr>
            <a:r>
              <a:rPr lang="en-US" sz="1800" dirty="0"/>
              <a:t>Vitamin D Cancer = 9,846 studies as of – 1/21/18</a:t>
            </a:r>
          </a:p>
          <a:p>
            <a:pPr marL="2571400" lvl="6" indent="0">
              <a:buNone/>
            </a:pPr>
            <a:endParaRPr lang="en-US" dirty="0"/>
          </a:p>
          <a:p>
            <a:pPr marL="2571400" lvl="6" indent="0">
              <a:buNone/>
            </a:pPr>
            <a:r>
              <a:rPr lang="en-US" sz="1800" dirty="0"/>
              <a:t>Supplements Cancer = 7,365 studies as of – 1/21/18</a:t>
            </a:r>
          </a:p>
        </p:txBody>
      </p:sp>
      <p:pic>
        <p:nvPicPr>
          <p:cNvPr id="5" name="Picture 4">
            <a:extLst>
              <a:ext uri="{FF2B5EF4-FFF2-40B4-BE49-F238E27FC236}">
                <a16:creationId xmlns:a16="http://schemas.microsoft.com/office/drawing/2014/main" id="{4F35974F-22BB-6E4D-B17F-47F38838A048}"/>
              </a:ext>
            </a:extLst>
          </p:cNvPr>
          <p:cNvPicPr>
            <a:picLocks noChangeAspect="1"/>
          </p:cNvPicPr>
          <p:nvPr/>
        </p:nvPicPr>
        <p:blipFill>
          <a:blip r:embed="rId2"/>
          <a:stretch>
            <a:fillRect/>
          </a:stretch>
        </p:blipFill>
        <p:spPr>
          <a:xfrm>
            <a:off x="5423534" y="0"/>
            <a:ext cx="3720465" cy="1200150"/>
          </a:xfrm>
          <a:prstGeom prst="rect">
            <a:avLst/>
          </a:prstGeom>
        </p:spPr>
      </p:pic>
    </p:spTree>
    <p:extLst>
      <p:ext uri="{BB962C8B-B14F-4D97-AF65-F5344CB8AC3E}">
        <p14:creationId xmlns:p14="http://schemas.microsoft.com/office/powerpoint/2010/main" val="1720760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BACKGROUND INFORMATION</a:t>
            </a:r>
          </a:p>
        </p:txBody>
      </p:sp>
      <p:sp>
        <p:nvSpPr>
          <p:cNvPr id="3" name="Content Placeholder 2"/>
          <p:cNvSpPr>
            <a:spLocks noGrp="1"/>
          </p:cNvSpPr>
          <p:nvPr>
            <p:ph idx="1"/>
          </p:nvPr>
        </p:nvSpPr>
        <p:spPr>
          <a:xfrm>
            <a:off x="285750" y="2226468"/>
            <a:ext cx="8629650" cy="4335105"/>
          </a:xfrm>
        </p:spPr>
        <p:txBody>
          <a:bodyPr>
            <a:normAutofit fontScale="92500" lnSpcReduction="20000"/>
          </a:bodyPr>
          <a:lstStyle/>
          <a:p>
            <a:endParaRPr lang="en-US" u="sng" dirty="0"/>
          </a:p>
          <a:p>
            <a:endParaRPr lang="en-US" u="sng" dirty="0"/>
          </a:p>
          <a:p>
            <a:r>
              <a:rPr lang="en-US" b="1" u="sng" dirty="0"/>
              <a:t>No Disclosures or Conflicts; No Monetary Exchange with Interviewees</a:t>
            </a:r>
          </a:p>
          <a:p>
            <a:endParaRPr lang="en-US" dirty="0"/>
          </a:p>
          <a:p>
            <a:r>
              <a:rPr lang="en-US" b="1" dirty="0"/>
              <a:t>Board Member</a:t>
            </a:r>
            <a:r>
              <a:rPr lang="en-US" dirty="0"/>
              <a:t>: Annie Appleseed Project</a:t>
            </a:r>
          </a:p>
          <a:p>
            <a:r>
              <a:rPr lang="en-US" b="1" dirty="0"/>
              <a:t>Member</a:t>
            </a:r>
            <a:r>
              <a:rPr lang="en-US" dirty="0"/>
              <a:t>: Society of Integrative Oncologists</a:t>
            </a:r>
          </a:p>
          <a:p>
            <a:r>
              <a:rPr lang="en-US" b="1" dirty="0"/>
              <a:t>Member</a:t>
            </a:r>
            <a:r>
              <a:rPr lang="en-US" dirty="0"/>
              <a:t>: Oncology Association of Naturopathic Physicians</a:t>
            </a:r>
          </a:p>
          <a:p>
            <a:endParaRPr lang="en-US" dirty="0"/>
          </a:p>
          <a:p>
            <a:r>
              <a:rPr lang="en-US" b="1" dirty="0"/>
              <a:t>Rick Shapiro: </a:t>
            </a:r>
            <a:r>
              <a:rPr lang="en-US" dirty="0"/>
              <a:t>Former practicing Attorney, “not” an M.D., N.D., </a:t>
            </a:r>
            <a:r>
              <a:rPr lang="en-US" dirty="0" err="1"/>
              <a:t>Ph.D</a:t>
            </a:r>
            <a:r>
              <a:rPr lang="en-US" dirty="0"/>
              <a:t>;    Financial Advisor: Own “The Wheatley Group”, a Merger &amp; Acquisition Firm</a:t>
            </a:r>
          </a:p>
          <a:p>
            <a:endParaRPr lang="en-US" dirty="0"/>
          </a:p>
          <a:p>
            <a:r>
              <a:rPr lang="en-US" b="1" u="sng" dirty="0"/>
              <a:t>My True Passion</a:t>
            </a:r>
            <a:r>
              <a:rPr lang="en-US" b="1" dirty="0"/>
              <a:t>: </a:t>
            </a:r>
            <a:r>
              <a:rPr lang="en-US" dirty="0"/>
              <a:t>Counsel, Inspire, Empower &amp; Educate People about Safe, Effective, Evidence-Based Integrative/</a:t>
            </a:r>
            <a:r>
              <a:rPr lang="en-US" dirty="0" err="1"/>
              <a:t>Altern</a:t>
            </a:r>
            <a:r>
              <a:rPr lang="en-US" dirty="0"/>
              <a:t>. Cancer Therapies To Save Lives</a:t>
            </a:r>
          </a:p>
          <a:p>
            <a:endParaRPr lang="en-US" dirty="0"/>
          </a:p>
          <a:p>
            <a:endParaRPr lang="en-US" dirty="0"/>
          </a:p>
          <a:p>
            <a:endParaRPr lang="en-US" dirty="0"/>
          </a:p>
        </p:txBody>
      </p:sp>
    </p:spTree>
    <p:extLst>
      <p:ext uri="{BB962C8B-B14F-4D97-AF65-F5344CB8AC3E}">
        <p14:creationId xmlns:p14="http://schemas.microsoft.com/office/powerpoint/2010/main" val="1593000572"/>
      </p:ext>
    </p:extLst>
  </p:cSld>
  <p:clrMapOvr>
    <a:masterClrMapping/>
  </p:clrMapOvr>
  <mc:AlternateContent xmlns:mc="http://schemas.openxmlformats.org/markup-compatibility/2006" xmlns:p14="http://schemas.microsoft.com/office/powerpoint/2010/main">
    <mc:Choice Requires="p14">
      <p:transition spd="slow" p14:dur="5500">
        <p:sndAc>
          <p:stSnd>
            <p:snd r:embed="rId2" name="Horn.wav"/>
          </p:stSnd>
        </p:sndAc>
      </p:transition>
    </mc:Choice>
    <mc:Fallback xmlns="">
      <p:transition spd="slow">
        <p:sndAc>
          <p:stSnd>
            <p:snd r:embed="rId3" name="Horn.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D53F9-8E66-3F40-8416-17DA3241CCD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B685101-FA22-A944-9487-FE72DE9E8C2D}"/>
              </a:ext>
            </a:extLst>
          </p:cNvPr>
          <p:cNvSpPr>
            <a:spLocks noGrp="1"/>
          </p:cNvSpPr>
          <p:nvPr>
            <p:ph idx="1"/>
          </p:nvPr>
        </p:nvSpPr>
        <p:spPr>
          <a:xfrm>
            <a:off x="304801" y="1417638"/>
            <a:ext cx="8516982" cy="5113791"/>
          </a:xfrm>
        </p:spPr>
        <p:txBody>
          <a:bodyPr/>
          <a:lstStyle/>
          <a:p>
            <a:endParaRPr lang="en-US" dirty="0"/>
          </a:p>
          <a:p>
            <a:endParaRPr lang="en-US" dirty="0"/>
          </a:p>
        </p:txBody>
      </p:sp>
      <p:pic>
        <p:nvPicPr>
          <p:cNvPr id="7" name="Picture 6">
            <a:extLst>
              <a:ext uri="{FF2B5EF4-FFF2-40B4-BE49-F238E27FC236}">
                <a16:creationId xmlns:a16="http://schemas.microsoft.com/office/drawing/2014/main" id="{6E36160B-7D0C-D84A-973A-0BD16A588A99}"/>
              </a:ext>
            </a:extLst>
          </p:cNvPr>
          <p:cNvPicPr>
            <a:picLocks noChangeAspect="1"/>
          </p:cNvPicPr>
          <p:nvPr/>
        </p:nvPicPr>
        <p:blipFill>
          <a:blip r:embed="rId2"/>
          <a:stretch>
            <a:fillRect/>
          </a:stretch>
        </p:blipFill>
        <p:spPr>
          <a:xfrm>
            <a:off x="2130653" y="0"/>
            <a:ext cx="4561417" cy="6857999"/>
          </a:xfrm>
          <a:prstGeom prst="rect">
            <a:avLst/>
          </a:prstGeom>
        </p:spPr>
      </p:pic>
    </p:spTree>
    <p:extLst>
      <p:ext uri="{BB962C8B-B14F-4D97-AF65-F5344CB8AC3E}">
        <p14:creationId xmlns:p14="http://schemas.microsoft.com/office/powerpoint/2010/main" val="1816115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224" y="447188"/>
            <a:ext cx="8330083" cy="970450"/>
          </a:xfrm>
        </p:spPr>
        <p:txBody>
          <a:bodyPr>
            <a:normAutofit fontScale="90000"/>
          </a:bodyPr>
          <a:lstStyle/>
          <a:p>
            <a:r>
              <a:rPr lang="en-US" sz="4400" b="1" dirty="0"/>
              <a:t>HISTORY: </a:t>
            </a:r>
            <a:r>
              <a:rPr lang="en-US" dirty="0"/>
              <a:t>Why </a:t>
            </a:r>
            <a:r>
              <a:rPr lang="is-IS" dirty="0"/>
              <a:t>…</a:t>
            </a:r>
            <a:r>
              <a:rPr lang="en-US" dirty="0"/>
              <a:t>“Hope Never Dies” </a:t>
            </a:r>
          </a:p>
        </p:txBody>
      </p:sp>
      <p:sp>
        <p:nvSpPr>
          <p:cNvPr id="3" name="Content Placeholder 2"/>
          <p:cNvSpPr>
            <a:spLocks noGrp="1"/>
          </p:cNvSpPr>
          <p:nvPr>
            <p:ph idx="1"/>
          </p:nvPr>
        </p:nvSpPr>
        <p:spPr>
          <a:xfrm>
            <a:off x="133350" y="2226468"/>
            <a:ext cx="8886825" cy="4294912"/>
          </a:xfrm>
        </p:spPr>
        <p:txBody>
          <a:bodyPr>
            <a:normAutofit fontScale="85000" lnSpcReduction="10000"/>
          </a:bodyPr>
          <a:lstStyle/>
          <a:p>
            <a:r>
              <a:rPr lang="en-US" b="1" u="sng" dirty="0"/>
              <a:t>My Dad: Aggressive Lymphoma:</a:t>
            </a:r>
          </a:p>
          <a:p>
            <a:pPr marL="0" indent="0">
              <a:buNone/>
            </a:pPr>
            <a:r>
              <a:rPr lang="en-US" b="1" dirty="0"/>
              <a:t>      January 15, 1996</a:t>
            </a:r>
            <a:r>
              <a:rPr lang="en-US" dirty="0"/>
              <a:t>:</a:t>
            </a:r>
            <a:r>
              <a:rPr lang="en-US" b="1" dirty="0"/>
              <a:t> M.D., </a:t>
            </a:r>
            <a:r>
              <a:rPr lang="en-US" dirty="0"/>
              <a:t>“We will bring out the Big Guns </a:t>
            </a:r>
            <a:r>
              <a:rPr lang="is-IS" dirty="0"/>
              <a:t>…” (Highly Potent Chemotherapy)</a:t>
            </a:r>
            <a:endParaRPr lang="en-US" b="1" dirty="0"/>
          </a:p>
          <a:p>
            <a:pPr marL="0" indent="0">
              <a:buNone/>
            </a:pPr>
            <a:r>
              <a:rPr lang="is-IS" b="1" dirty="0"/>
              <a:t>      Horrific Side Effects, Almost Death:  </a:t>
            </a:r>
            <a:r>
              <a:rPr lang="is-IS" dirty="0"/>
              <a:t>Dad said: “No more.”</a:t>
            </a:r>
          </a:p>
          <a:p>
            <a:endParaRPr lang="is-IS" dirty="0"/>
          </a:p>
          <a:p>
            <a:r>
              <a:rPr lang="is-IS" b="1" dirty="0"/>
              <a:t>February 15, 1996: </a:t>
            </a:r>
            <a:r>
              <a:rPr lang="is-IS" dirty="0"/>
              <a:t>M.D.: “We look at your Dad’s situation as terminal.”  Helpless—Hopeless.</a:t>
            </a:r>
          </a:p>
          <a:p>
            <a:endParaRPr lang="is-IS" dirty="0"/>
          </a:p>
          <a:p>
            <a:r>
              <a:rPr lang="is-IS" b="1" dirty="0"/>
              <a:t>March 29, 1996: </a:t>
            </a:r>
            <a:r>
              <a:rPr lang="is-IS" dirty="0"/>
              <a:t>My father dies of cancer;  Tough—Difficult time ...</a:t>
            </a:r>
          </a:p>
          <a:p>
            <a:endParaRPr lang="is-IS" dirty="0"/>
          </a:p>
          <a:p>
            <a:r>
              <a:rPr lang="is-IS" b="1" u="sng" dirty="0"/>
              <a:t>My Personal Scare:</a:t>
            </a:r>
          </a:p>
          <a:p>
            <a:pPr marL="0" indent="0">
              <a:buNone/>
            </a:pPr>
            <a:r>
              <a:rPr lang="is-IS" b="1" dirty="0"/>
              <a:t>      2001: </a:t>
            </a:r>
            <a:r>
              <a:rPr lang="is-IS" dirty="0"/>
              <a:t>Rapidly climbing Liver Enzymes; Scans/Tests: M.D.“ ... Biopsy on your Liver.”</a:t>
            </a:r>
          </a:p>
          <a:p>
            <a:endParaRPr lang="is-IS" dirty="0"/>
          </a:p>
          <a:p>
            <a:r>
              <a:rPr lang="is-IS" b="1" dirty="0"/>
              <a:t>“Make a Deal”: One month </a:t>
            </a:r>
            <a:r>
              <a:rPr lang="is-IS" dirty="0"/>
              <a:t>... </a:t>
            </a:r>
            <a:r>
              <a:rPr lang="en-US" dirty="0"/>
              <a:t>Transformed Diet</a:t>
            </a:r>
            <a:r>
              <a:rPr lang="is-IS" dirty="0"/>
              <a:t> = Normal Liver Enzymes ... No Biopsy.</a:t>
            </a:r>
            <a:endParaRPr lang="en-US" dirty="0"/>
          </a:p>
        </p:txBody>
      </p:sp>
    </p:spTree>
    <p:extLst>
      <p:ext uri="{BB962C8B-B14F-4D97-AF65-F5344CB8AC3E}">
        <p14:creationId xmlns:p14="http://schemas.microsoft.com/office/powerpoint/2010/main" val="378928945"/>
      </p:ext>
    </p:extLst>
  </p:cSld>
  <p:clrMapOvr>
    <a:masterClrMapping/>
  </p:clrMapOvr>
  <mc:AlternateContent xmlns:mc="http://schemas.openxmlformats.org/markup-compatibility/2006" xmlns:p14="http://schemas.microsoft.com/office/powerpoint/2010/main">
    <mc:Choice Requires="p14">
      <p:transition spd="slow" p14:dur="3000">
        <p:sndAc>
          <p:stSnd>
            <p:snd r:embed="rId2" name="Here It Is.wav"/>
          </p:stSnd>
        </p:sndAc>
      </p:transition>
    </mc:Choice>
    <mc:Fallback xmlns="">
      <p:transition spd="slow">
        <p:sndAc>
          <p:stSnd>
            <p:snd r:embed="rId3" name="Here It Is.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1644"/>
            <a:ext cx="9073662" cy="1879042"/>
          </a:xfrm>
        </p:spPr>
        <p:txBody>
          <a:bodyPr>
            <a:normAutofit fontScale="90000"/>
          </a:bodyPr>
          <a:lstStyle/>
          <a:p>
            <a:br>
              <a:rPr lang="en-US" sz="4900" u="sng" dirty="0"/>
            </a:br>
            <a:br>
              <a:rPr lang="en-US" sz="4900" u="sng" dirty="0"/>
            </a:br>
            <a:r>
              <a:rPr lang="en-US" sz="4400" u="sng" dirty="0"/>
              <a:t>Research</a:t>
            </a:r>
            <a:r>
              <a:rPr lang="en-US" sz="4400" b="1" dirty="0"/>
              <a:t>: </a:t>
            </a:r>
            <a:r>
              <a:rPr lang="en-US" dirty="0"/>
              <a:t>“Is there a better way than solely ‘SOC’ (</a:t>
            </a:r>
            <a:r>
              <a:rPr lang="en-US" sz="3600" dirty="0"/>
              <a:t>chemo, radiation, surgery</a:t>
            </a:r>
            <a:r>
              <a:rPr lang="en-US" dirty="0"/>
              <a:t>)?”</a:t>
            </a:r>
          </a:p>
        </p:txBody>
      </p:sp>
      <p:sp>
        <p:nvSpPr>
          <p:cNvPr id="3" name="Content Placeholder 2"/>
          <p:cNvSpPr>
            <a:spLocks noGrp="1"/>
          </p:cNvSpPr>
          <p:nvPr>
            <p:ph idx="1"/>
          </p:nvPr>
        </p:nvSpPr>
        <p:spPr>
          <a:xfrm>
            <a:off x="133350" y="2226469"/>
            <a:ext cx="8848725" cy="4261418"/>
          </a:xfrm>
        </p:spPr>
        <p:txBody>
          <a:bodyPr>
            <a:normAutofit fontScale="77500" lnSpcReduction="20000"/>
          </a:bodyPr>
          <a:lstStyle/>
          <a:p>
            <a:endParaRPr lang="en-US" sz="2475" b="1" dirty="0"/>
          </a:p>
          <a:p>
            <a:endParaRPr lang="en-US" sz="2475" b="1" dirty="0">
              <a:hlinkClick r:id="rId3"/>
            </a:endParaRPr>
          </a:p>
          <a:p>
            <a:r>
              <a:rPr lang="en-US" sz="2475" b="1" dirty="0">
                <a:hlinkClick r:id="rId3"/>
              </a:rPr>
              <a:t>PubMed.gov</a:t>
            </a:r>
            <a:r>
              <a:rPr lang="en-US" sz="2475" b="1" dirty="0"/>
              <a:t>: </a:t>
            </a:r>
            <a:r>
              <a:rPr lang="is-IS" sz="2475" dirty="0"/>
              <a:t>27+ Million Studies,	</a:t>
            </a:r>
            <a:r>
              <a:rPr lang="en-US" sz="2475" dirty="0"/>
              <a:t>Investigated Numerous Studies</a:t>
            </a:r>
          </a:p>
          <a:p>
            <a:pPr marL="0" indent="0">
              <a:buNone/>
            </a:pPr>
            <a:r>
              <a:rPr lang="en-US" sz="2475" dirty="0"/>
              <a:t> </a:t>
            </a:r>
          </a:p>
          <a:p>
            <a:endParaRPr lang="en-US" sz="2475" dirty="0"/>
          </a:p>
          <a:p>
            <a:r>
              <a:rPr lang="en-US" sz="2475" b="1" dirty="0"/>
              <a:t>Dan </a:t>
            </a:r>
            <a:r>
              <a:rPr lang="en-US" sz="2475" b="1" dirty="0" err="1"/>
              <a:t>Schectman</a:t>
            </a:r>
            <a:r>
              <a:rPr lang="en-US" sz="2475" b="1" dirty="0"/>
              <a:t>, Ph.D., ‘</a:t>
            </a:r>
            <a:r>
              <a:rPr lang="en-US" sz="2475" dirty="0"/>
              <a:t>82, “Ridiculed, Fool”; </a:t>
            </a:r>
            <a:r>
              <a:rPr lang="is-IS" sz="2475" dirty="0"/>
              <a:t> 2011 Nobel Prize Chem‘y </a:t>
            </a:r>
          </a:p>
          <a:p>
            <a:endParaRPr lang="is-IS" sz="2475" dirty="0"/>
          </a:p>
          <a:p>
            <a:r>
              <a:rPr lang="is-IS" sz="2475" b="1" dirty="0"/>
              <a:t>2010, Annie Appleseed Project: </a:t>
            </a:r>
            <a:r>
              <a:rPr lang="is-IS" sz="2475" dirty="0"/>
              <a:t>24 Conferences, and Mexican Clinics</a:t>
            </a:r>
          </a:p>
          <a:p>
            <a:endParaRPr lang="is-IS" sz="2475" dirty="0"/>
          </a:p>
          <a:p>
            <a:r>
              <a:rPr lang="is-IS" sz="2475" b="1" u="sng" dirty="0"/>
              <a:t>Objective, Rational Analysis:</a:t>
            </a:r>
            <a:r>
              <a:rPr lang="is-IS" sz="2475" b="1" dirty="0"/>
              <a:t>  </a:t>
            </a:r>
            <a:r>
              <a:rPr lang="is-IS" sz="2475" dirty="0"/>
              <a:t>WHY Do Some People “Beat the Odds?”</a:t>
            </a:r>
          </a:p>
          <a:p>
            <a:endParaRPr lang="is-IS" sz="3750" dirty="0"/>
          </a:p>
          <a:p>
            <a:endParaRPr lang="en-US" dirty="0"/>
          </a:p>
        </p:txBody>
      </p:sp>
    </p:spTree>
    <p:extLst>
      <p:ext uri="{BB962C8B-B14F-4D97-AF65-F5344CB8AC3E}">
        <p14:creationId xmlns:p14="http://schemas.microsoft.com/office/powerpoint/2010/main" val="875368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1F3D7-2059-4341-8ED5-A85E15E0DA98}"/>
              </a:ext>
            </a:extLst>
          </p:cNvPr>
          <p:cNvSpPr>
            <a:spLocks noGrp="1"/>
          </p:cNvSpPr>
          <p:nvPr>
            <p:ph type="title"/>
          </p:nvPr>
        </p:nvSpPr>
        <p:spPr>
          <a:xfrm>
            <a:off x="114299" y="100483"/>
            <a:ext cx="8878975" cy="1657979"/>
          </a:xfrm>
        </p:spPr>
        <p:txBody>
          <a:bodyPr/>
          <a:lstStyle/>
          <a:p>
            <a:r>
              <a:rPr lang="en-US" b="1" dirty="0"/>
              <a:t>Conclusions &amp; Action … Write</a:t>
            </a:r>
            <a:br>
              <a:rPr lang="en-US" b="1" dirty="0"/>
            </a:br>
            <a:r>
              <a:rPr lang="en-US" b="1" dirty="0"/>
              <a:t>“</a:t>
            </a:r>
            <a:r>
              <a:rPr lang="en-US" b="1" i="1" dirty="0"/>
              <a:t>Hope Never Dies</a:t>
            </a:r>
            <a:r>
              <a:rPr lang="en-US" b="1" dirty="0"/>
              <a:t>” …</a:t>
            </a:r>
          </a:p>
        </p:txBody>
      </p:sp>
      <p:sp>
        <p:nvSpPr>
          <p:cNvPr id="3" name="Content Placeholder 2">
            <a:extLst>
              <a:ext uri="{FF2B5EF4-FFF2-40B4-BE49-F238E27FC236}">
                <a16:creationId xmlns:a16="http://schemas.microsoft.com/office/drawing/2014/main" id="{8568C867-AFF4-0A47-971D-FBF52374B3E1}"/>
              </a:ext>
            </a:extLst>
          </p:cNvPr>
          <p:cNvSpPr>
            <a:spLocks noGrp="1"/>
          </p:cNvSpPr>
          <p:nvPr>
            <p:ph idx="1"/>
          </p:nvPr>
        </p:nvSpPr>
        <p:spPr>
          <a:xfrm>
            <a:off x="304800" y="2226469"/>
            <a:ext cx="8515350" cy="4325056"/>
          </a:xfrm>
        </p:spPr>
        <p:txBody>
          <a:bodyPr>
            <a:normAutofit/>
          </a:bodyPr>
          <a:lstStyle/>
          <a:p>
            <a:endParaRPr lang="is-IS" dirty="0"/>
          </a:p>
          <a:p>
            <a:r>
              <a:rPr lang="is-IS" sz="2000" b="1" u="sng" dirty="0"/>
              <a:t>Unequivocal Conclusion From Hope Never Dies</a:t>
            </a:r>
            <a:r>
              <a:rPr lang="is-IS" sz="2000" dirty="0"/>
              <a:t>: There are Better Models Than Solely the “Standard of Care.” We Need to </a:t>
            </a:r>
            <a:r>
              <a:rPr lang="is-IS" sz="2000" b="1" dirty="0"/>
              <a:t>Formulate a Better Paradigm </a:t>
            </a:r>
            <a:r>
              <a:rPr lang="is-IS" sz="2000" dirty="0"/>
              <a:t>... </a:t>
            </a:r>
          </a:p>
          <a:p>
            <a:endParaRPr lang="is-IS" sz="2000" dirty="0"/>
          </a:p>
          <a:p>
            <a:r>
              <a:rPr lang="is-IS" sz="2000" b="1" u="sng" dirty="0"/>
              <a:t>People Need to Know:</a:t>
            </a:r>
            <a:r>
              <a:rPr lang="is-IS" sz="2000" b="1" dirty="0"/>
              <a:t> </a:t>
            </a:r>
            <a:r>
              <a:rPr lang="is-IS" sz="2000" dirty="0"/>
              <a:t>I have met </a:t>
            </a:r>
            <a:r>
              <a:rPr lang="is-IS" sz="2000" b="1" dirty="0"/>
              <a:t>hundreds of people </a:t>
            </a:r>
            <a:r>
              <a:rPr lang="is-IS" sz="2000" dirty="0"/>
              <a:t>who were told to get their affairs in order. Regardless, many are </a:t>
            </a:r>
            <a:r>
              <a:rPr lang="is-IS" sz="2000" b="1" dirty="0"/>
              <a:t>surviving and thriving many years later.</a:t>
            </a:r>
            <a:r>
              <a:rPr lang="is-IS" sz="2000" dirty="0"/>
              <a:t> People need to hear the stories, and learn about their transformational, life-saving treatments.</a:t>
            </a:r>
            <a:endParaRPr lang="is-IS" sz="2000" b="1" u="sng" dirty="0"/>
          </a:p>
          <a:p>
            <a:endParaRPr lang="is-IS" sz="1200" u="sng" dirty="0"/>
          </a:p>
          <a:p>
            <a:endParaRPr lang="en-US" dirty="0"/>
          </a:p>
        </p:txBody>
      </p:sp>
    </p:spTree>
    <p:extLst>
      <p:ext uri="{BB962C8B-B14F-4D97-AF65-F5344CB8AC3E}">
        <p14:creationId xmlns:p14="http://schemas.microsoft.com/office/powerpoint/2010/main" val="2957633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55162-0939-B74F-8D96-4B042616425D}"/>
              </a:ext>
            </a:extLst>
          </p:cNvPr>
          <p:cNvSpPr>
            <a:spLocks noGrp="1"/>
          </p:cNvSpPr>
          <p:nvPr>
            <p:ph type="title"/>
          </p:nvPr>
        </p:nvSpPr>
        <p:spPr>
          <a:xfrm>
            <a:off x="0" y="0"/>
            <a:ext cx="9144000" cy="1760220"/>
          </a:xfrm>
        </p:spPr>
        <p:txBody>
          <a:bodyPr/>
          <a:lstStyle/>
          <a:p>
            <a:r>
              <a:rPr lang="en-US" sz="3200" dirty="0"/>
              <a:t>Diane </a:t>
            </a:r>
            <a:r>
              <a:rPr lang="en-US" sz="3200" dirty="0" err="1"/>
              <a:t>Klenke</a:t>
            </a:r>
            <a:r>
              <a:rPr lang="en-US" sz="3200" dirty="0"/>
              <a:t>   Joshua Pock   Elizabeth </a:t>
            </a:r>
            <a:r>
              <a:rPr lang="en-US" sz="3200" dirty="0" err="1"/>
              <a:t>Panke</a:t>
            </a:r>
            <a:br>
              <a:rPr lang="en-US" sz="3200" dirty="0"/>
            </a:br>
            <a:r>
              <a:rPr lang="en-US" sz="2000" dirty="0"/>
              <a:t>Original </a:t>
            </a:r>
            <a:r>
              <a:rPr lang="en-US" sz="2000" dirty="0" err="1"/>
              <a:t>Diagn</a:t>
            </a:r>
            <a:r>
              <a:rPr lang="en-US" sz="2000" dirty="0"/>
              <a:t>: 2004         Original </a:t>
            </a:r>
            <a:r>
              <a:rPr lang="en-US" sz="2000" dirty="0" err="1"/>
              <a:t>Diagn</a:t>
            </a:r>
            <a:r>
              <a:rPr lang="en-US" sz="2000" dirty="0"/>
              <a:t>: 2005	 Original </a:t>
            </a:r>
            <a:r>
              <a:rPr lang="en-US" sz="2000" dirty="0" err="1"/>
              <a:t>Diagn</a:t>
            </a:r>
            <a:r>
              <a:rPr lang="en-US" sz="2000" dirty="0"/>
              <a:t>: 1999</a:t>
            </a:r>
            <a:br>
              <a:rPr lang="en-US" sz="2000" dirty="0"/>
            </a:br>
            <a:r>
              <a:rPr lang="en-US" sz="2000" dirty="0" err="1"/>
              <a:t>PancCa</a:t>
            </a:r>
            <a:r>
              <a:rPr lang="en-US" sz="2000" dirty="0"/>
              <a:t>, liver			     Brain Cancer			Ovarian, Uterine, </a:t>
            </a:r>
            <a:r>
              <a:rPr lang="en-US" sz="2000" dirty="0" err="1"/>
              <a:t>stom</a:t>
            </a:r>
            <a:br>
              <a:rPr lang="en-US" sz="2000" dirty="0"/>
            </a:br>
            <a:r>
              <a:rPr lang="en-US" sz="2000" dirty="0"/>
              <a:t>3 months to live		     18 months to live	       2 months to live</a:t>
            </a:r>
            <a:endParaRPr lang="en-US" sz="3200" dirty="0"/>
          </a:p>
        </p:txBody>
      </p:sp>
      <p:pic>
        <p:nvPicPr>
          <p:cNvPr id="4" name="Content Placeholder 3">
            <a:extLst>
              <a:ext uri="{FF2B5EF4-FFF2-40B4-BE49-F238E27FC236}">
                <a16:creationId xmlns:a16="http://schemas.microsoft.com/office/drawing/2014/main" id="{4CA9AB66-81E2-8A46-8289-23F733C9BA34}"/>
              </a:ext>
            </a:extLst>
          </p:cNvPr>
          <p:cNvPicPr>
            <a:picLocks noGrp="1" noChangeAspect="1"/>
          </p:cNvPicPr>
          <p:nvPr>
            <p:ph idx="1"/>
          </p:nvPr>
        </p:nvPicPr>
        <p:blipFill>
          <a:blip r:embed="rId2"/>
          <a:stretch>
            <a:fillRect/>
          </a:stretch>
        </p:blipFill>
        <p:spPr>
          <a:xfrm>
            <a:off x="0" y="1860993"/>
            <a:ext cx="3051544" cy="4167667"/>
          </a:xfrm>
        </p:spPr>
      </p:pic>
      <p:pic>
        <p:nvPicPr>
          <p:cNvPr id="5" name="Picture 4">
            <a:extLst>
              <a:ext uri="{FF2B5EF4-FFF2-40B4-BE49-F238E27FC236}">
                <a16:creationId xmlns:a16="http://schemas.microsoft.com/office/drawing/2014/main" id="{C3D4A93C-CEC1-8247-A2F7-F425C5FF4E69}"/>
              </a:ext>
            </a:extLst>
          </p:cNvPr>
          <p:cNvPicPr>
            <a:picLocks noChangeAspect="1"/>
          </p:cNvPicPr>
          <p:nvPr/>
        </p:nvPicPr>
        <p:blipFill>
          <a:blip r:embed="rId3"/>
          <a:stretch>
            <a:fillRect/>
          </a:stretch>
        </p:blipFill>
        <p:spPr>
          <a:xfrm>
            <a:off x="3051545" y="1860992"/>
            <a:ext cx="3017786" cy="4167668"/>
          </a:xfrm>
          <a:prstGeom prst="rect">
            <a:avLst/>
          </a:prstGeom>
        </p:spPr>
      </p:pic>
      <p:pic>
        <p:nvPicPr>
          <p:cNvPr id="6" name="Picture 5">
            <a:extLst>
              <a:ext uri="{FF2B5EF4-FFF2-40B4-BE49-F238E27FC236}">
                <a16:creationId xmlns:a16="http://schemas.microsoft.com/office/drawing/2014/main" id="{BCD12FA1-D3D8-864C-9346-BE87B464F18D}"/>
              </a:ext>
            </a:extLst>
          </p:cNvPr>
          <p:cNvPicPr>
            <a:picLocks noChangeAspect="1"/>
          </p:cNvPicPr>
          <p:nvPr/>
        </p:nvPicPr>
        <p:blipFill>
          <a:blip r:embed="rId4"/>
          <a:stretch>
            <a:fillRect/>
          </a:stretch>
        </p:blipFill>
        <p:spPr>
          <a:xfrm>
            <a:off x="6069331" y="1860992"/>
            <a:ext cx="3074669" cy="4167668"/>
          </a:xfrm>
          <a:prstGeom prst="rect">
            <a:avLst/>
          </a:prstGeom>
        </p:spPr>
      </p:pic>
    </p:spTree>
    <p:extLst>
      <p:ext uri="{BB962C8B-B14F-4D97-AF65-F5344CB8AC3E}">
        <p14:creationId xmlns:p14="http://schemas.microsoft.com/office/powerpoint/2010/main" val="2567186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91403"/>
            <a:ext cx="8458199" cy="1346478"/>
          </a:xfrm>
        </p:spPr>
        <p:txBody>
          <a:bodyPr>
            <a:normAutofit fontScale="90000"/>
          </a:bodyPr>
          <a:lstStyle/>
          <a:p>
            <a:r>
              <a:rPr lang="en-US" sz="4400" b="1" dirty="0"/>
              <a:t>LESSONS LEARNED: </a:t>
            </a:r>
            <a:br>
              <a:rPr lang="en-US" sz="4900" b="1" dirty="0"/>
            </a:br>
            <a:r>
              <a:rPr lang="en-US" dirty="0"/>
              <a:t>“You are not a Statistic.”</a:t>
            </a:r>
          </a:p>
        </p:txBody>
      </p:sp>
      <p:sp>
        <p:nvSpPr>
          <p:cNvPr id="3" name="Content Placeholder 2"/>
          <p:cNvSpPr>
            <a:spLocks noGrp="1"/>
          </p:cNvSpPr>
          <p:nvPr>
            <p:ph idx="1"/>
          </p:nvPr>
        </p:nvSpPr>
        <p:spPr>
          <a:xfrm>
            <a:off x="304800" y="2226468"/>
            <a:ext cx="8458200" cy="3588137"/>
          </a:xfrm>
        </p:spPr>
        <p:txBody>
          <a:bodyPr>
            <a:normAutofit fontScale="92500" lnSpcReduction="20000"/>
          </a:bodyPr>
          <a:lstStyle/>
          <a:p>
            <a:endParaRPr lang="en-US" sz="2400" b="1" dirty="0"/>
          </a:p>
          <a:p>
            <a:r>
              <a:rPr lang="en-US" sz="1950" b="1" dirty="0"/>
              <a:t>“There are lies, damned lies and statistics.” </a:t>
            </a:r>
            <a:r>
              <a:rPr lang="en-US" sz="1950" dirty="0"/>
              <a:t>Attributed to Benjamin Disraeli, British Prime Minister</a:t>
            </a:r>
          </a:p>
          <a:p>
            <a:endParaRPr lang="en-US" sz="1950" dirty="0"/>
          </a:p>
          <a:p>
            <a:r>
              <a:rPr lang="en-US" sz="1950" b="1" dirty="0"/>
              <a:t>Everyone is Different: </a:t>
            </a:r>
            <a:r>
              <a:rPr lang="en-US" sz="1950" dirty="0"/>
              <a:t>Bio-chemistry, habits, health history </a:t>
            </a:r>
            <a:r>
              <a:rPr lang="is-IS" sz="1950" dirty="0"/>
              <a:t>… “You are an Individual.”  Again - You are not a Statistic.</a:t>
            </a:r>
          </a:p>
          <a:p>
            <a:endParaRPr lang="is-IS" sz="1950" dirty="0"/>
          </a:p>
          <a:p>
            <a:r>
              <a:rPr lang="is-IS" sz="1950" b="1" dirty="0"/>
              <a:t>Everyone responds to “dire pronouncements” differently: </a:t>
            </a:r>
            <a:r>
              <a:rPr lang="is-IS" sz="1950" dirty="0"/>
              <a:t>Many recede into depression and accept purported “expiration dates”; others seek out other non-standard of care medical options. Most people are not proactive about finding “out-of-the-box” therapies, beyond the standard-of-care.</a:t>
            </a:r>
            <a:endParaRPr lang="en-US" sz="1950" dirty="0"/>
          </a:p>
        </p:txBody>
      </p:sp>
    </p:spTree>
    <p:extLst>
      <p:ext uri="{BB962C8B-B14F-4D97-AF65-F5344CB8AC3E}">
        <p14:creationId xmlns:p14="http://schemas.microsoft.com/office/powerpoint/2010/main" val="1687438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23700-ED55-FF43-BDD9-CD2C82B1E9EF}"/>
              </a:ext>
            </a:extLst>
          </p:cNvPr>
          <p:cNvSpPr>
            <a:spLocks noGrp="1"/>
          </p:cNvSpPr>
          <p:nvPr>
            <p:ph type="title"/>
          </p:nvPr>
        </p:nvSpPr>
        <p:spPr>
          <a:xfrm>
            <a:off x="809997" y="261257"/>
            <a:ext cx="7524003" cy="1156381"/>
          </a:xfrm>
        </p:spPr>
        <p:txBody>
          <a:bodyPr/>
          <a:lstStyle/>
          <a:p>
            <a:r>
              <a:rPr lang="en-US" dirty="0"/>
              <a:t>LESSONS LEARNED: </a:t>
            </a:r>
            <a:br>
              <a:rPr lang="en-US" dirty="0"/>
            </a:br>
            <a:r>
              <a:rPr lang="en-US" sz="3600" dirty="0"/>
              <a:t>Attitude Matters </a:t>
            </a:r>
            <a:endParaRPr lang="en-US" dirty="0"/>
          </a:p>
        </p:txBody>
      </p:sp>
      <p:pic>
        <p:nvPicPr>
          <p:cNvPr id="4" name="Content Placeholder 3">
            <a:extLst>
              <a:ext uri="{FF2B5EF4-FFF2-40B4-BE49-F238E27FC236}">
                <a16:creationId xmlns:a16="http://schemas.microsoft.com/office/drawing/2014/main" id="{1508F5DC-7B99-C144-8713-A8BF6F379603}"/>
              </a:ext>
            </a:extLst>
          </p:cNvPr>
          <p:cNvPicPr>
            <a:picLocks noGrp="1" noChangeAspect="1"/>
          </p:cNvPicPr>
          <p:nvPr>
            <p:ph idx="1"/>
          </p:nvPr>
        </p:nvPicPr>
        <p:blipFill>
          <a:blip r:embed="rId2"/>
          <a:stretch>
            <a:fillRect/>
          </a:stretch>
        </p:blipFill>
        <p:spPr>
          <a:xfrm>
            <a:off x="1" y="1760220"/>
            <a:ext cx="4857750" cy="4880293"/>
          </a:xfrm>
        </p:spPr>
      </p:pic>
      <p:pic>
        <p:nvPicPr>
          <p:cNvPr id="5" name="Picture 4">
            <a:extLst>
              <a:ext uri="{FF2B5EF4-FFF2-40B4-BE49-F238E27FC236}">
                <a16:creationId xmlns:a16="http://schemas.microsoft.com/office/drawing/2014/main" id="{A12FA263-8B6F-364D-B4FA-CFCDF532E4D5}"/>
              </a:ext>
            </a:extLst>
          </p:cNvPr>
          <p:cNvPicPr>
            <a:picLocks noChangeAspect="1"/>
          </p:cNvPicPr>
          <p:nvPr/>
        </p:nvPicPr>
        <p:blipFill>
          <a:blip r:embed="rId3"/>
          <a:stretch>
            <a:fillRect/>
          </a:stretch>
        </p:blipFill>
        <p:spPr>
          <a:xfrm>
            <a:off x="4857750" y="1760219"/>
            <a:ext cx="4286249" cy="4880293"/>
          </a:xfrm>
          <a:prstGeom prst="rect">
            <a:avLst/>
          </a:prstGeom>
        </p:spPr>
      </p:pic>
    </p:spTree>
    <p:extLst>
      <p:ext uri="{BB962C8B-B14F-4D97-AF65-F5344CB8AC3E}">
        <p14:creationId xmlns:p14="http://schemas.microsoft.com/office/powerpoint/2010/main" val="343487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{EA67A321-0B68-814A-8835-56C8CD9E866D}tf10001121</Template>
  <TotalTime>54136</TotalTime>
  <Words>1204</Words>
  <Application>Microsoft Office PowerPoint</Application>
  <PresentationFormat>On-screen Show (4:3)</PresentationFormat>
  <Paragraphs>110</Paragraphs>
  <Slides>15</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Calibri</vt:lpstr>
      <vt:lpstr>Century Gothic</vt:lpstr>
      <vt:lpstr>Trebuchet MS</vt:lpstr>
      <vt:lpstr>Wingdings 2</vt:lpstr>
      <vt:lpstr>Quotable</vt:lpstr>
      <vt:lpstr>COMPELLING LESSONS LEARNED, FROM:   “Hope Never Dies”</vt:lpstr>
      <vt:lpstr>BACKGROUND INFORMATION</vt:lpstr>
      <vt:lpstr>PowerPoint Presentation</vt:lpstr>
      <vt:lpstr>HISTORY: Why …“Hope Never Dies” </vt:lpstr>
      <vt:lpstr>  Research: “Is there a better way than solely ‘SOC’ (chemo, radiation, surgery)?”</vt:lpstr>
      <vt:lpstr>Conclusions &amp; Action … Write “Hope Never Dies” …</vt:lpstr>
      <vt:lpstr>Diane Klenke   Joshua Pock   Elizabeth Panke Original Diagn: 2004         Original Diagn: 2005  Original Diagn: 1999 PancCa, liver        Brain Cancer   Ovarian, Uterine, stom 3 months to live       18 months to live        2 months to live</vt:lpstr>
      <vt:lpstr>LESSONS LEARNED:  “You are not a Statistic.”</vt:lpstr>
      <vt:lpstr>LESSONS LEARNED:  Attitude Matters </vt:lpstr>
      <vt:lpstr>LESSONS LEARNED:  Attitude Matters </vt:lpstr>
      <vt:lpstr>LESSONS LEARNED: Seeking and Implementing Other Evidence-Based Treatments and Therapies</vt:lpstr>
      <vt:lpstr>LESSONS LEARNED:  Mind-Body Therapies </vt:lpstr>
      <vt:lpstr>LESSONS LEARNED:  Mind-Body Therapies </vt:lpstr>
      <vt:lpstr>LESSONS LEARNED:  Mind-Body Therapies </vt:lpstr>
      <vt:lpstr>LESSONS LEARNED:  Supplementation Programs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HOPE NEVER DIES</dc:title>
  <dc:creator>rickshapiro16@gmail.com</dc:creator>
  <cp:lastModifiedBy>Brad Someone or other</cp:lastModifiedBy>
  <cp:revision>556</cp:revision>
  <cp:lastPrinted>2018-01-31T00:38:57Z</cp:lastPrinted>
  <dcterms:created xsi:type="dcterms:W3CDTF">2017-12-15T00:32:52Z</dcterms:created>
  <dcterms:modified xsi:type="dcterms:W3CDTF">2018-03-23T14:10:24Z</dcterms:modified>
</cp:coreProperties>
</file>