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64" r:id="rId4"/>
    <p:sldId id="274" r:id="rId5"/>
    <p:sldId id="257" r:id="rId6"/>
    <p:sldId id="271" r:id="rId7"/>
    <p:sldId id="262" r:id="rId8"/>
    <p:sldId id="275" r:id="rId9"/>
    <p:sldId id="268" r:id="rId10"/>
    <p:sldId id="273" r:id="rId11"/>
    <p:sldId id="269" r:id="rId12"/>
    <p:sldId id="279" r:id="rId13"/>
    <p:sldId id="261" r:id="rId14"/>
    <p:sldId id="258" r:id="rId15"/>
    <p:sldId id="259" r:id="rId16"/>
    <p:sldId id="272" r:id="rId17"/>
    <p:sldId id="266" r:id="rId18"/>
    <p:sldId id="277" r:id="rId19"/>
    <p:sldId id="278" r:id="rId20"/>
    <p:sldId id="276" r:id="rId21"/>
    <p:sldId id="260" r:id="rId22"/>
    <p:sldId id="265" r:id="rId23"/>
    <p:sldId id="267" r:id="rId24"/>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4830"/>
  </p:normalViewPr>
  <p:slideViewPr>
    <p:cSldViewPr snapToGrid="0" snapToObjects="1">
      <p:cViewPr>
        <p:scale>
          <a:sx n="126" d="100"/>
          <a:sy n="126" d="100"/>
        </p:scale>
        <p:origin x="-413" y="374"/>
      </p:cViewPr>
      <p:guideLst>
        <p:guide orient="horz" pos="2160"/>
        <p:guide pos="2880"/>
      </p:guideLst>
    </p:cSldViewPr>
  </p:slideViewPr>
  <p:notesTextViewPr>
    <p:cViewPr>
      <p:scale>
        <a:sx n="100" d="100"/>
        <a:sy n="100" d="100"/>
      </p:scale>
      <p:origin x="0" y="0"/>
    </p:cViewPr>
  </p:notesTextViewPr>
  <p:sorterViewPr>
    <p:cViewPr>
      <p:scale>
        <a:sx n="144" d="100"/>
        <a:sy n="14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925EFC8-2DB6-8A4E-8A06-989114CA5827}"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5350E-1935-5E4A-96EA-96EB9C71BBAD}" type="slidenum">
              <a:rPr lang="en-US" smtClean="0"/>
              <a:t>‹#›</a:t>
            </a:fld>
            <a:endParaRPr lang="en-US"/>
          </a:p>
        </p:txBody>
      </p:sp>
    </p:spTree>
    <p:extLst>
      <p:ext uri="{BB962C8B-B14F-4D97-AF65-F5344CB8AC3E}">
        <p14:creationId xmlns:p14="http://schemas.microsoft.com/office/powerpoint/2010/main" val="4775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25EFC8-2DB6-8A4E-8A06-989114CA5827}"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5350E-1935-5E4A-96EA-96EB9C71BBAD}" type="slidenum">
              <a:rPr lang="en-US" smtClean="0"/>
              <a:t>‹#›</a:t>
            </a:fld>
            <a:endParaRPr lang="en-US"/>
          </a:p>
        </p:txBody>
      </p:sp>
    </p:spTree>
    <p:extLst>
      <p:ext uri="{BB962C8B-B14F-4D97-AF65-F5344CB8AC3E}">
        <p14:creationId xmlns:p14="http://schemas.microsoft.com/office/powerpoint/2010/main" val="4148920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25EFC8-2DB6-8A4E-8A06-989114CA5827}"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5350E-1935-5E4A-96EA-96EB9C71BBAD}" type="slidenum">
              <a:rPr lang="en-US" smtClean="0"/>
              <a:t>‹#›</a:t>
            </a:fld>
            <a:endParaRPr lang="en-US"/>
          </a:p>
        </p:txBody>
      </p:sp>
    </p:spTree>
    <p:extLst>
      <p:ext uri="{BB962C8B-B14F-4D97-AF65-F5344CB8AC3E}">
        <p14:creationId xmlns:p14="http://schemas.microsoft.com/office/powerpoint/2010/main" val="2249228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CAA0F-75C5-D743-AADF-1CAE738333AC}"/>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FBC33FD3-7814-6546-9738-C218FA6D047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185D3F43-8027-484C-A2D4-0EB0BED876FF}"/>
              </a:ext>
            </a:extLst>
          </p:cNvPr>
          <p:cNvSpPr>
            <a:spLocks noGrp="1"/>
          </p:cNvSpPr>
          <p:nvPr>
            <p:ph type="dt" sz="half" idx="10"/>
          </p:nvPr>
        </p:nvSpPr>
        <p:spPr/>
        <p:txBody>
          <a:bodyPr/>
          <a:lstStyle/>
          <a:p>
            <a:fld id="{67A8D616-4612-3140-A882-6659EB42B202}" type="datetimeFigureOut">
              <a:rPr lang="en-US" smtClean="0"/>
              <a:t>12/10/2019</a:t>
            </a:fld>
            <a:endParaRPr lang="en-US"/>
          </a:p>
        </p:txBody>
      </p:sp>
      <p:sp>
        <p:nvSpPr>
          <p:cNvPr id="5" name="Footer Placeholder 4">
            <a:extLst>
              <a:ext uri="{FF2B5EF4-FFF2-40B4-BE49-F238E27FC236}">
                <a16:creationId xmlns:a16="http://schemas.microsoft.com/office/drawing/2014/main" xmlns="" id="{FAB7F30B-CE40-4D4D-B67D-D701AB6F6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E082F4-D94B-0744-8721-0E4ABED984D8}"/>
              </a:ext>
            </a:extLst>
          </p:cNvPr>
          <p:cNvSpPr>
            <a:spLocks noGrp="1"/>
          </p:cNvSpPr>
          <p:nvPr>
            <p:ph type="sldNum" sz="quarter" idx="12"/>
          </p:nvPr>
        </p:nvSpPr>
        <p:spPr/>
        <p:txBody>
          <a:bodyPr/>
          <a:lstStyle/>
          <a:p>
            <a:fld id="{AF03B709-BD40-E141-BC79-13CA0B1D58F7}" type="slidenum">
              <a:rPr lang="en-US" smtClean="0"/>
              <a:t>‹#›</a:t>
            </a:fld>
            <a:endParaRPr lang="en-US"/>
          </a:p>
        </p:txBody>
      </p:sp>
    </p:spTree>
    <p:extLst>
      <p:ext uri="{BB962C8B-B14F-4D97-AF65-F5344CB8AC3E}">
        <p14:creationId xmlns:p14="http://schemas.microsoft.com/office/powerpoint/2010/main" val="1109221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BC3FF6-B574-7A41-9E42-9F3D3D86CA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9904BCB1-9A87-0244-90B4-C4313CA6810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BF19366B-3F9B-C044-BFF9-8F5A665BC743}"/>
              </a:ext>
            </a:extLst>
          </p:cNvPr>
          <p:cNvSpPr>
            <a:spLocks noGrp="1"/>
          </p:cNvSpPr>
          <p:nvPr>
            <p:ph type="dt" sz="half" idx="10"/>
          </p:nvPr>
        </p:nvSpPr>
        <p:spPr/>
        <p:txBody>
          <a:bodyPr/>
          <a:lstStyle/>
          <a:p>
            <a:fld id="{67A8D616-4612-3140-A882-6659EB42B202}" type="datetimeFigureOut">
              <a:rPr lang="en-US" smtClean="0"/>
              <a:t>12/10/2019</a:t>
            </a:fld>
            <a:endParaRPr lang="en-US"/>
          </a:p>
        </p:txBody>
      </p:sp>
      <p:sp>
        <p:nvSpPr>
          <p:cNvPr id="5" name="Footer Placeholder 4">
            <a:extLst>
              <a:ext uri="{FF2B5EF4-FFF2-40B4-BE49-F238E27FC236}">
                <a16:creationId xmlns:a16="http://schemas.microsoft.com/office/drawing/2014/main" xmlns="" id="{37102376-F694-E843-952C-B395CFB95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8D6F9A-17C7-7C4D-AF66-1C526B98CDB9}"/>
              </a:ext>
            </a:extLst>
          </p:cNvPr>
          <p:cNvSpPr>
            <a:spLocks noGrp="1"/>
          </p:cNvSpPr>
          <p:nvPr>
            <p:ph type="sldNum" sz="quarter" idx="12"/>
          </p:nvPr>
        </p:nvSpPr>
        <p:spPr/>
        <p:txBody>
          <a:bodyPr/>
          <a:lstStyle/>
          <a:p>
            <a:fld id="{AF03B709-BD40-E141-BC79-13CA0B1D58F7}" type="slidenum">
              <a:rPr lang="en-US" smtClean="0"/>
              <a:t>‹#›</a:t>
            </a:fld>
            <a:endParaRPr lang="en-US"/>
          </a:p>
        </p:txBody>
      </p:sp>
    </p:spTree>
    <p:extLst>
      <p:ext uri="{BB962C8B-B14F-4D97-AF65-F5344CB8AC3E}">
        <p14:creationId xmlns:p14="http://schemas.microsoft.com/office/powerpoint/2010/main" val="3740902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CF7F79-01BA-EC4B-88B5-2A8CE1EEFE48}"/>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1AC911D0-F8D4-6B4E-807D-E4200C6E92C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91D973A-03DB-3948-9EC8-3CE81E29246E}"/>
              </a:ext>
            </a:extLst>
          </p:cNvPr>
          <p:cNvSpPr>
            <a:spLocks noGrp="1"/>
          </p:cNvSpPr>
          <p:nvPr>
            <p:ph type="dt" sz="half" idx="10"/>
          </p:nvPr>
        </p:nvSpPr>
        <p:spPr/>
        <p:txBody>
          <a:bodyPr/>
          <a:lstStyle/>
          <a:p>
            <a:fld id="{67A8D616-4612-3140-A882-6659EB42B202}" type="datetimeFigureOut">
              <a:rPr lang="en-US" smtClean="0"/>
              <a:t>12/10/2019</a:t>
            </a:fld>
            <a:endParaRPr lang="en-US"/>
          </a:p>
        </p:txBody>
      </p:sp>
      <p:sp>
        <p:nvSpPr>
          <p:cNvPr id="5" name="Footer Placeholder 4">
            <a:extLst>
              <a:ext uri="{FF2B5EF4-FFF2-40B4-BE49-F238E27FC236}">
                <a16:creationId xmlns:a16="http://schemas.microsoft.com/office/drawing/2014/main" xmlns="" id="{629633D8-F566-FA45-8A8C-EB3BF1BC4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CC875D-6961-7F42-A46A-79D553947896}"/>
              </a:ext>
            </a:extLst>
          </p:cNvPr>
          <p:cNvSpPr>
            <a:spLocks noGrp="1"/>
          </p:cNvSpPr>
          <p:nvPr>
            <p:ph type="sldNum" sz="quarter" idx="12"/>
          </p:nvPr>
        </p:nvSpPr>
        <p:spPr/>
        <p:txBody>
          <a:bodyPr/>
          <a:lstStyle/>
          <a:p>
            <a:fld id="{AF03B709-BD40-E141-BC79-13CA0B1D58F7}" type="slidenum">
              <a:rPr lang="en-US" smtClean="0"/>
              <a:t>‹#›</a:t>
            </a:fld>
            <a:endParaRPr lang="en-US"/>
          </a:p>
        </p:txBody>
      </p:sp>
    </p:spTree>
    <p:extLst>
      <p:ext uri="{BB962C8B-B14F-4D97-AF65-F5344CB8AC3E}">
        <p14:creationId xmlns:p14="http://schemas.microsoft.com/office/powerpoint/2010/main" val="271592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C6FA6B-EBB0-6145-B3F9-A2B3F93AD2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C808B93B-9762-4D4F-BF5D-A47D78E751CF}"/>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DD2E4E8D-3669-EB47-82F5-8A66D105CBCE}"/>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60F901CA-D014-F244-A298-C31B3EC9CCCF}"/>
              </a:ext>
            </a:extLst>
          </p:cNvPr>
          <p:cNvSpPr>
            <a:spLocks noGrp="1"/>
          </p:cNvSpPr>
          <p:nvPr>
            <p:ph type="dt" sz="half" idx="10"/>
          </p:nvPr>
        </p:nvSpPr>
        <p:spPr/>
        <p:txBody>
          <a:bodyPr/>
          <a:lstStyle/>
          <a:p>
            <a:fld id="{67A8D616-4612-3140-A882-6659EB42B202}" type="datetimeFigureOut">
              <a:rPr lang="en-US" smtClean="0"/>
              <a:t>12/10/2019</a:t>
            </a:fld>
            <a:endParaRPr lang="en-US"/>
          </a:p>
        </p:txBody>
      </p:sp>
      <p:sp>
        <p:nvSpPr>
          <p:cNvPr id="6" name="Footer Placeholder 5">
            <a:extLst>
              <a:ext uri="{FF2B5EF4-FFF2-40B4-BE49-F238E27FC236}">
                <a16:creationId xmlns:a16="http://schemas.microsoft.com/office/drawing/2014/main" xmlns="" id="{22157CB2-C3C2-AC46-8AB9-3028D2844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D2336C3-5B7B-9942-9282-114675CF8082}"/>
              </a:ext>
            </a:extLst>
          </p:cNvPr>
          <p:cNvSpPr>
            <a:spLocks noGrp="1"/>
          </p:cNvSpPr>
          <p:nvPr>
            <p:ph type="sldNum" sz="quarter" idx="12"/>
          </p:nvPr>
        </p:nvSpPr>
        <p:spPr/>
        <p:txBody>
          <a:bodyPr/>
          <a:lstStyle/>
          <a:p>
            <a:fld id="{AF03B709-BD40-E141-BC79-13CA0B1D58F7}" type="slidenum">
              <a:rPr lang="en-US" smtClean="0"/>
              <a:t>‹#›</a:t>
            </a:fld>
            <a:endParaRPr lang="en-US"/>
          </a:p>
        </p:txBody>
      </p:sp>
    </p:spTree>
    <p:extLst>
      <p:ext uri="{BB962C8B-B14F-4D97-AF65-F5344CB8AC3E}">
        <p14:creationId xmlns:p14="http://schemas.microsoft.com/office/powerpoint/2010/main" val="2564582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F2BD8F-C2A7-EF41-B7E9-FD11D3961249}"/>
              </a:ext>
            </a:extLst>
          </p:cNvPr>
          <p:cNvSpPr>
            <a:spLocks noGrp="1"/>
          </p:cNvSpPr>
          <p:nvPr>
            <p:ph type="title"/>
          </p:nvPr>
        </p:nvSpPr>
        <p:spPr>
          <a:xfrm>
            <a:off x="630238" y="365125"/>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6CB98D8C-BBA7-2D49-B109-AEE9A17F1F3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289ADE64-AA60-254B-BC5C-01456D7558EF}"/>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86302ED-2BC7-9745-B704-B6DD4336D87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C2E45AFF-D13F-EA4F-883E-4A3823192430}"/>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DE7A625E-8942-584B-8F48-AD1F0C22082D}"/>
              </a:ext>
            </a:extLst>
          </p:cNvPr>
          <p:cNvSpPr>
            <a:spLocks noGrp="1"/>
          </p:cNvSpPr>
          <p:nvPr>
            <p:ph type="dt" sz="half" idx="10"/>
          </p:nvPr>
        </p:nvSpPr>
        <p:spPr/>
        <p:txBody>
          <a:bodyPr/>
          <a:lstStyle/>
          <a:p>
            <a:fld id="{67A8D616-4612-3140-A882-6659EB42B202}" type="datetimeFigureOut">
              <a:rPr lang="en-US" smtClean="0"/>
              <a:t>12/10/2019</a:t>
            </a:fld>
            <a:endParaRPr lang="en-US"/>
          </a:p>
        </p:txBody>
      </p:sp>
      <p:sp>
        <p:nvSpPr>
          <p:cNvPr id="8" name="Footer Placeholder 7">
            <a:extLst>
              <a:ext uri="{FF2B5EF4-FFF2-40B4-BE49-F238E27FC236}">
                <a16:creationId xmlns:a16="http://schemas.microsoft.com/office/drawing/2014/main" xmlns="" id="{D8EE007A-1F4B-454C-B90A-C71118408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9045AFE-6119-8549-BB68-213DAD0EC08E}"/>
              </a:ext>
            </a:extLst>
          </p:cNvPr>
          <p:cNvSpPr>
            <a:spLocks noGrp="1"/>
          </p:cNvSpPr>
          <p:nvPr>
            <p:ph type="sldNum" sz="quarter" idx="12"/>
          </p:nvPr>
        </p:nvSpPr>
        <p:spPr/>
        <p:txBody>
          <a:bodyPr/>
          <a:lstStyle/>
          <a:p>
            <a:fld id="{AF03B709-BD40-E141-BC79-13CA0B1D58F7}" type="slidenum">
              <a:rPr lang="en-US" smtClean="0"/>
              <a:t>‹#›</a:t>
            </a:fld>
            <a:endParaRPr lang="en-US"/>
          </a:p>
        </p:txBody>
      </p:sp>
    </p:spTree>
    <p:extLst>
      <p:ext uri="{BB962C8B-B14F-4D97-AF65-F5344CB8AC3E}">
        <p14:creationId xmlns:p14="http://schemas.microsoft.com/office/powerpoint/2010/main" val="1667499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ABFCCA-BAA5-6341-8CAF-A59078FCF32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F388C4EE-A0C1-DE4A-8BD3-5BF694497600}"/>
              </a:ext>
            </a:extLst>
          </p:cNvPr>
          <p:cNvSpPr>
            <a:spLocks noGrp="1"/>
          </p:cNvSpPr>
          <p:nvPr>
            <p:ph type="dt" sz="half" idx="10"/>
          </p:nvPr>
        </p:nvSpPr>
        <p:spPr/>
        <p:txBody>
          <a:bodyPr/>
          <a:lstStyle/>
          <a:p>
            <a:fld id="{67A8D616-4612-3140-A882-6659EB42B202}" type="datetimeFigureOut">
              <a:rPr lang="en-US" smtClean="0"/>
              <a:t>12/10/2019</a:t>
            </a:fld>
            <a:endParaRPr lang="en-US"/>
          </a:p>
        </p:txBody>
      </p:sp>
      <p:sp>
        <p:nvSpPr>
          <p:cNvPr id="4" name="Footer Placeholder 3">
            <a:extLst>
              <a:ext uri="{FF2B5EF4-FFF2-40B4-BE49-F238E27FC236}">
                <a16:creationId xmlns:a16="http://schemas.microsoft.com/office/drawing/2014/main" xmlns="" id="{83E9C334-445F-EA46-886D-0D5247E88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AA86176-91F1-0641-99A4-E1322150C952}"/>
              </a:ext>
            </a:extLst>
          </p:cNvPr>
          <p:cNvSpPr>
            <a:spLocks noGrp="1"/>
          </p:cNvSpPr>
          <p:nvPr>
            <p:ph type="sldNum" sz="quarter" idx="12"/>
          </p:nvPr>
        </p:nvSpPr>
        <p:spPr/>
        <p:txBody>
          <a:bodyPr/>
          <a:lstStyle/>
          <a:p>
            <a:fld id="{AF03B709-BD40-E141-BC79-13CA0B1D58F7}" type="slidenum">
              <a:rPr lang="en-US" smtClean="0"/>
              <a:t>‹#›</a:t>
            </a:fld>
            <a:endParaRPr lang="en-US"/>
          </a:p>
        </p:txBody>
      </p:sp>
    </p:spTree>
    <p:extLst>
      <p:ext uri="{BB962C8B-B14F-4D97-AF65-F5344CB8AC3E}">
        <p14:creationId xmlns:p14="http://schemas.microsoft.com/office/powerpoint/2010/main" val="2358893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BB78AC-4CC4-9646-B833-12A72AAAEDA7}"/>
              </a:ext>
            </a:extLst>
          </p:cNvPr>
          <p:cNvSpPr>
            <a:spLocks noGrp="1"/>
          </p:cNvSpPr>
          <p:nvPr>
            <p:ph type="dt" sz="half" idx="10"/>
          </p:nvPr>
        </p:nvSpPr>
        <p:spPr/>
        <p:txBody>
          <a:bodyPr/>
          <a:lstStyle/>
          <a:p>
            <a:fld id="{67A8D616-4612-3140-A882-6659EB42B202}" type="datetimeFigureOut">
              <a:rPr lang="en-US" smtClean="0"/>
              <a:t>12/10/2019</a:t>
            </a:fld>
            <a:endParaRPr lang="en-US"/>
          </a:p>
        </p:txBody>
      </p:sp>
      <p:sp>
        <p:nvSpPr>
          <p:cNvPr id="3" name="Footer Placeholder 2">
            <a:extLst>
              <a:ext uri="{FF2B5EF4-FFF2-40B4-BE49-F238E27FC236}">
                <a16:creationId xmlns:a16="http://schemas.microsoft.com/office/drawing/2014/main" xmlns="" id="{42F95E39-605D-2D47-A3A2-AB67BD430E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A4F53A8-5FD6-614F-8259-463D3443C838}"/>
              </a:ext>
            </a:extLst>
          </p:cNvPr>
          <p:cNvSpPr>
            <a:spLocks noGrp="1"/>
          </p:cNvSpPr>
          <p:nvPr>
            <p:ph type="sldNum" sz="quarter" idx="12"/>
          </p:nvPr>
        </p:nvSpPr>
        <p:spPr/>
        <p:txBody>
          <a:bodyPr/>
          <a:lstStyle/>
          <a:p>
            <a:fld id="{AF03B709-BD40-E141-BC79-13CA0B1D58F7}" type="slidenum">
              <a:rPr lang="en-US" smtClean="0"/>
              <a:t>‹#›</a:t>
            </a:fld>
            <a:endParaRPr lang="en-US"/>
          </a:p>
        </p:txBody>
      </p:sp>
    </p:spTree>
    <p:extLst>
      <p:ext uri="{BB962C8B-B14F-4D97-AF65-F5344CB8AC3E}">
        <p14:creationId xmlns:p14="http://schemas.microsoft.com/office/powerpoint/2010/main" val="1548074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B3866-D7A4-034A-91C4-C1505278321E}"/>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EBA9EB3-3718-4F4E-8C0F-E68984FDA36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40FD17A5-B5E7-DF48-B9B8-A1D9F596A13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FC14F921-EF25-E542-AC06-B195C411DA49}"/>
              </a:ext>
            </a:extLst>
          </p:cNvPr>
          <p:cNvSpPr>
            <a:spLocks noGrp="1"/>
          </p:cNvSpPr>
          <p:nvPr>
            <p:ph type="dt" sz="half" idx="10"/>
          </p:nvPr>
        </p:nvSpPr>
        <p:spPr/>
        <p:txBody>
          <a:bodyPr/>
          <a:lstStyle/>
          <a:p>
            <a:fld id="{67A8D616-4612-3140-A882-6659EB42B202}" type="datetimeFigureOut">
              <a:rPr lang="en-US" smtClean="0"/>
              <a:t>12/10/2019</a:t>
            </a:fld>
            <a:endParaRPr lang="en-US"/>
          </a:p>
        </p:txBody>
      </p:sp>
      <p:sp>
        <p:nvSpPr>
          <p:cNvPr id="6" name="Footer Placeholder 5">
            <a:extLst>
              <a:ext uri="{FF2B5EF4-FFF2-40B4-BE49-F238E27FC236}">
                <a16:creationId xmlns:a16="http://schemas.microsoft.com/office/drawing/2014/main" xmlns="" id="{5E98CD40-C14C-3D4A-86E0-42EA2BCB46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1962BA0-5B9C-5640-BF5E-DD1071E4C2B6}"/>
              </a:ext>
            </a:extLst>
          </p:cNvPr>
          <p:cNvSpPr>
            <a:spLocks noGrp="1"/>
          </p:cNvSpPr>
          <p:nvPr>
            <p:ph type="sldNum" sz="quarter" idx="12"/>
          </p:nvPr>
        </p:nvSpPr>
        <p:spPr/>
        <p:txBody>
          <a:bodyPr/>
          <a:lstStyle/>
          <a:p>
            <a:fld id="{AF03B709-BD40-E141-BC79-13CA0B1D58F7}" type="slidenum">
              <a:rPr lang="en-US" smtClean="0"/>
              <a:t>‹#›</a:t>
            </a:fld>
            <a:endParaRPr lang="en-US"/>
          </a:p>
        </p:txBody>
      </p:sp>
    </p:spTree>
    <p:extLst>
      <p:ext uri="{BB962C8B-B14F-4D97-AF65-F5344CB8AC3E}">
        <p14:creationId xmlns:p14="http://schemas.microsoft.com/office/powerpoint/2010/main" val="165382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25EFC8-2DB6-8A4E-8A06-989114CA5827}"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5350E-1935-5E4A-96EA-96EB9C71BBAD}" type="slidenum">
              <a:rPr lang="en-US" smtClean="0"/>
              <a:t>‹#›</a:t>
            </a:fld>
            <a:endParaRPr lang="en-US"/>
          </a:p>
        </p:txBody>
      </p:sp>
    </p:spTree>
    <p:extLst>
      <p:ext uri="{BB962C8B-B14F-4D97-AF65-F5344CB8AC3E}">
        <p14:creationId xmlns:p14="http://schemas.microsoft.com/office/powerpoint/2010/main" val="3598899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7873C8-A673-C348-8970-DD5672210CD7}"/>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EEFC8B1D-A281-064E-ACC9-DD92299636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5A5FBA6-BB49-C547-A0EC-BC0EC7E5747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AF86D1B0-0B73-DD41-819B-330E36248E45}"/>
              </a:ext>
            </a:extLst>
          </p:cNvPr>
          <p:cNvSpPr>
            <a:spLocks noGrp="1"/>
          </p:cNvSpPr>
          <p:nvPr>
            <p:ph type="dt" sz="half" idx="10"/>
          </p:nvPr>
        </p:nvSpPr>
        <p:spPr/>
        <p:txBody>
          <a:bodyPr/>
          <a:lstStyle/>
          <a:p>
            <a:fld id="{67A8D616-4612-3140-A882-6659EB42B202}" type="datetimeFigureOut">
              <a:rPr lang="en-US" smtClean="0"/>
              <a:t>12/10/2019</a:t>
            </a:fld>
            <a:endParaRPr lang="en-US"/>
          </a:p>
        </p:txBody>
      </p:sp>
      <p:sp>
        <p:nvSpPr>
          <p:cNvPr id="6" name="Footer Placeholder 5">
            <a:extLst>
              <a:ext uri="{FF2B5EF4-FFF2-40B4-BE49-F238E27FC236}">
                <a16:creationId xmlns:a16="http://schemas.microsoft.com/office/drawing/2014/main" xmlns="" id="{22893D9B-D232-974A-A26F-988AF52A7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1E92A10-21FD-DA40-BFAE-BD7B887103BA}"/>
              </a:ext>
            </a:extLst>
          </p:cNvPr>
          <p:cNvSpPr>
            <a:spLocks noGrp="1"/>
          </p:cNvSpPr>
          <p:nvPr>
            <p:ph type="sldNum" sz="quarter" idx="12"/>
          </p:nvPr>
        </p:nvSpPr>
        <p:spPr/>
        <p:txBody>
          <a:bodyPr/>
          <a:lstStyle/>
          <a:p>
            <a:fld id="{AF03B709-BD40-E141-BC79-13CA0B1D58F7}" type="slidenum">
              <a:rPr lang="en-US" smtClean="0"/>
              <a:t>‹#›</a:t>
            </a:fld>
            <a:endParaRPr lang="en-US"/>
          </a:p>
        </p:txBody>
      </p:sp>
    </p:spTree>
    <p:extLst>
      <p:ext uri="{BB962C8B-B14F-4D97-AF65-F5344CB8AC3E}">
        <p14:creationId xmlns:p14="http://schemas.microsoft.com/office/powerpoint/2010/main" val="2938601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729F9-3A29-4A48-88DE-85D0E852515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FBED689C-5862-BF47-8128-485AC30842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313B4569-58AE-D245-B103-CC4F5524576A}"/>
              </a:ext>
            </a:extLst>
          </p:cNvPr>
          <p:cNvSpPr>
            <a:spLocks noGrp="1"/>
          </p:cNvSpPr>
          <p:nvPr>
            <p:ph type="dt" sz="half" idx="10"/>
          </p:nvPr>
        </p:nvSpPr>
        <p:spPr/>
        <p:txBody>
          <a:bodyPr/>
          <a:lstStyle/>
          <a:p>
            <a:fld id="{67A8D616-4612-3140-A882-6659EB42B202}" type="datetimeFigureOut">
              <a:rPr lang="en-US" smtClean="0"/>
              <a:t>12/10/2019</a:t>
            </a:fld>
            <a:endParaRPr lang="en-US"/>
          </a:p>
        </p:txBody>
      </p:sp>
      <p:sp>
        <p:nvSpPr>
          <p:cNvPr id="5" name="Footer Placeholder 4">
            <a:extLst>
              <a:ext uri="{FF2B5EF4-FFF2-40B4-BE49-F238E27FC236}">
                <a16:creationId xmlns:a16="http://schemas.microsoft.com/office/drawing/2014/main" xmlns="" id="{0C3F2F15-4375-C845-A660-BB704D5A1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FB2E0A-CDD7-F24F-8093-E7D72ED0DC37}"/>
              </a:ext>
            </a:extLst>
          </p:cNvPr>
          <p:cNvSpPr>
            <a:spLocks noGrp="1"/>
          </p:cNvSpPr>
          <p:nvPr>
            <p:ph type="sldNum" sz="quarter" idx="12"/>
          </p:nvPr>
        </p:nvSpPr>
        <p:spPr/>
        <p:txBody>
          <a:bodyPr/>
          <a:lstStyle/>
          <a:p>
            <a:fld id="{AF03B709-BD40-E141-BC79-13CA0B1D58F7}" type="slidenum">
              <a:rPr lang="en-US" smtClean="0"/>
              <a:t>‹#›</a:t>
            </a:fld>
            <a:endParaRPr lang="en-US"/>
          </a:p>
        </p:txBody>
      </p:sp>
    </p:spTree>
    <p:extLst>
      <p:ext uri="{BB962C8B-B14F-4D97-AF65-F5344CB8AC3E}">
        <p14:creationId xmlns:p14="http://schemas.microsoft.com/office/powerpoint/2010/main" val="3552932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EEE013B-2DE5-8041-8A3B-936C2EC12924}"/>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A7970570-C3C6-5B43-8A21-BA0E85A28832}"/>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3C3D903F-2D63-1949-8D33-F1F99DCF2053}"/>
              </a:ext>
            </a:extLst>
          </p:cNvPr>
          <p:cNvSpPr>
            <a:spLocks noGrp="1"/>
          </p:cNvSpPr>
          <p:nvPr>
            <p:ph type="dt" sz="half" idx="10"/>
          </p:nvPr>
        </p:nvSpPr>
        <p:spPr/>
        <p:txBody>
          <a:bodyPr/>
          <a:lstStyle/>
          <a:p>
            <a:fld id="{67A8D616-4612-3140-A882-6659EB42B202}" type="datetimeFigureOut">
              <a:rPr lang="en-US" smtClean="0"/>
              <a:t>12/10/2019</a:t>
            </a:fld>
            <a:endParaRPr lang="en-US"/>
          </a:p>
        </p:txBody>
      </p:sp>
      <p:sp>
        <p:nvSpPr>
          <p:cNvPr id="5" name="Footer Placeholder 4">
            <a:extLst>
              <a:ext uri="{FF2B5EF4-FFF2-40B4-BE49-F238E27FC236}">
                <a16:creationId xmlns:a16="http://schemas.microsoft.com/office/drawing/2014/main" xmlns="" id="{D8800DBF-7EB1-4A44-8F57-5B8D47939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C57A43-DEB1-4A4E-98DF-C6C2383A411C}"/>
              </a:ext>
            </a:extLst>
          </p:cNvPr>
          <p:cNvSpPr>
            <a:spLocks noGrp="1"/>
          </p:cNvSpPr>
          <p:nvPr>
            <p:ph type="sldNum" sz="quarter" idx="12"/>
          </p:nvPr>
        </p:nvSpPr>
        <p:spPr/>
        <p:txBody>
          <a:bodyPr/>
          <a:lstStyle/>
          <a:p>
            <a:fld id="{AF03B709-BD40-E141-BC79-13CA0B1D58F7}" type="slidenum">
              <a:rPr lang="en-US" smtClean="0"/>
              <a:t>‹#›</a:t>
            </a:fld>
            <a:endParaRPr lang="en-US"/>
          </a:p>
        </p:txBody>
      </p:sp>
    </p:spTree>
    <p:extLst>
      <p:ext uri="{BB962C8B-B14F-4D97-AF65-F5344CB8AC3E}">
        <p14:creationId xmlns:p14="http://schemas.microsoft.com/office/powerpoint/2010/main" val="2814161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227882-2016-144C-8686-BE5320C76D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D5CD4929-B3EF-504B-8C94-5FC6F60C74A1}"/>
              </a:ext>
            </a:extLst>
          </p:cNvPr>
          <p:cNvSpPr>
            <a:spLocks noGrp="1"/>
          </p:cNvSpPr>
          <p:nvPr>
            <p:ph type="dt" sz="half" idx="10"/>
          </p:nvPr>
        </p:nvSpPr>
        <p:spPr/>
        <p:txBody>
          <a:bodyPr/>
          <a:lstStyle/>
          <a:p>
            <a:fld id="{67A8D616-4612-3140-A882-6659EB42B202}" type="datetimeFigureOut">
              <a:rPr lang="en-US" smtClean="0"/>
              <a:t>12/10/2019</a:t>
            </a:fld>
            <a:endParaRPr lang="en-US"/>
          </a:p>
        </p:txBody>
      </p:sp>
      <p:sp>
        <p:nvSpPr>
          <p:cNvPr id="4" name="Footer Placeholder 3">
            <a:extLst>
              <a:ext uri="{FF2B5EF4-FFF2-40B4-BE49-F238E27FC236}">
                <a16:creationId xmlns:a16="http://schemas.microsoft.com/office/drawing/2014/main" xmlns="" id="{6D784334-F3BA-3A41-A161-8BC3E23C51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E62AF7D-7FC0-0441-B0CA-869A9AB552CE}"/>
              </a:ext>
            </a:extLst>
          </p:cNvPr>
          <p:cNvSpPr>
            <a:spLocks noGrp="1"/>
          </p:cNvSpPr>
          <p:nvPr>
            <p:ph type="sldNum" sz="quarter" idx="12"/>
          </p:nvPr>
        </p:nvSpPr>
        <p:spPr/>
        <p:txBody>
          <a:bodyPr/>
          <a:lstStyle/>
          <a:p>
            <a:fld id="{AF03B709-BD40-E141-BC79-13CA0B1D58F7}" type="slidenum">
              <a:rPr lang="en-US" smtClean="0"/>
              <a:t>‹#›</a:t>
            </a:fld>
            <a:endParaRPr lang="en-US"/>
          </a:p>
        </p:txBody>
      </p:sp>
    </p:spTree>
    <p:extLst>
      <p:ext uri="{BB962C8B-B14F-4D97-AF65-F5344CB8AC3E}">
        <p14:creationId xmlns:p14="http://schemas.microsoft.com/office/powerpoint/2010/main" val="263567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25EFC8-2DB6-8A4E-8A06-989114CA5827}"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5350E-1935-5E4A-96EA-96EB9C71BBAD}" type="slidenum">
              <a:rPr lang="en-US" smtClean="0"/>
              <a:t>‹#›</a:t>
            </a:fld>
            <a:endParaRPr lang="en-US"/>
          </a:p>
        </p:txBody>
      </p:sp>
    </p:spTree>
    <p:extLst>
      <p:ext uri="{BB962C8B-B14F-4D97-AF65-F5344CB8AC3E}">
        <p14:creationId xmlns:p14="http://schemas.microsoft.com/office/powerpoint/2010/main" val="67523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25EFC8-2DB6-8A4E-8A06-989114CA5827}"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5350E-1935-5E4A-96EA-96EB9C71BBAD}" type="slidenum">
              <a:rPr lang="en-US" smtClean="0"/>
              <a:t>‹#›</a:t>
            </a:fld>
            <a:endParaRPr lang="en-US"/>
          </a:p>
        </p:txBody>
      </p:sp>
    </p:spTree>
    <p:extLst>
      <p:ext uri="{BB962C8B-B14F-4D97-AF65-F5344CB8AC3E}">
        <p14:creationId xmlns:p14="http://schemas.microsoft.com/office/powerpoint/2010/main" val="27807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25EFC8-2DB6-8A4E-8A06-989114CA5827}" type="datetimeFigureOut">
              <a:rPr lang="en-US" smtClean="0"/>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5350E-1935-5E4A-96EA-96EB9C71BBAD}" type="slidenum">
              <a:rPr lang="en-US" smtClean="0"/>
              <a:t>‹#›</a:t>
            </a:fld>
            <a:endParaRPr lang="en-US"/>
          </a:p>
        </p:txBody>
      </p:sp>
    </p:spTree>
    <p:extLst>
      <p:ext uri="{BB962C8B-B14F-4D97-AF65-F5344CB8AC3E}">
        <p14:creationId xmlns:p14="http://schemas.microsoft.com/office/powerpoint/2010/main" val="157613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25EFC8-2DB6-8A4E-8A06-989114CA5827}" type="datetimeFigureOut">
              <a:rPr lang="en-US" smtClean="0"/>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5350E-1935-5E4A-96EA-96EB9C71BBAD}" type="slidenum">
              <a:rPr lang="en-US" smtClean="0"/>
              <a:t>‹#›</a:t>
            </a:fld>
            <a:endParaRPr lang="en-US"/>
          </a:p>
        </p:txBody>
      </p:sp>
    </p:spTree>
    <p:extLst>
      <p:ext uri="{BB962C8B-B14F-4D97-AF65-F5344CB8AC3E}">
        <p14:creationId xmlns:p14="http://schemas.microsoft.com/office/powerpoint/2010/main" val="266343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5EFC8-2DB6-8A4E-8A06-989114CA5827}" type="datetimeFigureOut">
              <a:rPr lang="en-US" smtClean="0"/>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5350E-1935-5E4A-96EA-96EB9C71BBAD}" type="slidenum">
              <a:rPr lang="en-US" smtClean="0"/>
              <a:t>‹#›</a:t>
            </a:fld>
            <a:endParaRPr lang="en-US"/>
          </a:p>
        </p:txBody>
      </p:sp>
    </p:spTree>
    <p:extLst>
      <p:ext uri="{BB962C8B-B14F-4D97-AF65-F5344CB8AC3E}">
        <p14:creationId xmlns:p14="http://schemas.microsoft.com/office/powerpoint/2010/main" val="306091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25EFC8-2DB6-8A4E-8A06-989114CA5827}"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5350E-1935-5E4A-96EA-96EB9C71BBAD}" type="slidenum">
              <a:rPr lang="en-US" smtClean="0"/>
              <a:t>‹#›</a:t>
            </a:fld>
            <a:endParaRPr lang="en-US"/>
          </a:p>
        </p:txBody>
      </p:sp>
    </p:spTree>
    <p:extLst>
      <p:ext uri="{BB962C8B-B14F-4D97-AF65-F5344CB8AC3E}">
        <p14:creationId xmlns:p14="http://schemas.microsoft.com/office/powerpoint/2010/main" val="181346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25EFC8-2DB6-8A4E-8A06-989114CA5827}"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5350E-1935-5E4A-96EA-96EB9C71BBAD}" type="slidenum">
              <a:rPr lang="en-US" smtClean="0"/>
              <a:t>‹#›</a:t>
            </a:fld>
            <a:endParaRPr lang="en-US"/>
          </a:p>
        </p:txBody>
      </p:sp>
    </p:spTree>
    <p:extLst>
      <p:ext uri="{BB962C8B-B14F-4D97-AF65-F5344CB8AC3E}">
        <p14:creationId xmlns:p14="http://schemas.microsoft.com/office/powerpoint/2010/main" val="316422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5EFC8-2DB6-8A4E-8A06-989114CA5827}" type="datetimeFigureOut">
              <a:rPr lang="en-US" smtClean="0"/>
              <a:t>12/10/2019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5350E-1935-5E4A-96EA-96EB9C71BBAD}" type="slidenum">
              <a:rPr lang="en-US" smtClean="0"/>
              <a:t>‹#›</a:t>
            </a:fld>
            <a:endParaRPr lang="en-US"/>
          </a:p>
        </p:txBody>
      </p:sp>
      <p:pic>
        <p:nvPicPr>
          <p:cNvPr id="3074"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56746" y="274638"/>
            <a:ext cx="101758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a:off x="0" y="6212793"/>
            <a:ext cx="9144000" cy="5982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033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C00000"/>
        </a:buClr>
        <a:buFont typeface="Wingdings" panose="05000000000000000000" pitchFamily="2" charset="2"/>
        <a:buChar char="§"/>
        <a:defRPr sz="2400" kern="1200" baseline="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232E477-80FD-0945-8BEF-7D34CD46D70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7CC99EB-3310-EB41-A6A4-B7A3801030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1F5A50F0-EE55-564F-B94F-774FF7065C1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8D616-4612-3140-A882-6659EB42B202}" type="datetimeFigureOut">
              <a:rPr lang="en-US" smtClean="0"/>
              <a:t>12/10/2019</a:t>
            </a:fld>
            <a:endParaRPr lang="en-US"/>
          </a:p>
        </p:txBody>
      </p:sp>
      <p:sp>
        <p:nvSpPr>
          <p:cNvPr id="5" name="Footer Placeholder 4">
            <a:extLst>
              <a:ext uri="{FF2B5EF4-FFF2-40B4-BE49-F238E27FC236}">
                <a16:creationId xmlns:a16="http://schemas.microsoft.com/office/drawing/2014/main" xmlns="" id="{AFB8011F-6252-BC4C-8158-E609F60914E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B851430-4A46-FB44-80FA-2F4EF31110F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3B709-BD40-E141-BC79-13CA0B1D58F7}" type="slidenum">
              <a:rPr lang="en-US" smtClean="0"/>
              <a:t>‹#›</a:t>
            </a:fld>
            <a:endParaRPr lang="en-US"/>
          </a:p>
        </p:txBody>
      </p:sp>
    </p:spTree>
    <p:extLst>
      <p:ext uri="{BB962C8B-B14F-4D97-AF65-F5344CB8AC3E}">
        <p14:creationId xmlns:p14="http://schemas.microsoft.com/office/powerpoint/2010/main" val="1722476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Wine Investment Proposal</a:t>
            </a:r>
          </a:p>
        </p:txBody>
      </p:sp>
      <p:sp>
        <p:nvSpPr>
          <p:cNvPr id="3" name="Subtitle 2"/>
          <p:cNvSpPr>
            <a:spLocks noGrp="1"/>
          </p:cNvSpPr>
          <p:nvPr>
            <p:ph type="subTitle" idx="1"/>
          </p:nvPr>
        </p:nvSpPr>
        <p:spPr/>
        <p:txBody>
          <a:bodyPr/>
          <a:lstStyle/>
          <a:p>
            <a:r>
              <a:rPr lang="en-US" dirty="0"/>
              <a:t>BPWI Ltd.</a:t>
            </a:r>
          </a:p>
          <a:p>
            <a:r>
              <a:rPr lang="en-US" dirty="0"/>
              <a:t>London</a:t>
            </a:r>
          </a:p>
          <a:p>
            <a:r>
              <a:rPr lang="en-US" dirty="0"/>
              <a:t>December - 2019</a:t>
            </a:r>
          </a:p>
        </p:txBody>
      </p:sp>
    </p:spTree>
    <p:extLst>
      <p:ext uri="{BB962C8B-B14F-4D97-AF65-F5344CB8AC3E}">
        <p14:creationId xmlns:p14="http://schemas.microsoft.com/office/powerpoint/2010/main" val="388091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Identifying Value Opportunities</a:t>
            </a:r>
          </a:p>
        </p:txBody>
      </p:sp>
      <p:sp>
        <p:nvSpPr>
          <p:cNvPr id="3" name="Content Placeholder 2"/>
          <p:cNvSpPr>
            <a:spLocks noGrp="1"/>
          </p:cNvSpPr>
          <p:nvPr>
            <p:ph idx="1"/>
          </p:nvPr>
        </p:nvSpPr>
        <p:spPr>
          <a:xfrm>
            <a:off x="278524" y="1417638"/>
            <a:ext cx="2454166" cy="4352541"/>
          </a:xfrm>
        </p:spPr>
        <p:txBody>
          <a:bodyPr>
            <a:noAutofit/>
          </a:bodyPr>
          <a:lstStyle/>
          <a:p>
            <a:pPr>
              <a:buClr>
                <a:srgbClr val="FF0000"/>
              </a:buClr>
              <a:buFont typeface="Wingdings" pitchFamily="2" charset="2"/>
              <a:buChar char="§"/>
            </a:pPr>
            <a:r>
              <a:rPr lang="en-US" sz="1400" dirty="0"/>
              <a:t>Buying Opportunities exist for a wine with comparable critic points across vintages – with younger vintages presenting value opportunities</a:t>
            </a:r>
          </a:p>
          <a:p>
            <a:pPr marL="0" indent="0">
              <a:buClr>
                <a:srgbClr val="FF0000"/>
              </a:buClr>
              <a:buNone/>
            </a:pPr>
            <a:endParaRPr lang="en-US" sz="1400" dirty="0"/>
          </a:p>
          <a:p>
            <a:pPr>
              <a:buClr>
                <a:srgbClr val="FF0000"/>
              </a:buClr>
              <a:buFont typeface="Wingdings" pitchFamily="2" charset="2"/>
              <a:buChar char="§"/>
            </a:pPr>
            <a:r>
              <a:rPr lang="en-US" sz="1400" dirty="0"/>
              <a:t>The advent of Liv-Ex (and other exchanges) allows Member Companies to make transparent and data driven trading decisions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7" y="1290071"/>
            <a:ext cx="5815013" cy="448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910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Identifying Value Opportunities</a:t>
            </a:r>
          </a:p>
        </p:txBody>
      </p:sp>
      <p:sp>
        <p:nvSpPr>
          <p:cNvPr id="3" name="Content Placeholder 2"/>
          <p:cNvSpPr>
            <a:spLocks noGrp="1"/>
          </p:cNvSpPr>
          <p:nvPr>
            <p:ph idx="1"/>
          </p:nvPr>
        </p:nvSpPr>
        <p:spPr>
          <a:xfrm>
            <a:off x="231226" y="1572995"/>
            <a:ext cx="2688020" cy="4426114"/>
          </a:xfrm>
        </p:spPr>
        <p:txBody>
          <a:bodyPr>
            <a:noAutofit/>
          </a:bodyPr>
          <a:lstStyle/>
          <a:p>
            <a:pPr>
              <a:buClr>
                <a:srgbClr val="FF0000"/>
              </a:buClr>
            </a:pPr>
            <a:r>
              <a:rPr lang="en-US" sz="1400" dirty="0"/>
              <a:t>For a particular wine, a ‘glass ceiling’ exists for how expensive it can or may become</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Understanding this provides valuable guidance on timing to sell and/or the remaining opportunity when buying</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Cross referencing wine critic scores, Value Gaps and ‘Price Ceilings’ provide valuable data driven support in making investment decisions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225" y="1506933"/>
            <a:ext cx="5855600" cy="3979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76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Our Investment </a:t>
            </a:r>
            <a:r>
              <a:rPr lang="en-US" sz="3200" dirty="0" smtClean="0"/>
              <a:t>Parameters</a:t>
            </a:r>
            <a:endParaRPr lang="en-US" sz="3200" dirty="0"/>
          </a:p>
        </p:txBody>
      </p:sp>
      <p:sp>
        <p:nvSpPr>
          <p:cNvPr id="4" name="Rectangle 9"/>
          <p:cNvSpPr>
            <a:spLocks noChangeArrowheads="1"/>
          </p:cNvSpPr>
          <p:nvPr/>
        </p:nvSpPr>
        <p:spPr bwMode="gray">
          <a:xfrm>
            <a:off x="428625" y="1468438"/>
            <a:ext cx="828675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1"/>
          <a:lstStyle/>
          <a:p>
            <a:pPr marL="285750" indent="-285750" algn="just" defTabSz="887413">
              <a:buClr>
                <a:srgbClr val="FF0000"/>
              </a:buClr>
              <a:buSzPct val="100000"/>
              <a:buFont typeface="Wingdings" charset="0"/>
              <a:buChar char="§"/>
            </a:pPr>
            <a:r>
              <a:rPr lang="en-GB" sz="1400" dirty="0">
                <a:latin typeface="Calibri" charset="0"/>
              </a:rPr>
              <a:t>We only buy reputable and highly sought-after vintages of wines that have excelled themselves in that vintage and which have been properly stored</a:t>
            </a:r>
          </a:p>
          <a:p>
            <a:pPr marL="285750" indent="-285750" algn="just" defTabSz="887413">
              <a:buClr>
                <a:srgbClr val="FF0000"/>
              </a:buClr>
              <a:buSzPct val="100000"/>
              <a:buFont typeface="Wingdings" charset="0"/>
              <a:buChar char="§"/>
            </a:pPr>
            <a:endParaRPr lang="en-GB" sz="1400" dirty="0">
              <a:latin typeface="Calibri" charset="0"/>
            </a:endParaRPr>
          </a:p>
          <a:p>
            <a:pPr marL="285750" indent="-285750" algn="just" defTabSz="887413">
              <a:buClr>
                <a:srgbClr val="FF0000"/>
              </a:buClr>
              <a:buSzPct val="100000"/>
              <a:buFont typeface="Wingdings" charset="0"/>
              <a:buChar char="§"/>
            </a:pPr>
            <a:r>
              <a:rPr lang="en-GB" sz="1400" dirty="0">
                <a:latin typeface="Calibri" charset="0"/>
              </a:rPr>
              <a:t>All wines will have been highly rated by the consolidated opinion of globally renowned wine critics and the wines will already have an international reputation</a:t>
            </a:r>
          </a:p>
          <a:p>
            <a:pPr marL="285750" indent="-285750" algn="just" defTabSz="887413">
              <a:buClr>
                <a:srgbClr val="FF0000"/>
              </a:buClr>
              <a:buSzPct val="100000"/>
              <a:buFont typeface="Wingdings" charset="0"/>
              <a:buChar char="§"/>
            </a:pPr>
            <a:endParaRPr lang="en-US" sz="1400" dirty="0">
              <a:latin typeface="Calibri" charset="0"/>
            </a:endParaRPr>
          </a:p>
          <a:p>
            <a:pPr marL="285750" indent="-285750" algn="just" defTabSz="887413">
              <a:buClr>
                <a:srgbClr val="FF0000"/>
              </a:buClr>
              <a:buSzPct val="100000"/>
              <a:buFont typeface="Wingdings" charset="0"/>
              <a:buChar char="§"/>
            </a:pPr>
            <a:r>
              <a:rPr lang="en-GB" sz="1400" dirty="0">
                <a:latin typeface="Calibri" charset="0"/>
              </a:rPr>
              <a:t>We are always looking for wines which are undervalued according to the Wine Price Ratio and Price Value Gap philosophy</a:t>
            </a:r>
          </a:p>
          <a:p>
            <a:pPr marL="285750" indent="-285750" algn="just" defTabSz="887413">
              <a:buClr>
                <a:srgbClr val="FF0000"/>
              </a:buClr>
              <a:buSzPct val="100000"/>
              <a:buFont typeface="Wingdings" charset="0"/>
              <a:buChar char="§"/>
            </a:pPr>
            <a:endParaRPr lang="en-GB" sz="1400" dirty="0">
              <a:latin typeface="Calibri" charset="0"/>
            </a:endParaRPr>
          </a:p>
          <a:p>
            <a:pPr marL="285750" indent="-285750" algn="just" defTabSz="887413">
              <a:buClr>
                <a:srgbClr val="FF0000"/>
              </a:buClr>
              <a:buSzPct val="100000"/>
              <a:buFont typeface="Wingdings" charset="0"/>
              <a:buChar char="§"/>
            </a:pPr>
            <a:r>
              <a:rPr lang="en-GB" sz="1400" dirty="0">
                <a:latin typeface="Calibri" charset="0"/>
              </a:rPr>
              <a:t>We won’t buy </a:t>
            </a:r>
            <a:r>
              <a:rPr lang="en-GB" sz="1400" dirty="0" err="1">
                <a:latin typeface="Calibri" charset="0"/>
              </a:rPr>
              <a:t>En-Primeur</a:t>
            </a:r>
            <a:r>
              <a:rPr lang="en-GB" sz="1400" dirty="0">
                <a:latin typeface="Calibri" charset="0"/>
              </a:rPr>
              <a:t>, split cases or any wines without fully documented provenance</a:t>
            </a:r>
          </a:p>
          <a:p>
            <a:pPr marL="285750" indent="-285750" algn="just" defTabSz="887413">
              <a:buClr>
                <a:srgbClr val="FF0000"/>
              </a:buClr>
              <a:buSzPct val="100000"/>
              <a:buFont typeface="Wingdings" charset="0"/>
              <a:buChar char="§"/>
            </a:pPr>
            <a:endParaRPr lang="en-GB" sz="1400" dirty="0">
              <a:latin typeface="Calibri" charset="0"/>
            </a:endParaRPr>
          </a:p>
          <a:p>
            <a:pPr marL="285750" indent="-285750" algn="just" defTabSz="887413">
              <a:buClr>
                <a:srgbClr val="FF0000"/>
              </a:buClr>
              <a:buSzPct val="100000"/>
              <a:buFont typeface="Wingdings" charset="0"/>
              <a:buChar char="§"/>
            </a:pPr>
            <a:r>
              <a:rPr lang="en-GB" sz="1400" dirty="0">
                <a:latin typeface="Calibri" charset="0"/>
              </a:rPr>
              <a:t>We intend to use all available data and our collective experience to invest in wines on an upward trend</a:t>
            </a:r>
          </a:p>
          <a:p>
            <a:pPr marL="285750" indent="-285750" algn="just" defTabSz="887413">
              <a:buClr>
                <a:srgbClr val="FF0000"/>
              </a:buClr>
              <a:buSzPct val="100000"/>
              <a:buFont typeface="Wingdings" charset="0"/>
              <a:buChar char="§"/>
            </a:pPr>
            <a:endParaRPr lang="en-GB" sz="1200" dirty="0">
              <a:latin typeface="Calibri" charset="0"/>
            </a:endParaRPr>
          </a:p>
          <a:p>
            <a:pPr algn="just" defTabSz="887413" eaLnBrk="0" hangingPunct="0">
              <a:buClr>
                <a:srgbClr val="FF0000"/>
              </a:buClr>
              <a:buSzPct val="150000"/>
            </a:pPr>
            <a:endParaRPr lang="en-GB" sz="1200" dirty="0">
              <a:latin typeface="Calibri" charset="0"/>
            </a:endParaRPr>
          </a:p>
        </p:txBody>
      </p:sp>
    </p:spTree>
    <p:extLst>
      <p:ext uri="{BB962C8B-B14F-4D97-AF65-F5344CB8AC3E}">
        <p14:creationId xmlns:p14="http://schemas.microsoft.com/office/powerpoint/2010/main" val="220383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Our Proposal</a:t>
            </a:r>
            <a:endParaRPr lang="en-US" sz="3200" dirty="0"/>
          </a:p>
        </p:txBody>
      </p:sp>
      <p:sp>
        <p:nvSpPr>
          <p:cNvPr id="3" name="Content Placeholder 2"/>
          <p:cNvSpPr>
            <a:spLocks noGrp="1"/>
          </p:cNvSpPr>
          <p:nvPr>
            <p:ph idx="1"/>
          </p:nvPr>
        </p:nvSpPr>
        <p:spPr>
          <a:xfrm>
            <a:off x="457200" y="1245794"/>
            <a:ext cx="8229600" cy="5487918"/>
          </a:xfrm>
        </p:spPr>
        <p:txBody>
          <a:bodyPr>
            <a:normAutofit/>
          </a:bodyPr>
          <a:lstStyle/>
          <a:p>
            <a:pPr>
              <a:buClr>
                <a:srgbClr val="FF0000"/>
              </a:buClr>
              <a:buFont typeface="Wingdings" pitchFamily="2" charset="2"/>
              <a:buChar char="§"/>
            </a:pPr>
            <a:r>
              <a:rPr lang="en-US" sz="1400" dirty="0"/>
              <a:t>Establish a Private Limited Company with share capital of 5,000,000 ordinary shares (par value of £1.00)</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Recommended minimum shareholder subscription of £100,000.00</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Implement a Shareholders Agreement to protect the invested Share Capital</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Liquidate the Company after 5 (or 7 ) years and distribute funds to shareholders</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Appoint Bo Ekberg and Peter </a:t>
            </a:r>
            <a:r>
              <a:rPr lang="en-US" sz="1400" dirty="0" err="1"/>
              <a:t>Lunzer</a:t>
            </a:r>
            <a:r>
              <a:rPr lang="en-US" sz="1400" dirty="0"/>
              <a:t> as Directors</a:t>
            </a:r>
          </a:p>
          <a:p>
            <a:pPr>
              <a:buClr>
                <a:srgbClr val="FF0000"/>
              </a:buClr>
              <a:buFont typeface="Wingdings" pitchFamily="2" charset="2"/>
              <a:buChar char="§"/>
            </a:pPr>
            <a:endParaRPr lang="en-US" sz="1400" dirty="0"/>
          </a:p>
          <a:p>
            <a:pPr>
              <a:buClr>
                <a:srgbClr val="FF0000"/>
              </a:buClr>
            </a:pPr>
            <a:r>
              <a:rPr lang="en-US" sz="1400" dirty="0"/>
              <a:t>Appoint up to 3 additional Directors / Board Members to oversee the Company</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Appoint BPWI Ltd as Management and Investment Company</a:t>
            </a:r>
          </a:p>
          <a:p>
            <a:pPr lvl="1">
              <a:buClr>
                <a:srgbClr val="FF0000"/>
              </a:buClr>
              <a:buFont typeface="Wingdings" pitchFamily="2" charset="2"/>
              <a:buChar char="§"/>
            </a:pPr>
            <a:r>
              <a:rPr lang="en-US" sz="1400" dirty="0"/>
              <a:t>Annual fees of 2.20% of the initial share  capital</a:t>
            </a:r>
          </a:p>
          <a:p>
            <a:pPr lvl="1">
              <a:buClr>
                <a:srgbClr val="FF0000"/>
              </a:buClr>
              <a:buFont typeface="Wingdings" pitchFamily="2" charset="2"/>
              <a:buChar char="§"/>
            </a:pPr>
            <a:r>
              <a:rPr lang="en-US" sz="1400" dirty="0"/>
              <a:t>12.5% of positive increase in the NAV on liquidation</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Fees to be ‘paused’ if Net Asset Value drops below 95.00% of original Share Capital</a:t>
            </a:r>
          </a:p>
          <a:p>
            <a:pPr lvl="1">
              <a:buClr>
                <a:srgbClr val="FF0000"/>
              </a:buClr>
              <a:buFont typeface="Wingdings" pitchFamily="2" charset="2"/>
              <a:buChar char="§"/>
            </a:pPr>
            <a:r>
              <a:rPr lang="en-US" sz="1400" dirty="0"/>
              <a:t>Re-instated when Net Asset Value goes above 96.00% of original Share Capital</a:t>
            </a:r>
          </a:p>
        </p:txBody>
      </p:sp>
    </p:spTree>
    <p:extLst>
      <p:ext uri="{BB962C8B-B14F-4D97-AF65-F5344CB8AC3E}">
        <p14:creationId xmlns:p14="http://schemas.microsoft.com/office/powerpoint/2010/main" val="202419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normAutofit/>
          </a:bodyPr>
          <a:lstStyle/>
          <a:p>
            <a:r>
              <a:rPr lang="en-US" sz="3200" dirty="0"/>
              <a:t>Enhanced Margins to </a:t>
            </a:r>
            <a:r>
              <a:rPr lang="en-US" dirty="0" smtClean="0"/>
              <a:t>Investors</a:t>
            </a:r>
            <a:endParaRPr lang="en-US" sz="3200" dirty="0"/>
          </a:p>
        </p:txBody>
      </p:sp>
      <p:sp>
        <p:nvSpPr>
          <p:cNvPr id="3" name="Content Placeholder 2"/>
          <p:cNvSpPr>
            <a:spLocks noGrp="1"/>
          </p:cNvSpPr>
          <p:nvPr>
            <p:ph idx="1"/>
          </p:nvPr>
        </p:nvSpPr>
        <p:spPr>
          <a:xfrm>
            <a:off x="383627" y="1189038"/>
            <a:ext cx="3179379" cy="4854410"/>
          </a:xfrm>
        </p:spPr>
        <p:txBody>
          <a:bodyPr>
            <a:normAutofit/>
          </a:bodyPr>
          <a:lstStyle/>
          <a:p>
            <a:pPr marL="685800" lvl="2" indent="-285750" algn="just">
              <a:lnSpc>
                <a:spcPct val="95000"/>
              </a:lnSpc>
              <a:spcBef>
                <a:spcPct val="0"/>
              </a:spcBef>
              <a:buClr>
                <a:srgbClr val="C00000"/>
              </a:buClr>
              <a:buFont typeface="Wingdings" charset="0"/>
              <a:buChar char="§"/>
            </a:pPr>
            <a:r>
              <a:rPr kumimoji="1" lang="en-GB" sz="1400" dirty="0">
                <a:latin typeface="Calibri" charset="0"/>
                <a:ea typeface="MS PGothic" charset="0"/>
              </a:rPr>
              <a:t>As members of London International Vintners Exchange (www.liv-ex.com)  the Company will be able to buy large volumes of wine at inter-merchant prices (B2B prices) whilst remaining anonymous</a:t>
            </a:r>
          </a:p>
          <a:p>
            <a:pPr marL="400050" lvl="2" indent="0" algn="just">
              <a:lnSpc>
                <a:spcPct val="95000"/>
              </a:lnSpc>
              <a:spcBef>
                <a:spcPct val="0"/>
              </a:spcBef>
              <a:buClr>
                <a:srgbClr val="C00000"/>
              </a:buClr>
              <a:buNone/>
            </a:pPr>
            <a:endParaRPr kumimoji="1" lang="en-GB" sz="1400" dirty="0">
              <a:latin typeface="Calibri" charset="0"/>
              <a:ea typeface="MS PGothic" charset="0"/>
            </a:endParaRPr>
          </a:p>
          <a:p>
            <a:pPr marL="685800" lvl="2" indent="-285750" algn="just">
              <a:lnSpc>
                <a:spcPct val="95000"/>
              </a:lnSpc>
              <a:spcBef>
                <a:spcPct val="0"/>
              </a:spcBef>
              <a:buClr>
                <a:srgbClr val="C00000"/>
              </a:buClr>
              <a:buFont typeface="Wingdings" charset="0"/>
              <a:buChar char="§"/>
            </a:pPr>
            <a:r>
              <a:rPr kumimoji="1" lang="en-GB" sz="1400" dirty="0">
                <a:latin typeface="Calibri" charset="0"/>
                <a:ea typeface="MS PGothic" charset="0"/>
              </a:rPr>
              <a:t>By purchasing at B2B rates the Company has the opportunity to internalise all or part of the average 10%  merchant margin levied on both purchases and sales</a:t>
            </a:r>
          </a:p>
          <a:p>
            <a:pPr marL="685800" lvl="2" indent="-285750" algn="just">
              <a:lnSpc>
                <a:spcPct val="95000"/>
              </a:lnSpc>
              <a:spcBef>
                <a:spcPct val="0"/>
              </a:spcBef>
              <a:buClr>
                <a:srgbClr val="C00000"/>
              </a:buClr>
              <a:buFont typeface="Wingdings" charset="0"/>
              <a:buChar char="§"/>
            </a:pPr>
            <a:endParaRPr kumimoji="1" lang="en-GB" sz="1400" dirty="0">
              <a:latin typeface="Calibri" charset="0"/>
              <a:ea typeface="MS PGothic" charset="0"/>
            </a:endParaRPr>
          </a:p>
          <a:p>
            <a:pPr marL="685800" lvl="2" indent="-285750" algn="just">
              <a:lnSpc>
                <a:spcPct val="95000"/>
              </a:lnSpc>
              <a:spcBef>
                <a:spcPct val="0"/>
              </a:spcBef>
              <a:buClr>
                <a:srgbClr val="C00000"/>
              </a:buClr>
              <a:buFont typeface="Wingdings" charset="0"/>
              <a:buChar char="§"/>
            </a:pPr>
            <a:r>
              <a:rPr kumimoji="1" lang="en-GB" sz="1400" dirty="0">
                <a:latin typeface="Calibri" charset="0"/>
                <a:ea typeface="MS PGothic" charset="0"/>
              </a:rPr>
              <a:t>Trading with this enhanced margin is a key financial benefit that accrues in full to the shareholders</a:t>
            </a:r>
          </a:p>
          <a:p>
            <a:pPr marL="400050" lvl="2" indent="0" algn="just">
              <a:lnSpc>
                <a:spcPct val="95000"/>
              </a:lnSpc>
              <a:spcBef>
                <a:spcPct val="0"/>
              </a:spcBef>
              <a:buClr>
                <a:srgbClr val="C00000"/>
              </a:buClr>
              <a:buNone/>
            </a:pPr>
            <a:endParaRPr kumimoji="1" lang="en-GB" sz="1200" dirty="0">
              <a:solidFill>
                <a:srgbClr val="000066"/>
              </a:solidFill>
              <a:latin typeface="Calibri" charset="0"/>
              <a:ea typeface="MS PGothic" charset="0"/>
            </a:endParaRPr>
          </a:p>
          <a:p>
            <a:pPr marL="400050" lvl="2" indent="0" algn="just">
              <a:lnSpc>
                <a:spcPct val="95000"/>
              </a:lnSpc>
              <a:spcBef>
                <a:spcPct val="0"/>
              </a:spcBef>
              <a:buClr>
                <a:srgbClr val="FF0000"/>
              </a:buClr>
              <a:buNone/>
            </a:pPr>
            <a:endParaRPr kumimoji="1" lang="en-GB" sz="1200" dirty="0">
              <a:solidFill>
                <a:srgbClr val="000066"/>
              </a:solidFill>
              <a:latin typeface="Calibri" charset="0"/>
              <a:ea typeface="MS PGothic" charset="0"/>
            </a:endParaRPr>
          </a:p>
          <a:p>
            <a:pPr marL="400050" lvl="2" indent="0" algn="just">
              <a:lnSpc>
                <a:spcPct val="95000"/>
              </a:lnSpc>
              <a:spcBef>
                <a:spcPct val="0"/>
              </a:spcBef>
              <a:buClr>
                <a:srgbClr val="FF0000"/>
              </a:buClr>
              <a:buNone/>
            </a:pPr>
            <a:endParaRPr kumimoji="1" lang="en-GB" sz="1200" dirty="0">
              <a:solidFill>
                <a:srgbClr val="000066"/>
              </a:solidFill>
              <a:latin typeface="Calibri" charset="0"/>
              <a:ea typeface="MS PGothic"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217" y="1189038"/>
            <a:ext cx="5121631" cy="418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74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200" dirty="0"/>
              <a:t>How do we compare?</a:t>
            </a:r>
          </a:p>
        </p:txBody>
      </p:sp>
      <p:pic>
        <p:nvPicPr>
          <p:cNvPr id="1133" name="Picture 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701" y="1266248"/>
            <a:ext cx="4471162" cy="4689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383627" y="1326182"/>
            <a:ext cx="3179379" cy="4717265"/>
          </a:xfrm>
        </p:spPr>
        <p:txBody>
          <a:bodyPr>
            <a:normAutofit/>
          </a:bodyPr>
          <a:lstStyle/>
          <a:p>
            <a:pPr marL="685800" lvl="2" indent="-285750" algn="just">
              <a:lnSpc>
                <a:spcPct val="95000"/>
              </a:lnSpc>
              <a:spcBef>
                <a:spcPct val="0"/>
              </a:spcBef>
              <a:buClr>
                <a:srgbClr val="C00000"/>
              </a:buClr>
              <a:buFont typeface="Wingdings" charset="0"/>
              <a:buChar char="§"/>
            </a:pPr>
            <a:r>
              <a:rPr kumimoji="1" lang="en-GB" sz="1400" dirty="0" smtClean="0">
                <a:latin typeface="Calibri" charset="0"/>
                <a:ea typeface="MS PGothic" charset="0"/>
              </a:rPr>
              <a:t>Buy and hold means that you trust your own, or your merchants judgement</a:t>
            </a:r>
            <a:endParaRPr kumimoji="1" lang="en-GB" sz="1400" dirty="0">
              <a:latin typeface="Calibri" charset="0"/>
              <a:ea typeface="MS PGothic" charset="0"/>
            </a:endParaRPr>
          </a:p>
          <a:p>
            <a:pPr marL="400050" lvl="2" indent="0" algn="just">
              <a:lnSpc>
                <a:spcPct val="95000"/>
              </a:lnSpc>
              <a:spcBef>
                <a:spcPct val="0"/>
              </a:spcBef>
              <a:buClr>
                <a:srgbClr val="C00000"/>
              </a:buClr>
              <a:buNone/>
            </a:pPr>
            <a:endParaRPr kumimoji="1" lang="en-GB" sz="1400" dirty="0">
              <a:latin typeface="Calibri" charset="0"/>
              <a:ea typeface="MS PGothic" charset="0"/>
            </a:endParaRPr>
          </a:p>
          <a:p>
            <a:pPr marL="685800" lvl="2" indent="-285750" algn="just">
              <a:lnSpc>
                <a:spcPct val="95000"/>
              </a:lnSpc>
              <a:spcBef>
                <a:spcPct val="0"/>
              </a:spcBef>
              <a:buClr>
                <a:srgbClr val="C00000"/>
              </a:buClr>
              <a:buFont typeface="Wingdings" charset="0"/>
              <a:buChar char="§"/>
            </a:pPr>
            <a:r>
              <a:rPr kumimoji="1" lang="en-GB" sz="1400" dirty="0" err="1" smtClean="0">
                <a:latin typeface="Calibri" charset="0"/>
                <a:ea typeface="MS PGothic" charset="0"/>
              </a:rPr>
              <a:t>Etc</a:t>
            </a:r>
            <a:endParaRPr kumimoji="1" lang="en-GB" sz="1400" dirty="0" smtClean="0">
              <a:latin typeface="Calibri" charset="0"/>
              <a:ea typeface="MS PGothic" charset="0"/>
            </a:endParaRPr>
          </a:p>
          <a:p>
            <a:pPr marL="400050" lvl="2" indent="0" algn="just">
              <a:lnSpc>
                <a:spcPct val="95000"/>
              </a:lnSpc>
              <a:spcBef>
                <a:spcPct val="0"/>
              </a:spcBef>
              <a:buClr>
                <a:srgbClr val="C00000"/>
              </a:buClr>
              <a:buNone/>
            </a:pPr>
            <a:endParaRPr kumimoji="1" lang="en-GB" sz="1200" dirty="0">
              <a:solidFill>
                <a:srgbClr val="000066"/>
              </a:solidFill>
              <a:latin typeface="Calibri" charset="0"/>
              <a:ea typeface="MS PGothic" charset="0"/>
            </a:endParaRPr>
          </a:p>
          <a:p>
            <a:pPr marL="400050" lvl="2" indent="0" algn="just">
              <a:lnSpc>
                <a:spcPct val="95000"/>
              </a:lnSpc>
              <a:spcBef>
                <a:spcPct val="0"/>
              </a:spcBef>
              <a:buClr>
                <a:srgbClr val="FF0000"/>
              </a:buClr>
              <a:buNone/>
            </a:pPr>
            <a:endParaRPr kumimoji="1" lang="en-GB" sz="1200" dirty="0">
              <a:solidFill>
                <a:srgbClr val="000066"/>
              </a:solidFill>
              <a:latin typeface="Calibri" charset="0"/>
              <a:ea typeface="MS PGothic" charset="0"/>
            </a:endParaRPr>
          </a:p>
          <a:p>
            <a:pPr marL="400050" lvl="2" indent="0" algn="just">
              <a:lnSpc>
                <a:spcPct val="95000"/>
              </a:lnSpc>
              <a:spcBef>
                <a:spcPct val="0"/>
              </a:spcBef>
              <a:buClr>
                <a:srgbClr val="FF0000"/>
              </a:buClr>
              <a:buNone/>
            </a:pPr>
            <a:endParaRPr kumimoji="1" lang="en-GB" sz="1200" dirty="0">
              <a:solidFill>
                <a:srgbClr val="000066"/>
              </a:solidFill>
              <a:latin typeface="Calibri" charset="0"/>
              <a:ea typeface="MS PGothic" charset="0"/>
            </a:endParaRPr>
          </a:p>
        </p:txBody>
      </p:sp>
    </p:spTree>
    <p:extLst>
      <p:ext uri="{BB962C8B-B14F-4D97-AF65-F5344CB8AC3E}">
        <p14:creationId xmlns:p14="http://schemas.microsoft.com/office/powerpoint/2010/main" val="3569008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Benefits to </a:t>
            </a:r>
            <a:r>
              <a:rPr lang="en-US" sz="3200" dirty="0" smtClean="0"/>
              <a:t>Investors</a:t>
            </a:r>
            <a:endParaRPr lang="en-US" sz="3200" dirty="0"/>
          </a:p>
        </p:txBody>
      </p:sp>
      <p:sp>
        <p:nvSpPr>
          <p:cNvPr id="3" name="Content Placeholder 2"/>
          <p:cNvSpPr>
            <a:spLocks noGrp="1"/>
          </p:cNvSpPr>
          <p:nvPr>
            <p:ph idx="1"/>
          </p:nvPr>
        </p:nvSpPr>
        <p:spPr/>
        <p:txBody>
          <a:bodyPr>
            <a:normAutofit/>
          </a:bodyPr>
          <a:lstStyle/>
          <a:p>
            <a:pPr marL="0" indent="0">
              <a:buClr>
                <a:srgbClr val="FF0000"/>
              </a:buClr>
              <a:buNone/>
            </a:pPr>
            <a:r>
              <a:rPr lang="en-GB" sz="1400" b="1" dirty="0"/>
              <a:t>Bespoke Wine Concierge Service</a:t>
            </a:r>
          </a:p>
          <a:p>
            <a:pPr marL="0" indent="0">
              <a:buClr>
                <a:srgbClr val="FF0000"/>
              </a:buClr>
              <a:buNone/>
            </a:pPr>
            <a:endParaRPr lang="en-GB" sz="1400" dirty="0"/>
          </a:p>
          <a:p>
            <a:pPr>
              <a:buClr>
                <a:srgbClr val="FF0000"/>
              </a:buClr>
              <a:buFont typeface="Wingdings" pitchFamily="2" charset="2"/>
              <a:buChar char="§"/>
            </a:pPr>
            <a:r>
              <a:rPr lang="en-GB" sz="1400" dirty="0"/>
              <a:t>Access to deal flows at B2B Prices</a:t>
            </a:r>
          </a:p>
          <a:p>
            <a:pPr>
              <a:buClr>
                <a:srgbClr val="FF0000"/>
              </a:buClr>
              <a:buFont typeface="Wingdings" pitchFamily="2" charset="2"/>
              <a:buChar char="§"/>
            </a:pPr>
            <a:r>
              <a:rPr lang="en-GB" sz="1400" dirty="0"/>
              <a:t>Access to feedback and information about any wine you may be interested in</a:t>
            </a:r>
          </a:p>
          <a:p>
            <a:pPr>
              <a:buClr>
                <a:srgbClr val="FF0000"/>
              </a:buClr>
              <a:buFont typeface="Wingdings" pitchFamily="2" charset="2"/>
              <a:buChar char="§"/>
            </a:pPr>
            <a:r>
              <a:rPr lang="en-GB" sz="1400" dirty="0"/>
              <a:t>Purchase and Delivery services for wines that shareholders wish to purchase for their own consumption</a:t>
            </a:r>
          </a:p>
          <a:p>
            <a:pPr marL="0" indent="0">
              <a:buClr>
                <a:srgbClr val="FF0000"/>
              </a:buClr>
              <a:buNone/>
            </a:pPr>
            <a:endParaRPr lang="en-GB" sz="1400" dirty="0"/>
          </a:p>
          <a:p>
            <a:pPr marL="0" indent="0">
              <a:buClr>
                <a:srgbClr val="FF0000"/>
              </a:buClr>
              <a:buNone/>
            </a:pPr>
            <a:endParaRPr lang="en-GB" sz="1400" dirty="0"/>
          </a:p>
        </p:txBody>
      </p:sp>
    </p:spTree>
    <p:extLst>
      <p:ext uri="{BB962C8B-B14F-4D97-AF65-F5344CB8AC3E}">
        <p14:creationId xmlns:p14="http://schemas.microsoft.com/office/powerpoint/2010/main" val="2975229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Benefits to </a:t>
            </a:r>
            <a:r>
              <a:rPr lang="en-US" dirty="0"/>
              <a:t>Investors</a:t>
            </a:r>
            <a:endParaRPr lang="en-US" sz="3200" dirty="0"/>
          </a:p>
        </p:txBody>
      </p:sp>
      <p:sp>
        <p:nvSpPr>
          <p:cNvPr id="3" name="Content Placeholder 2"/>
          <p:cNvSpPr>
            <a:spLocks noGrp="1"/>
          </p:cNvSpPr>
          <p:nvPr>
            <p:ph idx="1"/>
          </p:nvPr>
        </p:nvSpPr>
        <p:spPr/>
        <p:txBody>
          <a:bodyPr>
            <a:normAutofit/>
          </a:bodyPr>
          <a:lstStyle/>
          <a:p>
            <a:pPr marL="0" indent="0">
              <a:buClr>
                <a:srgbClr val="FF0000"/>
              </a:buClr>
              <a:buNone/>
            </a:pPr>
            <a:r>
              <a:rPr lang="en-GB" sz="1400" b="1" dirty="0"/>
              <a:t>Wine Themed Events </a:t>
            </a:r>
          </a:p>
          <a:p>
            <a:pPr marL="0" indent="0">
              <a:buClr>
                <a:srgbClr val="FF0000"/>
              </a:buClr>
              <a:buNone/>
            </a:pPr>
            <a:endParaRPr lang="en-GB" sz="1400" b="1" dirty="0"/>
          </a:p>
          <a:p>
            <a:pPr>
              <a:buClr>
                <a:srgbClr val="FF0000"/>
              </a:buClr>
              <a:buFont typeface="Wingdings" pitchFamily="2" charset="2"/>
              <a:buChar char="§"/>
            </a:pPr>
            <a:r>
              <a:rPr lang="en-GB" sz="1400" dirty="0"/>
              <a:t>UK Dinners in premium locations in London and the Home Counties</a:t>
            </a:r>
          </a:p>
          <a:p>
            <a:pPr lvl="1">
              <a:buClr>
                <a:srgbClr val="FF0000"/>
              </a:buClr>
              <a:buFont typeface="Wingdings" pitchFamily="2" charset="2"/>
              <a:buChar char="§"/>
            </a:pPr>
            <a:r>
              <a:rPr lang="en-GB" sz="1400" dirty="0"/>
              <a:t>Vertical tastings, e.g. 6 vintages of Chateau Palmer</a:t>
            </a:r>
          </a:p>
          <a:p>
            <a:pPr lvl="1">
              <a:buClr>
                <a:srgbClr val="FF0000"/>
              </a:buClr>
              <a:buFont typeface="Wingdings" pitchFamily="2" charset="2"/>
              <a:buChar char="§"/>
            </a:pPr>
            <a:r>
              <a:rPr lang="en-GB" sz="1400" dirty="0"/>
              <a:t>Compare different wines, e.g. Puligny to Chassagne</a:t>
            </a:r>
          </a:p>
          <a:p>
            <a:pPr lvl="1">
              <a:buClr>
                <a:srgbClr val="FF0000"/>
              </a:buClr>
              <a:buFont typeface="Wingdings" pitchFamily="2" charset="2"/>
              <a:buChar char="§"/>
            </a:pPr>
            <a:r>
              <a:rPr lang="en-GB" sz="1400" dirty="0"/>
              <a:t>Match food choices with relevant wines</a:t>
            </a:r>
          </a:p>
          <a:p>
            <a:pPr lvl="1">
              <a:buClr>
                <a:srgbClr val="FF0000"/>
              </a:buClr>
              <a:buFont typeface="Wingdings" pitchFamily="2" charset="2"/>
              <a:buChar char="§"/>
            </a:pPr>
            <a:r>
              <a:rPr lang="en-GB" sz="1400" dirty="0"/>
              <a:t>First Growth wine tastings</a:t>
            </a:r>
          </a:p>
        </p:txBody>
      </p:sp>
    </p:spTree>
    <p:extLst>
      <p:ext uri="{BB962C8B-B14F-4D97-AF65-F5344CB8AC3E}">
        <p14:creationId xmlns:p14="http://schemas.microsoft.com/office/powerpoint/2010/main" val="4023677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Benefits to </a:t>
            </a:r>
            <a:r>
              <a:rPr lang="en-US" dirty="0"/>
              <a:t>Investors</a:t>
            </a:r>
            <a:endParaRPr lang="en-US" sz="3200" dirty="0"/>
          </a:p>
        </p:txBody>
      </p:sp>
      <p:sp>
        <p:nvSpPr>
          <p:cNvPr id="3" name="Content Placeholder 2"/>
          <p:cNvSpPr>
            <a:spLocks noGrp="1"/>
          </p:cNvSpPr>
          <p:nvPr>
            <p:ph idx="1"/>
          </p:nvPr>
        </p:nvSpPr>
        <p:spPr/>
        <p:txBody>
          <a:bodyPr>
            <a:normAutofit/>
          </a:bodyPr>
          <a:lstStyle/>
          <a:p>
            <a:pPr marL="0" indent="0">
              <a:buClr>
                <a:srgbClr val="FF0000"/>
              </a:buClr>
              <a:buNone/>
            </a:pPr>
            <a:r>
              <a:rPr lang="en-GB" sz="1400" b="1" dirty="0"/>
              <a:t>Visits to Vineyards</a:t>
            </a:r>
          </a:p>
          <a:p>
            <a:pPr marL="0" indent="0">
              <a:buClr>
                <a:srgbClr val="FF0000"/>
              </a:buClr>
              <a:buNone/>
            </a:pPr>
            <a:endParaRPr lang="en-GB" sz="1000" dirty="0"/>
          </a:p>
          <a:p>
            <a:pPr>
              <a:buClr>
                <a:srgbClr val="FF0000"/>
              </a:buClr>
              <a:buFont typeface="Wingdings" pitchFamily="2" charset="2"/>
              <a:buChar char="§"/>
            </a:pPr>
            <a:r>
              <a:rPr lang="en-GB" sz="1400" dirty="0"/>
              <a:t>Visits to famous overseas Vineyards</a:t>
            </a:r>
          </a:p>
          <a:p>
            <a:pPr lvl="1">
              <a:buClr>
                <a:srgbClr val="FF0000"/>
              </a:buClr>
              <a:buFont typeface="Wingdings" pitchFamily="2" charset="2"/>
              <a:buChar char="§"/>
            </a:pPr>
            <a:r>
              <a:rPr lang="en-GB" sz="1400" dirty="0"/>
              <a:t>Champagne – Krug</a:t>
            </a:r>
          </a:p>
          <a:p>
            <a:pPr lvl="1">
              <a:buClr>
                <a:srgbClr val="FF0000"/>
              </a:buClr>
              <a:buFont typeface="Wingdings" pitchFamily="2" charset="2"/>
              <a:buChar char="§"/>
            </a:pPr>
            <a:r>
              <a:rPr lang="en-GB" sz="1400" dirty="0"/>
              <a:t>Bordeaux – Margaux &amp; </a:t>
            </a:r>
            <a:r>
              <a:rPr lang="en-GB" sz="1400" dirty="0" err="1"/>
              <a:t>Yquem</a:t>
            </a:r>
            <a:endParaRPr lang="en-GB" sz="1400" dirty="0"/>
          </a:p>
          <a:p>
            <a:pPr lvl="1">
              <a:buClr>
                <a:srgbClr val="FF0000"/>
              </a:buClr>
              <a:buFont typeface="Wingdings" pitchFamily="2" charset="2"/>
              <a:buChar char="§"/>
            </a:pPr>
            <a:r>
              <a:rPr lang="en-GB" sz="1400" dirty="0"/>
              <a:t>Burgundy – De Vogue</a:t>
            </a:r>
          </a:p>
          <a:p>
            <a:pPr lvl="1">
              <a:buClr>
                <a:srgbClr val="FF0000"/>
              </a:buClr>
              <a:buFont typeface="Wingdings" pitchFamily="2" charset="2"/>
              <a:buChar char="§"/>
            </a:pPr>
            <a:r>
              <a:rPr lang="en-GB" sz="1400" dirty="0"/>
              <a:t>Rhone – </a:t>
            </a:r>
            <a:r>
              <a:rPr lang="en-GB" sz="1400" dirty="0" err="1"/>
              <a:t>Guigal</a:t>
            </a:r>
            <a:endParaRPr lang="en-GB" sz="1400" dirty="0"/>
          </a:p>
          <a:p>
            <a:pPr lvl="1">
              <a:buClr>
                <a:srgbClr val="FF0000"/>
              </a:buClr>
              <a:buFont typeface="Wingdings" pitchFamily="2" charset="2"/>
              <a:buChar char="§"/>
            </a:pPr>
            <a:r>
              <a:rPr lang="en-GB" sz="1400" dirty="0"/>
              <a:t>Napa Valley – Screaming Eagle, Opus One</a:t>
            </a:r>
          </a:p>
          <a:p>
            <a:pPr lvl="1">
              <a:buClr>
                <a:srgbClr val="FF0000"/>
              </a:buClr>
              <a:buFont typeface="Wingdings" pitchFamily="2" charset="2"/>
              <a:buChar char="§"/>
            </a:pPr>
            <a:r>
              <a:rPr lang="en-GB" sz="1400" dirty="0"/>
              <a:t>South Africa – </a:t>
            </a:r>
            <a:r>
              <a:rPr lang="en-GB" sz="1400" dirty="0" smtClean="0"/>
              <a:t> Rupert &amp; Rothschild, </a:t>
            </a:r>
            <a:r>
              <a:rPr lang="en-GB" sz="1400" dirty="0" err="1" smtClean="0"/>
              <a:t>Kanonkop</a:t>
            </a:r>
            <a:r>
              <a:rPr lang="en-GB" sz="1400" dirty="0"/>
              <a:t>, </a:t>
            </a:r>
            <a:r>
              <a:rPr lang="en-GB" sz="1400" dirty="0" err="1"/>
              <a:t>Vergelegen</a:t>
            </a:r>
            <a:r>
              <a:rPr lang="en-GB" sz="1400" dirty="0"/>
              <a:t> (Stellenbosch)</a:t>
            </a:r>
          </a:p>
          <a:p>
            <a:pPr lvl="1">
              <a:buClr>
                <a:srgbClr val="FF0000"/>
              </a:buClr>
              <a:buFont typeface="Wingdings" pitchFamily="2" charset="2"/>
              <a:buChar char="§"/>
            </a:pPr>
            <a:r>
              <a:rPr lang="en-GB" sz="1400" dirty="0"/>
              <a:t>Etc. ….</a:t>
            </a:r>
          </a:p>
        </p:txBody>
      </p:sp>
    </p:spTree>
    <p:extLst>
      <p:ext uri="{BB962C8B-B14F-4D97-AF65-F5344CB8AC3E}">
        <p14:creationId xmlns:p14="http://schemas.microsoft.com/office/powerpoint/2010/main" val="4268865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0354FFE-4BC2-0B41-893C-1AE5FC18A9A5}"/>
              </a:ext>
            </a:extLst>
          </p:cNvPr>
          <p:cNvSpPr txBox="1"/>
          <p:nvPr/>
        </p:nvSpPr>
        <p:spPr>
          <a:xfrm>
            <a:off x="2425649" y="2469823"/>
            <a:ext cx="4220964" cy="1077218"/>
          </a:xfrm>
          <a:prstGeom prst="rect">
            <a:avLst/>
          </a:prstGeom>
          <a:noFill/>
        </p:spPr>
        <p:txBody>
          <a:bodyPr wrap="none" rtlCol="0">
            <a:spAutoFit/>
          </a:bodyPr>
          <a:lstStyle/>
          <a:p>
            <a:pPr algn="ctr"/>
            <a:r>
              <a:rPr lang="en-GB" sz="3200" dirty="0"/>
              <a:t>Thank You</a:t>
            </a:r>
          </a:p>
          <a:p>
            <a:pPr algn="ctr"/>
            <a:r>
              <a:rPr lang="en-GB" sz="3200" dirty="0"/>
              <a:t>Back Up Slides to Follow</a:t>
            </a:r>
          </a:p>
        </p:txBody>
      </p:sp>
    </p:spTree>
    <p:extLst>
      <p:ext uri="{BB962C8B-B14F-4D97-AF65-F5344CB8AC3E}">
        <p14:creationId xmlns:p14="http://schemas.microsoft.com/office/powerpoint/2010/main" val="270185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we?</a:t>
            </a:r>
          </a:p>
        </p:txBody>
      </p:sp>
      <p:sp>
        <p:nvSpPr>
          <p:cNvPr id="4" name="TextBox 3">
            <a:extLst>
              <a:ext uri="{FF2B5EF4-FFF2-40B4-BE49-F238E27FC236}">
                <a16:creationId xmlns:a16="http://schemas.microsoft.com/office/drawing/2014/main" xmlns="" id="{22CDE536-C400-4A42-97E1-E19FA97C9198}"/>
              </a:ext>
            </a:extLst>
          </p:cNvPr>
          <p:cNvSpPr txBox="1"/>
          <p:nvPr/>
        </p:nvSpPr>
        <p:spPr>
          <a:xfrm>
            <a:off x="5228897" y="2196819"/>
            <a:ext cx="3195145" cy="4062651"/>
          </a:xfrm>
          <a:prstGeom prst="rect">
            <a:avLst/>
          </a:prstGeom>
          <a:noFill/>
        </p:spPr>
        <p:txBody>
          <a:bodyPr wrap="square" rtlCol="0">
            <a:spAutoFit/>
          </a:bodyPr>
          <a:lstStyle/>
          <a:p>
            <a:r>
              <a:rPr lang="en-GB" dirty="0"/>
              <a:t>Bo Ekberg</a:t>
            </a:r>
            <a:endParaRPr lang="en-GB" sz="1200" dirty="0"/>
          </a:p>
          <a:p>
            <a:endParaRPr lang="en-GB" sz="1200" dirty="0"/>
          </a:p>
          <a:p>
            <a:pPr algn="just"/>
            <a:r>
              <a:rPr lang="en-GB" sz="1200" dirty="0"/>
              <a:t>Bo is an experienced entrepreneur and business executive with a particular passion for start-ups that seek to disrupt existing industries in a way that benefits the consumer.</a:t>
            </a:r>
          </a:p>
          <a:p>
            <a:pPr algn="just"/>
            <a:endParaRPr lang="en-GB" sz="1200" dirty="0"/>
          </a:p>
          <a:p>
            <a:pPr algn="just"/>
            <a:r>
              <a:rPr lang="en-GB" sz="1200" dirty="0"/>
              <a:t>In 2011 he co-founded Task360. It became the UK’s leading iOS based crowdsourcing platform for information collection and completion of temporary tasks. It was sold to Private Equity investors in 2017.</a:t>
            </a:r>
          </a:p>
          <a:p>
            <a:pPr algn="just"/>
            <a:endParaRPr lang="en-GB" sz="1200" dirty="0"/>
          </a:p>
          <a:p>
            <a:pPr algn="just"/>
            <a:r>
              <a:rPr lang="en-GB" sz="1200" dirty="0"/>
              <a:t>He now acts as a Consultant and trusted Board level Advisor to businesses of various sizes across multiple industries.</a:t>
            </a:r>
          </a:p>
          <a:p>
            <a:pPr algn="just"/>
            <a:endParaRPr lang="en-GB" sz="1200" dirty="0"/>
          </a:p>
          <a:p>
            <a:pPr algn="just"/>
            <a:r>
              <a:rPr lang="en-GB" sz="1200" dirty="0"/>
              <a:t>Leveraging his strong financial background and passion for wine he currently sits on the Advisory Board of Bordeaux based Chateau </a:t>
            </a:r>
            <a:r>
              <a:rPr lang="en-GB" sz="1200" dirty="0" err="1"/>
              <a:t>Meaume</a:t>
            </a:r>
            <a:r>
              <a:rPr lang="en-GB" sz="1200" dirty="0"/>
              <a:t>.</a:t>
            </a:r>
          </a:p>
        </p:txBody>
      </p:sp>
      <p:sp>
        <p:nvSpPr>
          <p:cNvPr id="7" name="TextBox 6">
            <a:extLst>
              <a:ext uri="{FF2B5EF4-FFF2-40B4-BE49-F238E27FC236}">
                <a16:creationId xmlns:a16="http://schemas.microsoft.com/office/drawing/2014/main" xmlns="" id="{19DDF68A-9365-714F-ACAA-0BB3A5E21D26}"/>
              </a:ext>
            </a:extLst>
          </p:cNvPr>
          <p:cNvSpPr txBox="1"/>
          <p:nvPr/>
        </p:nvSpPr>
        <p:spPr>
          <a:xfrm>
            <a:off x="956442" y="2196819"/>
            <a:ext cx="3195145" cy="3816429"/>
          </a:xfrm>
          <a:prstGeom prst="rect">
            <a:avLst/>
          </a:prstGeom>
          <a:noFill/>
        </p:spPr>
        <p:txBody>
          <a:bodyPr wrap="square" rtlCol="0">
            <a:spAutoFit/>
          </a:bodyPr>
          <a:lstStyle/>
          <a:p>
            <a:r>
              <a:rPr lang="en-GB" dirty="0"/>
              <a:t>Peter </a:t>
            </a:r>
            <a:r>
              <a:rPr lang="en-GB" dirty="0" err="1"/>
              <a:t>Lunzer</a:t>
            </a:r>
            <a:endParaRPr lang="en-GB" sz="1200" dirty="0"/>
          </a:p>
          <a:p>
            <a:endParaRPr lang="en-GB" sz="1200" dirty="0"/>
          </a:p>
          <a:p>
            <a:pPr algn="just"/>
            <a:r>
              <a:rPr lang="en-US" altLang="zh-CN" sz="1200" dirty="0">
                <a:ea typeface="SimSun" panose="02010600030101010101" pitchFamily="2" charset="-122"/>
              </a:rPr>
              <a:t>Peter </a:t>
            </a:r>
            <a:r>
              <a:rPr lang="en-US" altLang="zh-CN" sz="1200" dirty="0" smtClean="0">
                <a:ea typeface="SimSun" panose="02010600030101010101" pitchFamily="2" charset="-122"/>
              </a:rPr>
              <a:t>is </a:t>
            </a:r>
            <a:r>
              <a:rPr lang="en-US" altLang="zh-CN" sz="1200" dirty="0">
                <a:ea typeface="SimSun" panose="02010600030101010101" pitchFamily="2" charset="-122"/>
              </a:rPr>
              <a:t>the founder of Lunzer Wine </a:t>
            </a:r>
            <a:r>
              <a:rPr lang="en-US" altLang="zh-CN" sz="1200" dirty="0" smtClean="0">
                <a:ea typeface="SimSun" panose="02010600030101010101" pitchFamily="2" charset="-122"/>
              </a:rPr>
              <a:t>Group </a:t>
            </a:r>
            <a:r>
              <a:rPr lang="en-US" altLang="zh-CN" sz="1200" dirty="0">
                <a:ea typeface="SimSun" panose="02010600030101010101" pitchFamily="2" charset="-122"/>
              </a:rPr>
              <a:t>with over 30 years experience in the wine sector. </a:t>
            </a:r>
          </a:p>
          <a:p>
            <a:pPr algn="just"/>
            <a:endParaRPr lang="en-US" altLang="zh-CN" sz="1200" dirty="0">
              <a:ea typeface="SimSun" panose="02010600030101010101" pitchFamily="2" charset="-122"/>
            </a:endParaRPr>
          </a:p>
          <a:p>
            <a:pPr algn="just"/>
            <a:r>
              <a:rPr lang="en-US" altLang="zh-CN" sz="1200" dirty="0">
                <a:ea typeface="SimSun" panose="02010600030101010101" pitchFamily="2" charset="-122"/>
              </a:rPr>
              <a:t>Peter formulated the Price Step Theory and subsequently developed the Wine Price </a:t>
            </a:r>
            <a:r>
              <a:rPr lang="en-US" altLang="zh-CN" sz="1200" dirty="0" smtClean="0">
                <a:ea typeface="SimSun" panose="02010600030101010101" pitchFamily="2" charset="-122"/>
              </a:rPr>
              <a:t>Ratio which is a data driven process to analyse investing opportunities in the fine wine market.</a:t>
            </a:r>
          </a:p>
          <a:p>
            <a:pPr algn="just"/>
            <a:endParaRPr lang="en-US" altLang="zh-CN" sz="1200" dirty="0" smtClean="0">
              <a:ea typeface="SimSun" panose="02010600030101010101" pitchFamily="2" charset="-122"/>
            </a:endParaRPr>
          </a:p>
          <a:p>
            <a:pPr algn="just"/>
            <a:r>
              <a:rPr lang="en-US" altLang="zh-CN" sz="1200" dirty="0" smtClean="0">
                <a:ea typeface="SimSun" panose="02010600030101010101" pitchFamily="2" charset="-122"/>
              </a:rPr>
              <a:t>Working with globally distinguished companies Peter sees the consumption patterns of wines through the corporate events that he hosts and  in turn this knowledge guides investment decisions based on what is in demand and also what is tasting good.</a:t>
            </a:r>
          </a:p>
          <a:p>
            <a:pPr algn="just"/>
            <a:endParaRPr lang="en-US" altLang="zh-CN" sz="1200" dirty="0">
              <a:ea typeface="SimSun" panose="02010600030101010101" pitchFamily="2" charset="-122"/>
            </a:endParaRPr>
          </a:p>
          <a:p>
            <a:pPr algn="just"/>
            <a:endParaRPr lang="en-US" altLang="zh-CN" sz="1200" baseline="20000" dirty="0">
              <a:ea typeface="SimSun" panose="02010600030101010101" pitchFamily="2" charset="-122"/>
            </a:endParaRPr>
          </a:p>
          <a:p>
            <a:pPr algn="just"/>
            <a:endParaRPr lang="en-US" altLang="zh-CN" sz="1200" dirty="0">
              <a:ea typeface="SimSun" panose="02010600030101010101" pitchFamily="2" charset="-122"/>
            </a:endParaRPr>
          </a:p>
          <a:p>
            <a:pPr algn="just"/>
            <a:endParaRPr lang="en-US" altLang="zh-CN" sz="1200" dirty="0">
              <a:ea typeface="SimSun" panose="02010600030101010101" pitchFamily="2" charset="-122"/>
            </a:endParaRPr>
          </a:p>
        </p:txBody>
      </p:sp>
      <p:pic>
        <p:nvPicPr>
          <p:cNvPr id="8" name="Picture 9" descr="peter-lunzer">
            <a:extLst>
              <a:ext uri="{FF2B5EF4-FFF2-40B4-BE49-F238E27FC236}">
                <a16:creationId xmlns:a16="http://schemas.microsoft.com/office/drawing/2014/main" xmlns="" id="{F38B8015-3A2D-1448-AC3C-C39391AE01A3}"/>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l="22900" t="-5959" r="24237" b="44606"/>
          <a:stretch>
            <a:fillRect/>
          </a:stretch>
        </p:blipFill>
        <p:spPr bwMode="auto">
          <a:xfrm>
            <a:off x="2329520" y="1157248"/>
            <a:ext cx="1065321" cy="146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0D740C1C-981D-AC4B-B0B6-D5914DCC080A}"/>
              </a:ext>
            </a:extLst>
          </p:cNvPr>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346058" y="1282262"/>
            <a:ext cx="1065321" cy="1341259"/>
          </a:xfrm>
          <a:prstGeom prst="rect">
            <a:avLst/>
          </a:prstGeom>
          <a:noFill/>
          <a:ln>
            <a:noFill/>
          </a:ln>
        </p:spPr>
      </p:pic>
    </p:spTree>
    <p:extLst>
      <p:ext uri="{BB962C8B-B14F-4D97-AF65-F5344CB8AC3E}">
        <p14:creationId xmlns:p14="http://schemas.microsoft.com/office/powerpoint/2010/main" val="2827794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Cost Comparison</a:t>
            </a:r>
          </a:p>
        </p:txBody>
      </p:sp>
      <p:sp>
        <p:nvSpPr>
          <p:cNvPr id="4" name="TextBox 3">
            <a:extLst>
              <a:ext uri="{FF2B5EF4-FFF2-40B4-BE49-F238E27FC236}">
                <a16:creationId xmlns:a16="http://schemas.microsoft.com/office/drawing/2014/main" xmlns="" id="{A272C754-2806-C04A-BEE7-53759F1C0D6A}"/>
              </a:ext>
            </a:extLst>
          </p:cNvPr>
          <p:cNvSpPr txBox="1"/>
          <p:nvPr/>
        </p:nvSpPr>
        <p:spPr>
          <a:xfrm>
            <a:off x="619672" y="4468305"/>
            <a:ext cx="3642344" cy="707886"/>
          </a:xfrm>
          <a:prstGeom prst="rect">
            <a:avLst/>
          </a:prstGeom>
          <a:noFill/>
        </p:spPr>
        <p:txBody>
          <a:bodyPr wrap="none" rtlCol="0">
            <a:spAutoFit/>
          </a:bodyPr>
          <a:lstStyle/>
          <a:p>
            <a:r>
              <a:rPr lang="en-GB" sz="1000" b="1" u="sng" dirty="0"/>
              <a:t>Notes: </a:t>
            </a:r>
          </a:p>
          <a:p>
            <a:r>
              <a:rPr lang="en-GB" sz="1000" dirty="0"/>
              <a:t>UBS Fund 1 is ISIN: LU1852199097, Sustainable Investing Balanced</a:t>
            </a:r>
          </a:p>
          <a:p>
            <a:r>
              <a:rPr lang="en-GB" sz="1000" dirty="0"/>
              <a:t>UBS Fund 2 is ISIN: LU1918890887, Global Multi Income</a:t>
            </a:r>
          </a:p>
          <a:p>
            <a:r>
              <a:rPr lang="en-GB" sz="1000" dirty="0"/>
              <a:t>UBS Fund 3 is ISIN: LU0678606244, Global Allocation</a:t>
            </a:r>
          </a:p>
        </p:txBody>
      </p:sp>
      <p:pic>
        <p:nvPicPr>
          <p:cNvPr id="2147" name="Picture 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417638"/>
            <a:ext cx="8386763" cy="308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119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Flow Chart of Company Activity</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2446011"/>
            <a:ext cx="8743949" cy="220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926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Administration and Management</a:t>
            </a:r>
          </a:p>
        </p:txBody>
      </p:sp>
      <p:sp>
        <p:nvSpPr>
          <p:cNvPr id="3" name="Content Placeholder 2"/>
          <p:cNvSpPr>
            <a:spLocks noGrp="1"/>
          </p:cNvSpPr>
          <p:nvPr>
            <p:ph idx="1"/>
          </p:nvPr>
        </p:nvSpPr>
        <p:spPr/>
        <p:txBody>
          <a:bodyPr>
            <a:normAutofit/>
          </a:bodyPr>
          <a:lstStyle/>
          <a:p>
            <a:pPr>
              <a:buClr>
                <a:srgbClr val="FF0000"/>
              </a:buClr>
              <a:buFont typeface="Wingdings" pitchFamily="2" charset="2"/>
              <a:buChar char="§"/>
            </a:pPr>
            <a:r>
              <a:rPr lang="en-US" sz="1400" dirty="0"/>
              <a:t>Bank: </a:t>
            </a:r>
            <a:r>
              <a:rPr lang="en-US" sz="1400" dirty="0" smtClean="0"/>
              <a:t>			</a:t>
            </a:r>
            <a:r>
              <a:rPr lang="en-US" sz="1400" dirty="0" err="1" smtClean="0"/>
              <a:t>Handelsbanken</a:t>
            </a:r>
            <a:endParaRPr lang="en-US" sz="1400" dirty="0"/>
          </a:p>
          <a:p>
            <a:pPr marL="0" indent="0">
              <a:buClr>
                <a:srgbClr val="FF0000"/>
              </a:buClr>
              <a:buNone/>
            </a:pPr>
            <a:endParaRPr lang="en-US" sz="1400" dirty="0"/>
          </a:p>
          <a:p>
            <a:pPr>
              <a:buClr>
                <a:srgbClr val="FF0000"/>
              </a:buClr>
              <a:buFont typeface="Wingdings" pitchFamily="2" charset="2"/>
              <a:buChar char="§"/>
            </a:pPr>
            <a:r>
              <a:rPr lang="en-US" sz="1400" dirty="0"/>
              <a:t>Accountants: </a:t>
            </a:r>
            <a:r>
              <a:rPr lang="en-US" sz="1400" dirty="0" smtClean="0"/>
              <a:t>		IFM </a:t>
            </a:r>
            <a:r>
              <a:rPr lang="en-US" sz="1400" dirty="0"/>
              <a:t>Praxis</a:t>
            </a:r>
          </a:p>
          <a:p>
            <a:pPr marL="0" indent="0">
              <a:buClr>
                <a:srgbClr val="FF0000"/>
              </a:buClr>
              <a:buNone/>
            </a:pPr>
            <a:endParaRPr lang="en-US" sz="1400" dirty="0"/>
          </a:p>
          <a:p>
            <a:pPr>
              <a:buClr>
                <a:srgbClr val="FF0000"/>
              </a:buClr>
              <a:buFont typeface="Wingdings" pitchFamily="2" charset="2"/>
              <a:buChar char="§"/>
            </a:pPr>
            <a:r>
              <a:rPr lang="en-US" sz="1400" dirty="0"/>
              <a:t>Legal</a:t>
            </a:r>
            <a:r>
              <a:rPr lang="en-US" sz="1400" dirty="0" smtClean="0"/>
              <a:t>: 			Field Parkes &amp; Seymour</a:t>
            </a:r>
            <a:endParaRPr lang="en-US" sz="1400" dirty="0"/>
          </a:p>
          <a:p>
            <a:pPr marL="0" indent="0">
              <a:buClr>
                <a:srgbClr val="FF0000"/>
              </a:buClr>
              <a:buNone/>
            </a:pPr>
            <a:endParaRPr lang="en-US" sz="1400" dirty="0"/>
          </a:p>
          <a:p>
            <a:pPr>
              <a:buClr>
                <a:srgbClr val="FF0000"/>
              </a:buClr>
              <a:buFont typeface="Wingdings" pitchFamily="2" charset="2"/>
              <a:buChar char="§"/>
            </a:pPr>
            <a:r>
              <a:rPr lang="en-US" sz="1400" smtClean="0"/>
              <a:t>Storage/Custodian</a:t>
            </a:r>
            <a:r>
              <a:rPr lang="en-US" sz="1400"/>
              <a:t>: </a:t>
            </a:r>
            <a:r>
              <a:rPr lang="en-US" sz="1400" smtClean="0"/>
              <a:t>	London </a:t>
            </a:r>
            <a:r>
              <a:rPr lang="en-US" sz="1400" dirty="0"/>
              <a:t>City </a:t>
            </a:r>
            <a:r>
              <a:rPr lang="en-US" sz="1400" dirty="0" smtClean="0"/>
              <a:t>Bond, Vinoteque</a:t>
            </a:r>
            <a:endParaRPr lang="en-US" sz="1400" dirty="0"/>
          </a:p>
        </p:txBody>
      </p:sp>
    </p:spTree>
    <p:extLst>
      <p:ext uri="{BB962C8B-B14F-4D97-AF65-F5344CB8AC3E}">
        <p14:creationId xmlns:p14="http://schemas.microsoft.com/office/powerpoint/2010/main" val="334266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9A3196-882C-4343-9FDB-47746AFFFEDC}"/>
              </a:ext>
            </a:extLst>
          </p:cNvPr>
          <p:cNvSpPr>
            <a:spLocks noGrp="1"/>
          </p:cNvSpPr>
          <p:nvPr>
            <p:ph type="title"/>
          </p:nvPr>
        </p:nvSpPr>
        <p:spPr>
          <a:xfrm>
            <a:off x="597715" y="212847"/>
            <a:ext cx="8229600" cy="1143000"/>
          </a:xfrm>
        </p:spPr>
        <p:txBody>
          <a:bodyPr/>
          <a:lstStyle/>
          <a:p>
            <a:r>
              <a:rPr lang="en-GB" dirty="0"/>
              <a:t>What are we actually proposing</a:t>
            </a:r>
          </a:p>
        </p:txBody>
      </p:sp>
      <p:sp>
        <p:nvSpPr>
          <p:cNvPr id="3" name="Content Placeholder 2">
            <a:extLst>
              <a:ext uri="{FF2B5EF4-FFF2-40B4-BE49-F238E27FC236}">
                <a16:creationId xmlns:a16="http://schemas.microsoft.com/office/drawing/2014/main" xmlns="" id="{4D716D59-0576-0744-81AB-A09BBA8FB0A7}"/>
              </a:ext>
            </a:extLst>
          </p:cNvPr>
          <p:cNvSpPr>
            <a:spLocks noGrp="1"/>
          </p:cNvSpPr>
          <p:nvPr>
            <p:ph idx="1"/>
          </p:nvPr>
        </p:nvSpPr>
        <p:spPr>
          <a:xfrm>
            <a:off x="457200" y="1355847"/>
            <a:ext cx="8229600" cy="4525963"/>
          </a:xfrm>
        </p:spPr>
        <p:txBody>
          <a:bodyPr>
            <a:normAutofit fontScale="92500" lnSpcReduction="10000"/>
          </a:bodyPr>
          <a:lstStyle/>
          <a:p>
            <a:pPr marL="0" indent="0" algn="ctr">
              <a:buClr>
                <a:srgbClr val="FF0000"/>
              </a:buClr>
              <a:buNone/>
            </a:pPr>
            <a:r>
              <a:rPr lang="en-GB" sz="1800" b="1" dirty="0">
                <a:solidFill>
                  <a:srgbClr val="7030A0"/>
                </a:solidFill>
              </a:rPr>
              <a:t>Our vision is to provide transparent and attractive financial returns from investments into fine wine, combined with access to the pleasures of the fine wine world.</a:t>
            </a:r>
          </a:p>
          <a:p>
            <a:pPr marL="0" indent="0">
              <a:buClr>
                <a:srgbClr val="FF0000"/>
              </a:buClr>
              <a:buNone/>
            </a:pPr>
            <a:endParaRPr lang="en-GB" sz="1800" dirty="0">
              <a:solidFill>
                <a:srgbClr val="7030A0"/>
              </a:solidFill>
            </a:endParaRPr>
          </a:p>
          <a:p>
            <a:pPr marL="0" indent="0">
              <a:buClr>
                <a:srgbClr val="FF0000"/>
              </a:buClr>
              <a:buNone/>
            </a:pPr>
            <a:r>
              <a:rPr lang="en-GB" sz="1400" b="1" dirty="0"/>
              <a:t>BPWI Ltd. Proposal</a:t>
            </a:r>
          </a:p>
          <a:p>
            <a:pPr marL="0" indent="0">
              <a:buClr>
                <a:srgbClr val="FF0000"/>
              </a:buClr>
              <a:buNone/>
            </a:pPr>
            <a:endParaRPr lang="en-GB" sz="1400" b="1" dirty="0"/>
          </a:p>
          <a:p>
            <a:r>
              <a:rPr lang="en-GB" sz="1400" dirty="0"/>
              <a:t>An invitation for you to become an integral part of the world of fine wine and to achieve attractive financial returns as a shareholder in a Private Limited Company that invests in wine.</a:t>
            </a:r>
          </a:p>
          <a:p>
            <a:pPr>
              <a:buClr>
                <a:srgbClr val="C00000"/>
              </a:buClr>
              <a:buFont typeface="Wingdings" pitchFamily="2" charset="2"/>
              <a:buChar char="§"/>
            </a:pPr>
            <a:endParaRPr lang="en-GB" sz="1400" dirty="0"/>
          </a:p>
          <a:p>
            <a:pPr>
              <a:buClr>
                <a:srgbClr val="C00000"/>
              </a:buClr>
              <a:buFont typeface="Wingdings" pitchFamily="2" charset="2"/>
              <a:buChar char="§"/>
            </a:pPr>
            <a:r>
              <a:rPr lang="en-GB" sz="1400" dirty="0"/>
              <a:t>As a shareholder you will benefit directly from our combined depth of knowledge of, and access to the inside track of the wine industry.</a:t>
            </a:r>
          </a:p>
          <a:p>
            <a:pPr marL="0" indent="0">
              <a:buClr>
                <a:srgbClr val="C00000"/>
              </a:buClr>
              <a:buNone/>
            </a:pPr>
            <a:endParaRPr lang="en-GB" sz="1400" dirty="0"/>
          </a:p>
          <a:p>
            <a:pPr>
              <a:buClr>
                <a:srgbClr val="C00000"/>
              </a:buClr>
              <a:buFont typeface="Wingdings" pitchFamily="2" charset="2"/>
              <a:buChar char="§"/>
            </a:pPr>
            <a:r>
              <a:rPr lang="en-GB" sz="1400" dirty="0"/>
              <a:t>Share Capital will be exclusively invested in a tradeable portfolio of wines which is wholly owned by the Company.</a:t>
            </a:r>
          </a:p>
          <a:p>
            <a:pPr>
              <a:buClr>
                <a:srgbClr val="C00000"/>
              </a:buClr>
              <a:buFont typeface="Wingdings" pitchFamily="2" charset="2"/>
              <a:buChar char="§"/>
            </a:pPr>
            <a:endParaRPr lang="en-GB" sz="1400" dirty="0"/>
          </a:p>
          <a:p>
            <a:pPr>
              <a:buClr>
                <a:srgbClr val="C00000"/>
              </a:buClr>
              <a:buFont typeface="Wingdings" pitchFamily="2" charset="2"/>
              <a:buChar char="§"/>
            </a:pPr>
            <a:r>
              <a:rPr lang="en-GB" sz="1400" dirty="0"/>
              <a:t>The Company can invest completely independently compared to a merchant managing their portfolio positions</a:t>
            </a:r>
          </a:p>
          <a:p>
            <a:pPr marL="0" indent="0">
              <a:buClr>
                <a:srgbClr val="C00000"/>
              </a:buClr>
              <a:buNone/>
            </a:pPr>
            <a:endParaRPr lang="en-GB" sz="1400" dirty="0"/>
          </a:p>
          <a:p>
            <a:pPr>
              <a:buClr>
                <a:srgbClr val="C00000"/>
              </a:buClr>
              <a:buFont typeface="Wingdings" pitchFamily="2" charset="2"/>
              <a:buChar char="§"/>
            </a:pPr>
            <a:r>
              <a:rPr lang="en-GB" sz="1400" dirty="0"/>
              <a:t>Our buying expertise and transparent approach to the world of fine wine will also give you exceptional access to personal deal flows outside the remit of the Company</a:t>
            </a:r>
          </a:p>
          <a:p>
            <a:pPr marL="0" indent="0">
              <a:buClr>
                <a:srgbClr val="C00000"/>
              </a:buClr>
              <a:buNone/>
            </a:pPr>
            <a:endParaRPr lang="en-GB" sz="1400" dirty="0"/>
          </a:p>
          <a:p>
            <a:r>
              <a:rPr lang="en-GB" sz="1400" dirty="0"/>
              <a:t>As a shareholder you can also enjoy bespoke arranged events both in the UK and internationally; e.g. at world renowned vineyards</a:t>
            </a:r>
          </a:p>
        </p:txBody>
      </p:sp>
    </p:spTree>
    <p:extLst>
      <p:ext uri="{BB962C8B-B14F-4D97-AF65-F5344CB8AC3E}">
        <p14:creationId xmlns:p14="http://schemas.microsoft.com/office/powerpoint/2010/main" val="286480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Fine Wine Market</a:t>
            </a:r>
          </a:p>
        </p:txBody>
      </p:sp>
      <p:sp>
        <p:nvSpPr>
          <p:cNvPr id="3" name="Content Placeholder 2"/>
          <p:cNvSpPr>
            <a:spLocks noGrp="1"/>
          </p:cNvSpPr>
          <p:nvPr>
            <p:ph idx="1"/>
          </p:nvPr>
        </p:nvSpPr>
        <p:spPr>
          <a:xfrm>
            <a:off x="457200" y="1417638"/>
            <a:ext cx="8229600" cy="4525963"/>
          </a:xfrm>
        </p:spPr>
        <p:txBody>
          <a:bodyPr>
            <a:noAutofit/>
          </a:bodyPr>
          <a:lstStyle/>
          <a:p>
            <a:pPr>
              <a:buClr>
                <a:srgbClr val="FF0000"/>
              </a:buClr>
              <a:buFont typeface="Wingdings" pitchFamily="2" charset="2"/>
              <a:buChar char="§"/>
            </a:pPr>
            <a:r>
              <a:rPr lang="en-US" sz="1400" dirty="0"/>
              <a:t>Dominated by Bordeaux, Burgundy and Champagne </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Rhone, Italy, USA and Australia emerging with some interesting wines</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Global Fine Wine Inventory stable at +/- £7.0 bio</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 £1.5 bio traded every year; equal to roughly 20% of available inventory</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London dominates global trading (+/-80%), followed by Hong Kong (+/-15%)</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Roughly 400 Fine Wine Merchants globally (Liv-Ex members), with the Top 6 representing +/- 25% of turnover:</a:t>
            </a:r>
          </a:p>
          <a:p>
            <a:pPr lvl="1">
              <a:buClr>
                <a:srgbClr val="FF0000"/>
              </a:buClr>
              <a:buFont typeface="Wingdings" pitchFamily="2" charset="2"/>
              <a:buChar char="§"/>
            </a:pPr>
            <a:r>
              <a:rPr lang="en-US" sz="1400" dirty="0"/>
              <a:t>BI Fine Wine &amp; Spirits Merchant</a:t>
            </a:r>
          </a:p>
          <a:p>
            <a:pPr lvl="1">
              <a:buClr>
                <a:srgbClr val="FF0000"/>
              </a:buClr>
              <a:buFont typeface="Wingdings" pitchFamily="2" charset="2"/>
              <a:buChar char="§"/>
            </a:pPr>
            <a:r>
              <a:rPr lang="en-US" sz="1400" dirty="0"/>
              <a:t>Farr Vintners</a:t>
            </a:r>
          </a:p>
          <a:p>
            <a:pPr lvl="1">
              <a:buClr>
                <a:srgbClr val="FF0000"/>
              </a:buClr>
              <a:buFont typeface="Wingdings" pitchFamily="2" charset="2"/>
              <a:buChar char="§"/>
            </a:pPr>
            <a:r>
              <a:rPr lang="en-US" sz="1400" dirty="0"/>
              <a:t>Berry Brothers &amp; Rudd</a:t>
            </a:r>
          </a:p>
          <a:p>
            <a:pPr lvl="1">
              <a:buClr>
                <a:srgbClr val="FF0000"/>
              </a:buClr>
              <a:buFont typeface="Wingdings" pitchFamily="2" charset="2"/>
              <a:buChar char="§"/>
            </a:pPr>
            <a:r>
              <a:rPr lang="en-US" sz="1400" dirty="0" err="1"/>
              <a:t>Corney</a:t>
            </a:r>
            <a:r>
              <a:rPr lang="en-US" sz="1400" dirty="0"/>
              <a:t> &amp; Barrow</a:t>
            </a:r>
          </a:p>
          <a:p>
            <a:pPr lvl="1">
              <a:buClr>
                <a:srgbClr val="FF0000"/>
              </a:buClr>
              <a:buFont typeface="Wingdings" pitchFamily="2" charset="2"/>
              <a:buChar char="§"/>
            </a:pPr>
            <a:r>
              <a:rPr lang="en-US" sz="1400" dirty="0" err="1"/>
              <a:t>Justerini</a:t>
            </a:r>
            <a:r>
              <a:rPr lang="en-US" sz="1400" dirty="0"/>
              <a:t> &amp; Brooks</a:t>
            </a:r>
          </a:p>
          <a:p>
            <a:pPr lvl="1">
              <a:buClr>
                <a:srgbClr val="FF0000"/>
              </a:buClr>
              <a:buFont typeface="Wingdings" pitchFamily="2" charset="2"/>
              <a:buChar char="§"/>
            </a:pPr>
            <a:r>
              <a:rPr lang="en-US" sz="1400" dirty="0" err="1"/>
              <a:t>Vinum</a:t>
            </a:r>
            <a:r>
              <a:rPr lang="en-US" sz="1400" dirty="0"/>
              <a:t> Fine Wines</a:t>
            </a:r>
          </a:p>
        </p:txBody>
      </p:sp>
    </p:spTree>
    <p:extLst>
      <p:ext uri="{BB962C8B-B14F-4D97-AF65-F5344CB8AC3E}">
        <p14:creationId xmlns:p14="http://schemas.microsoft.com/office/powerpoint/2010/main" val="276267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Fine Wine versus other Assets</a:t>
            </a:r>
          </a:p>
        </p:txBody>
      </p:sp>
      <p:sp>
        <p:nvSpPr>
          <p:cNvPr id="4" name="Rectangle 9"/>
          <p:cNvSpPr>
            <a:spLocks noChangeArrowheads="1"/>
          </p:cNvSpPr>
          <p:nvPr/>
        </p:nvSpPr>
        <p:spPr bwMode="gray">
          <a:xfrm>
            <a:off x="457200" y="1177365"/>
            <a:ext cx="7881937" cy="272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p>
            <a:pPr marL="285750" indent="-285750" algn="just" defTabSz="887413">
              <a:lnSpc>
                <a:spcPct val="95000"/>
              </a:lnSpc>
              <a:buClr>
                <a:srgbClr val="FF0000"/>
              </a:buClr>
              <a:buSzPct val="100000"/>
              <a:buFont typeface="Wingdings" charset="0"/>
              <a:buChar char="§"/>
            </a:pPr>
            <a:r>
              <a:rPr lang="en-GB" sz="1400" dirty="0">
                <a:latin typeface="Calibri" charset="0"/>
              </a:rPr>
              <a:t>‘Alternatives’, including Wine, are increasing in popularity due to low interest rates</a:t>
            </a:r>
          </a:p>
          <a:p>
            <a:pPr algn="just" defTabSz="887413">
              <a:lnSpc>
                <a:spcPct val="95000"/>
              </a:lnSpc>
              <a:buClr>
                <a:srgbClr val="FF0000"/>
              </a:buClr>
              <a:buSzPct val="100000"/>
            </a:pPr>
            <a:endParaRPr lang="en-GB" sz="1400" dirty="0">
              <a:latin typeface="Calibri" charset="0"/>
            </a:endParaRPr>
          </a:p>
          <a:p>
            <a:pPr marL="285750" indent="-285750" algn="just" defTabSz="887413">
              <a:lnSpc>
                <a:spcPct val="95000"/>
              </a:lnSpc>
              <a:buClr>
                <a:srgbClr val="FF0000"/>
              </a:buClr>
              <a:buSzPct val="100000"/>
              <a:buFont typeface="Wingdings" charset="0"/>
              <a:buChar char="§"/>
            </a:pPr>
            <a:r>
              <a:rPr lang="en-GB" sz="1400" dirty="0">
                <a:latin typeface="Calibri" charset="0"/>
              </a:rPr>
              <a:t>Wine as an investment is becoming better understood and provides diversification to a portfolio</a:t>
            </a:r>
          </a:p>
          <a:p>
            <a:pPr algn="just" defTabSz="887413">
              <a:lnSpc>
                <a:spcPct val="95000"/>
              </a:lnSpc>
              <a:buClr>
                <a:srgbClr val="FF0000"/>
              </a:buClr>
              <a:buSzPct val="100000"/>
            </a:pPr>
            <a:endParaRPr lang="en-GB" sz="1400" dirty="0">
              <a:latin typeface="Calibri" charset="0"/>
            </a:endParaRPr>
          </a:p>
          <a:p>
            <a:pPr marL="285750" lvl="3" indent="-285750" algn="just" defTabSz="887413">
              <a:lnSpc>
                <a:spcPct val="95000"/>
              </a:lnSpc>
              <a:buClr>
                <a:srgbClr val="FF0000"/>
              </a:buClr>
              <a:buSzPct val="100000"/>
              <a:buFont typeface="Wingdings" charset="0"/>
              <a:buChar char="§"/>
            </a:pPr>
            <a:r>
              <a:rPr lang="en-US" sz="1400" dirty="0">
                <a:latin typeface="Calibri" charset="0"/>
              </a:rPr>
              <a:t>Trading exchanges provide increasing liquidity and - importantly - transparency</a:t>
            </a:r>
          </a:p>
          <a:p>
            <a:pPr marL="285750" lvl="3" indent="-285750" algn="just" defTabSz="887413">
              <a:lnSpc>
                <a:spcPct val="95000"/>
              </a:lnSpc>
              <a:buClr>
                <a:srgbClr val="FF0000"/>
              </a:buClr>
              <a:buSzPct val="100000"/>
              <a:buFont typeface="Wingdings" charset="0"/>
              <a:buChar char="§"/>
            </a:pPr>
            <a:endParaRPr lang="en-US" sz="1400" dirty="0">
              <a:latin typeface="Calibri" charset="0"/>
            </a:endParaRPr>
          </a:p>
          <a:p>
            <a:pPr marL="285750" lvl="3" indent="-285750" algn="just" defTabSz="887413">
              <a:lnSpc>
                <a:spcPct val="95000"/>
              </a:lnSpc>
              <a:buClr>
                <a:srgbClr val="FF0000"/>
              </a:buClr>
              <a:buSzPct val="100000"/>
              <a:buFont typeface="Wingdings" charset="0"/>
              <a:buChar char="§"/>
            </a:pPr>
            <a:r>
              <a:rPr lang="en-US" sz="1400" dirty="0">
                <a:latin typeface="Calibri" charset="0"/>
              </a:rPr>
              <a:t>Wine is an</a:t>
            </a:r>
            <a:r>
              <a:rPr lang="ja-JP" altLang="en-US" sz="1400">
                <a:latin typeface="Calibri" charset="0"/>
              </a:rPr>
              <a:t>‘</a:t>
            </a:r>
            <a:r>
              <a:rPr lang="en-US" altLang="ja-JP" sz="1400" dirty="0">
                <a:latin typeface="Calibri" charset="0"/>
              </a:rPr>
              <a:t>inexpensive</a:t>
            </a:r>
            <a:r>
              <a:rPr lang="ja-JP" altLang="en-US" sz="1400">
                <a:latin typeface="Calibri" charset="0"/>
              </a:rPr>
              <a:t>’</a:t>
            </a:r>
            <a:r>
              <a:rPr lang="en-US" altLang="ja-JP" sz="1400" dirty="0">
                <a:latin typeface="Calibri" charset="0"/>
              </a:rPr>
              <a:t> luxury compared to yachts, jets and cars</a:t>
            </a:r>
          </a:p>
          <a:p>
            <a:pPr marL="0" lvl="3" algn="just" defTabSz="887413">
              <a:lnSpc>
                <a:spcPct val="95000"/>
              </a:lnSpc>
              <a:buClr>
                <a:srgbClr val="FF0000"/>
              </a:buClr>
              <a:buSzPct val="100000"/>
            </a:pPr>
            <a:endParaRPr lang="en-US" altLang="ja-JP" sz="1400" dirty="0">
              <a:latin typeface="Calibri" charset="0"/>
            </a:endParaRPr>
          </a:p>
          <a:p>
            <a:pPr marL="285750" lvl="3" indent="-285750" algn="just" defTabSz="887413">
              <a:lnSpc>
                <a:spcPct val="95000"/>
              </a:lnSpc>
              <a:buClr>
                <a:srgbClr val="FF0000"/>
              </a:buClr>
              <a:buSzPct val="100000"/>
              <a:buFont typeface="Wingdings" charset="0"/>
              <a:buChar char="§"/>
            </a:pPr>
            <a:r>
              <a:rPr lang="en-US" sz="1400" dirty="0">
                <a:latin typeface="Calibri" charset="0"/>
              </a:rPr>
              <a:t>Wealthy consumers tend not to turn their backs on fine wines</a:t>
            </a:r>
          </a:p>
          <a:p>
            <a:pPr marL="0" lvl="3" algn="just" defTabSz="887413">
              <a:lnSpc>
                <a:spcPct val="95000"/>
              </a:lnSpc>
              <a:buClr>
                <a:srgbClr val="FF0000"/>
              </a:buClr>
              <a:buSzPct val="100000"/>
            </a:pPr>
            <a:endParaRPr lang="en-US" sz="1400" dirty="0">
              <a:latin typeface="Calibri" charset="0"/>
            </a:endParaRPr>
          </a:p>
          <a:p>
            <a:pPr marL="285750" lvl="2" indent="-285750" algn="just" defTabSz="887413">
              <a:lnSpc>
                <a:spcPct val="95000"/>
              </a:lnSpc>
              <a:buClr>
                <a:srgbClr val="FF0000"/>
              </a:buClr>
              <a:buSzPct val="100000"/>
              <a:buFont typeface="Wingdings" charset="0"/>
              <a:buChar char="§"/>
            </a:pPr>
            <a:r>
              <a:rPr lang="en-US" sz="1400" dirty="0">
                <a:latin typeface="Calibri" charset="0"/>
              </a:rPr>
              <a:t>Fine wine is produced in finite quantities</a:t>
            </a:r>
          </a:p>
          <a:p>
            <a:pPr marL="285750" lvl="2" indent="-285750" algn="just" defTabSz="887413">
              <a:lnSpc>
                <a:spcPct val="95000"/>
              </a:lnSpc>
              <a:buClr>
                <a:srgbClr val="FF0000"/>
              </a:buClr>
              <a:buSzPct val="100000"/>
              <a:buFont typeface="Wingdings" charset="0"/>
              <a:buChar char="§"/>
            </a:pPr>
            <a:endParaRPr lang="en-US" sz="1400" dirty="0">
              <a:latin typeface="Calibri" charset="0"/>
            </a:endParaRPr>
          </a:p>
          <a:p>
            <a:pPr marL="285750" lvl="2" indent="-285750" algn="just" defTabSz="887413">
              <a:lnSpc>
                <a:spcPct val="95000"/>
              </a:lnSpc>
              <a:buClr>
                <a:srgbClr val="FF0000"/>
              </a:buClr>
              <a:buSzPct val="100000"/>
              <a:buFont typeface="Wingdings" charset="0"/>
              <a:buChar char="§"/>
            </a:pPr>
            <a:r>
              <a:rPr lang="en-US" sz="1400" dirty="0">
                <a:latin typeface="Calibri" charset="0"/>
              </a:rPr>
              <a:t>When the economies are strong, the availability of the most sought-after wines can decrease rapidly</a:t>
            </a:r>
          </a:p>
        </p:txBody>
      </p:sp>
      <p:pic>
        <p:nvPicPr>
          <p:cNvPr id="5" name="Picture 4" descr="A screenshot of a cell phone&#10;&#10;Description automatically generated">
            <a:extLst>
              <a:ext uri="{FF2B5EF4-FFF2-40B4-BE49-F238E27FC236}">
                <a16:creationId xmlns:a16="http://schemas.microsoft.com/office/drawing/2014/main" xmlns="" id="{8A1DF842-C736-A448-A95D-955FF9117165}"/>
              </a:ext>
            </a:extLst>
          </p:cNvPr>
          <p:cNvPicPr>
            <a:picLocks noChangeAspect="1"/>
          </p:cNvPicPr>
          <p:nvPr/>
        </p:nvPicPr>
        <p:blipFill>
          <a:blip r:embed="rId2"/>
          <a:stretch>
            <a:fillRect/>
          </a:stretch>
        </p:blipFill>
        <p:spPr>
          <a:xfrm>
            <a:off x="1043424" y="3899873"/>
            <a:ext cx="6709488" cy="2168075"/>
          </a:xfrm>
          <a:prstGeom prst="rect">
            <a:avLst/>
          </a:prstGeom>
        </p:spPr>
      </p:pic>
    </p:spTree>
    <p:extLst>
      <p:ext uri="{BB962C8B-B14F-4D97-AF65-F5344CB8AC3E}">
        <p14:creationId xmlns:p14="http://schemas.microsoft.com/office/powerpoint/2010/main" val="277306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Recent Market Trends</a:t>
            </a:r>
          </a:p>
        </p:txBody>
      </p:sp>
      <p:sp>
        <p:nvSpPr>
          <p:cNvPr id="5" name="Content Placeholder 2"/>
          <p:cNvSpPr>
            <a:spLocks noGrp="1"/>
          </p:cNvSpPr>
          <p:nvPr>
            <p:ph idx="1"/>
          </p:nvPr>
        </p:nvSpPr>
        <p:spPr>
          <a:xfrm>
            <a:off x="457200" y="1519172"/>
            <a:ext cx="8149472" cy="4690772"/>
          </a:xfrm>
        </p:spPr>
        <p:txBody>
          <a:bodyPr>
            <a:normAutofit/>
          </a:bodyPr>
          <a:lstStyle/>
          <a:p>
            <a:pPr marL="0" indent="0">
              <a:buClr>
                <a:srgbClr val="FF0000"/>
              </a:buClr>
              <a:buNone/>
            </a:pPr>
            <a:r>
              <a:rPr lang="en-US" sz="1400" b="1" dirty="0"/>
              <a:t>Market Trends</a:t>
            </a:r>
          </a:p>
          <a:p>
            <a:pPr>
              <a:buClr>
                <a:srgbClr val="FF0000"/>
              </a:buClr>
              <a:buFont typeface="Wingdings" pitchFamily="2" charset="2"/>
              <a:buChar char="§"/>
            </a:pPr>
            <a:r>
              <a:rPr lang="en-US" sz="1400" dirty="0"/>
              <a:t>From 2003 to 2011 it was normal to see returns of 10% p.a. net of all fees (from sympathetically priced investment vehicles)</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Regime change in China in 2012 coincided with many investors losing money on 2009 and 2010 </a:t>
            </a:r>
            <a:r>
              <a:rPr lang="en-US" sz="1400" dirty="0" err="1"/>
              <a:t>En-Primeur</a:t>
            </a:r>
            <a:r>
              <a:rPr lang="en-US" sz="1400" dirty="0"/>
              <a:t> purchases after they had become physical. The entire wine market reacted when Chinese buyers tried to exit their positions. </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Wine prices declined steadily for 3 years until 2015 </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As has happened before historically, when wines become too affordable the market reacts. From 2015 to 2018 wines gently rose in price.</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Global currency volatility and US-China are just two contributors to investor uncertainty since 2018</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Growing global awareness of the fine wine market puts upwards pricing pressure of finite inventories</a:t>
            </a:r>
          </a:p>
        </p:txBody>
      </p:sp>
    </p:spTree>
    <p:extLst>
      <p:ext uri="{BB962C8B-B14F-4D97-AF65-F5344CB8AC3E}">
        <p14:creationId xmlns:p14="http://schemas.microsoft.com/office/powerpoint/2010/main" val="351054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Market Potential</a:t>
            </a:r>
          </a:p>
        </p:txBody>
      </p:sp>
      <p:sp>
        <p:nvSpPr>
          <p:cNvPr id="5" name="Content Placeholder 2"/>
          <p:cNvSpPr>
            <a:spLocks noGrp="1"/>
          </p:cNvSpPr>
          <p:nvPr>
            <p:ph idx="1"/>
          </p:nvPr>
        </p:nvSpPr>
        <p:spPr>
          <a:xfrm>
            <a:off x="457200" y="1283501"/>
            <a:ext cx="3441525" cy="4690772"/>
          </a:xfrm>
        </p:spPr>
        <p:txBody>
          <a:bodyPr>
            <a:noAutofit/>
          </a:bodyPr>
          <a:lstStyle/>
          <a:p>
            <a:pPr marL="0" indent="0">
              <a:buClr>
                <a:srgbClr val="FF0000"/>
              </a:buClr>
              <a:buNone/>
            </a:pPr>
            <a:r>
              <a:rPr lang="en-US" sz="1400" b="1" dirty="0"/>
              <a:t>Market Opportunities</a:t>
            </a:r>
          </a:p>
          <a:p>
            <a:pPr>
              <a:buClr>
                <a:srgbClr val="FF0000"/>
              </a:buClr>
              <a:buFont typeface="Wingdings" pitchFamily="2" charset="2"/>
              <a:buChar char="§"/>
            </a:pPr>
            <a:r>
              <a:rPr lang="en-US" sz="1400" dirty="0" smtClean="0"/>
              <a:t>The market has plateaued for a few years and we anticipate that owning a portfolio before prices move again will be potentially beneficial. </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smtClean="0"/>
              <a:t>Chinese </a:t>
            </a:r>
            <a:r>
              <a:rPr lang="en-US" sz="1400" dirty="0"/>
              <a:t>buyers </a:t>
            </a:r>
            <a:r>
              <a:rPr lang="en-US" sz="1400" dirty="0" smtClean="0"/>
              <a:t>are growing in numbers year on year and supply is unlikely to keep pace with their growing demand let alone the traditional European demand for great wines.</a:t>
            </a:r>
          </a:p>
          <a:p>
            <a:pPr marL="0" indent="0">
              <a:buClr>
                <a:srgbClr val="FF0000"/>
              </a:buClr>
              <a:buNone/>
            </a:pPr>
            <a:r>
              <a:rPr lang="en-US" sz="1400" dirty="0" smtClean="0"/>
              <a:t> </a:t>
            </a:r>
            <a:endParaRPr lang="en-US" sz="1400" dirty="0"/>
          </a:p>
          <a:p>
            <a:pPr>
              <a:buClr>
                <a:srgbClr val="FF0000"/>
              </a:buClr>
              <a:buFont typeface="Wingdings" pitchFamily="2" charset="2"/>
              <a:buChar char="§"/>
            </a:pPr>
            <a:r>
              <a:rPr lang="en-US" sz="1400" dirty="0" smtClean="0"/>
              <a:t>The </a:t>
            </a:r>
            <a:r>
              <a:rPr lang="en-US" sz="1400" dirty="0" smtClean="0"/>
              <a:t>wine import taxes in </a:t>
            </a:r>
            <a:r>
              <a:rPr lang="en-US" sz="1400" dirty="0" smtClean="0"/>
              <a:t>India have held back collectors for many years. If the government were to soften their approach then we believe it would cause a significant increase in prices due to new demand </a:t>
            </a:r>
            <a:endParaRPr lang="en-US" sz="1400" dirty="0"/>
          </a:p>
        </p:txBody>
      </p:sp>
      <p:sp>
        <p:nvSpPr>
          <p:cNvPr id="3" name="TextBox 2">
            <a:extLst>
              <a:ext uri="{FF2B5EF4-FFF2-40B4-BE49-F238E27FC236}">
                <a16:creationId xmlns:a16="http://schemas.microsoft.com/office/drawing/2014/main" xmlns="" id="{DBE570CC-56F9-47B0-AC68-AF1321EEBA68}"/>
              </a:ext>
            </a:extLst>
          </p:cNvPr>
          <p:cNvSpPr txBox="1"/>
          <p:nvPr/>
        </p:nvSpPr>
        <p:spPr>
          <a:xfrm>
            <a:off x="5004326" y="1283500"/>
            <a:ext cx="3592919" cy="3044055"/>
          </a:xfrm>
          <a:prstGeom prst="rect">
            <a:avLst/>
          </a:prstGeom>
          <a:noFill/>
        </p:spPr>
        <p:txBody>
          <a:bodyPr wrap="square" rtlCol="0">
            <a:noAutofit/>
          </a:bodyPr>
          <a:lstStyle/>
          <a:p>
            <a:pPr lvl="0">
              <a:spcBef>
                <a:spcPct val="20000"/>
              </a:spcBef>
              <a:buClr>
                <a:srgbClr val="FF0000"/>
              </a:buClr>
            </a:pPr>
            <a:r>
              <a:rPr lang="en-US" sz="1400" b="1" dirty="0">
                <a:solidFill>
                  <a:prstClr val="black"/>
                </a:solidFill>
                <a:latin typeface="Calibri" panose="020F0502020204030204" pitchFamily="34" charset="0"/>
              </a:rPr>
              <a:t>Market Risks</a:t>
            </a:r>
          </a:p>
          <a:p>
            <a:pPr marL="342900" lvl="0" indent="-342900">
              <a:spcBef>
                <a:spcPct val="20000"/>
              </a:spcBef>
              <a:buClr>
                <a:srgbClr val="FF0000"/>
              </a:buClr>
              <a:buFont typeface="Wingdings" pitchFamily="2" charset="2"/>
              <a:buChar char="§"/>
            </a:pPr>
            <a:r>
              <a:rPr lang="en-US" sz="1400" dirty="0">
                <a:solidFill>
                  <a:prstClr val="black"/>
                </a:solidFill>
                <a:latin typeface="Calibri" panose="020F0502020204030204" pitchFamily="34" charset="0"/>
              </a:rPr>
              <a:t>Repeat of price slump of the </a:t>
            </a:r>
            <a:r>
              <a:rPr lang="en-US" sz="1400" dirty="0" smtClean="0">
                <a:solidFill>
                  <a:prstClr val="black"/>
                </a:solidFill>
                <a:latin typeface="Calibri" panose="020F0502020204030204" pitchFamily="34" charset="0"/>
              </a:rPr>
              <a:t>2009 Bordeaux vintage </a:t>
            </a:r>
            <a:r>
              <a:rPr lang="en-US" sz="1400" dirty="0">
                <a:solidFill>
                  <a:prstClr val="black"/>
                </a:solidFill>
                <a:latin typeface="Calibri" panose="020F0502020204030204" pitchFamily="34" charset="0"/>
              </a:rPr>
              <a:t>which happened in </a:t>
            </a:r>
            <a:r>
              <a:rPr lang="en-US" sz="1400" dirty="0" smtClean="0">
                <a:solidFill>
                  <a:prstClr val="black"/>
                </a:solidFill>
                <a:latin typeface="Calibri" panose="020F0502020204030204" pitchFamily="34" charset="0"/>
              </a:rPr>
              <a:t>2012.</a:t>
            </a:r>
            <a:endParaRPr lang="en-US" sz="1400" dirty="0">
              <a:solidFill>
                <a:prstClr val="black"/>
              </a:solidFill>
              <a:latin typeface="Calibri" panose="020F0502020204030204" pitchFamily="34" charset="0"/>
            </a:endParaRPr>
          </a:p>
          <a:p>
            <a:pPr marL="342900" lvl="0" indent="-342900">
              <a:spcBef>
                <a:spcPct val="20000"/>
              </a:spcBef>
              <a:buClr>
                <a:srgbClr val="FF0000"/>
              </a:buClr>
              <a:buFont typeface="Wingdings" pitchFamily="2" charset="2"/>
              <a:buChar char="§"/>
            </a:pPr>
            <a:endParaRPr lang="en-US" sz="1400" dirty="0">
              <a:solidFill>
                <a:prstClr val="black"/>
              </a:solidFill>
              <a:latin typeface="Calibri" panose="020F0502020204030204" pitchFamily="34" charset="0"/>
            </a:endParaRPr>
          </a:p>
          <a:p>
            <a:pPr marL="342900" lvl="0" indent="-342900">
              <a:spcBef>
                <a:spcPct val="20000"/>
              </a:spcBef>
              <a:buClr>
                <a:srgbClr val="FF0000"/>
              </a:buClr>
              <a:buFont typeface="Wingdings" pitchFamily="2" charset="2"/>
              <a:buChar char="§"/>
            </a:pPr>
            <a:r>
              <a:rPr lang="en-US" sz="1400" dirty="0" err="1">
                <a:solidFill>
                  <a:prstClr val="black"/>
                </a:solidFill>
                <a:latin typeface="Calibri" panose="020F0502020204030204" pitchFamily="34" charset="0"/>
              </a:rPr>
              <a:t>Polarised</a:t>
            </a:r>
            <a:r>
              <a:rPr lang="en-US" sz="1400" dirty="0">
                <a:solidFill>
                  <a:prstClr val="black"/>
                </a:solidFill>
                <a:latin typeface="Calibri" panose="020F0502020204030204" pitchFamily="34" charset="0"/>
              </a:rPr>
              <a:t> ownership of wine - should wine funds become mainstream then they will move the market if investors all redeem at the same </a:t>
            </a:r>
            <a:r>
              <a:rPr lang="en-US" sz="1400" dirty="0" smtClean="0">
                <a:solidFill>
                  <a:prstClr val="black"/>
                </a:solidFill>
                <a:latin typeface="Calibri" panose="020F0502020204030204" pitchFamily="34" charset="0"/>
              </a:rPr>
              <a:t>time.</a:t>
            </a:r>
          </a:p>
          <a:p>
            <a:pPr marL="342900" lvl="0" indent="-342900">
              <a:spcBef>
                <a:spcPct val="20000"/>
              </a:spcBef>
              <a:buClr>
                <a:srgbClr val="FF0000"/>
              </a:buClr>
              <a:buFont typeface="Wingdings" pitchFamily="2" charset="2"/>
              <a:buChar char="§"/>
            </a:pPr>
            <a:endParaRPr lang="en-US" sz="1400" dirty="0" smtClean="0">
              <a:solidFill>
                <a:prstClr val="black"/>
              </a:solidFill>
              <a:latin typeface="Calibri" panose="020F0502020204030204" pitchFamily="34" charset="0"/>
            </a:endParaRPr>
          </a:p>
          <a:p>
            <a:pPr marL="342900" lvl="0" indent="-342900">
              <a:spcBef>
                <a:spcPct val="20000"/>
              </a:spcBef>
              <a:buClr>
                <a:srgbClr val="FF0000"/>
              </a:buClr>
              <a:buFont typeface="Wingdings" pitchFamily="2" charset="2"/>
              <a:buChar char="§"/>
            </a:pPr>
            <a:r>
              <a:rPr lang="en-US" sz="1400" dirty="0" smtClean="0">
                <a:solidFill>
                  <a:prstClr val="black"/>
                </a:solidFill>
                <a:latin typeface="Calibri" panose="020F0502020204030204" pitchFamily="34" charset="0"/>
              </a:rPr>
              <a:t>Trade wars threatening the free movement of Fine Wines.</a:t>
            </a:r>
            <a:endParaRPr lang="en-US" sz="14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625476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Wine Price Ratio Model</a:t>
            </a:r>
          </a:p>
        </p:txBody>
      </p:sp>
      <p:sp>
        <p:nvSpPr>
          <p:cNvPr id="3" name="Content Placeholder 2"/>
          <p:cNvSpPr>
            <a:spLocks noGrp="1"/>
          </p:cNvSpPr>
          <p:nvPr>
            <p:ph idx="1"/>
          </p:nvPr>
        </p:nvSpPr>
        <p:spPr>
          <a:xfrm>
            <a:off x="173421" y="1274808"/>
            <a:ext cx="3578772" cy="4844218"/>
          </a:xfrm>
        </p:spPr>
        <p:txBody>
          <a:bodyPr>
            <a:noAutofit/>
          </a:bodyPr>
          <a:lstStyle/>
          <a:p>
            <a:pPr>
              <a:buClr>
                <a:srgbClr val="FF0000"/>
              </a:buClr>
              <a:buFont typeface="Wingdings" pitchFamily="2" charset="2"/>
              <a:buChar char="§"/>
            </a:pPr>
            <a:r>
              <a:rPr lang="en-US" sz="1400" dirty="0"/>
              <a:t>Production Volumes and Product Quality are driven almost entirely by the weather</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Pricing for a vintage at launch is driven by Product Quality and Points awarded by Critics. However, at marker ① wines are often neglected and become less expensive</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Pricing over time is driven by diminishing supply against constant or growing demand</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Pricing tends to accelerate when a wine hits its peak consumption window driven by increased consumption and demand, illustrated at marker ②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193" y="1417638"/>
            <a:ext cx="5124450" cy="437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01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Fine Wine Pricing Examples</a:t>
            </a:r>
          </a:p>
        </p:txBody>
      </p:sp>
      <p:sp>
        <p:nvSpPr>
          <p:cNvPr id="3" name="Content Placeholder 2"/>
          <p:cNvSpPr>
            <a:spLocks noGrp="1"/>
          </p:cNvSpPr>
          <p:nvPr>
            <p:ph idx="1"/>
          </p:nvPr>
        </p:nvSpPr>
        <p:spPr>
          <a:xfrm>
            <a:off x="199696" y="1389817"/>
            <a:ext cx="2674883" cy="4405093"/>
          </a:xfrm>
        </p:spPr>
        <p:txBody>
          <a:bodyPr>
            <a:noAutofit/>
          </a:bodyPr>
          <a:lstStyle/>
          <a:p>
            <a:pPr>
              <a:buClr>
                <a:srgbClr val="FF0000"/>
              </a:buClr>
              <a:buFont typeface="Wingdings" pitchFamily="2" charset="2"/>
              <a:buChar char="§"/>
            </a:pPr>
            <a:r>
              <a:rPr lang="en-US" sz="1400" dirty="0"/>
              <a:t>Actual pricing echoes our Wine Price Ratio Model, as each wine moves from its </a:t>
            </a:r>
            <a:r>
              <a:rPr lang="en-US" sz="1400" dirty="0" err="1"/>
              <a:t>En</a:t>
            </a:r>
            <a:r>
              <a:rPr lang="en-US" sz="1400" dirty="0"/>
              <a:t>-Primeur price </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Prices do frequently rise after </a:t>
            </a:r>
            <a:r>
              <a:rPr lang="en-US" sz="1400" dirty="0" err="1"/>
              <a:t>En</a:t>
            </a:r>
            <a:r>
              <a:rPr lang="en-US" sz="1400" dirty="0"/>
              <a:t> Primeur, and sometimes until just after the wines are bottled</a:t>
            </a:r>
          </a:p>
          <a:p>
            <a:pPr>
              <a:buClr>
                <a:srgbClr val="FF0000"/>
              </a:buClr>
              <a:buFont typeface="Wingdings" pitchFamily="2" charset="2"/>
              <a:buChar char="§"/>
            </a:pPr>
            <a:endParaRPr lang="en-US" sz="1400" dirty="0"/>
          </a:p>
          <a:p>
            <a:pPr>
              <a:buClr>
                <a:srgbClr val="FF0000"/>
              </a:buClr>
              <a:buFont typeface="Wingdings" pitchFamily="2" charset="2"/>
              <a:buChar char="§"/>
            </a:pPr>
            <a:r>
              <a:rPr lang="en-US" sz="1400" dirty="0"/>
              <a:t>We see that after bottling, wine prices can become volatile until the wine is old enough to be consumed</a:t>
            </a:r>
          </a:p>
          <a:p>
            <a:pPr>
              <a:buClr>
                <a:srgbClr val="FF0000"/>
              </a:buClr>
              <a:buFont typeface="Wingdings" pitchFamily="2" charset="2"/>
              <a:buChar char="§"/>
            </a:pPr>
            <a:endParaRPr lang="en-US"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579" y="1182542"/>
            <a:ext cx="5867609" cy="450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528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1637</Words>
  <Application>Microsoft Office PowerPoint</Application>
  <PresentationFormat>On-screen Show (4:3)</PresentationFormat>
  <Paragraphs>203</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Custom Design</vt:lpstr>
      <vt:lpstr>Wine Investment Proposal</vt:lpstr>
      <vt:lpstr>Who are we?</vt:lpstr>
      <vt:lpstr>What are we actually proposing</vt:lpstr>
      <vt:lpstr>The Fine Wine Market</vt:lpstr>
      <vt:lpstr>Fine Wine versus other Assets</vt:lpstr>
      <vt:lpstr>Recent Market Trends</vt:lpstr>
      <vt:lpstr>Market Potential</vt:lpstr>
      <vt:lpstr>The Wine Price Ratio Model</vt:lpstr>
      <vt:lpstr>Fine Wine Pricing Examples</vt:lpstr>
      <vt:lpstr>Identifying Value Opportunities</vt:lpstr>
      <vt:lpstr>Identifying Value Opportunities</vt:lpstr>
      <vt:lpstr>Our Investment Parameters</vt:lpstr>
      <vt:lpstr>Our Proposal</vt:lpstr>
      <vt:lpstr>Enhanced Margins to Investors</vt:lpstr>
      <vt:lpstr>How do we compare?</vt:lpstr>
      <vt:lpstr>Benefits to Investors</vt:lpstr>
      <vt:lpstr>Benefits to Investors</vt:lpstr>
      <vt:lpstr>Benefits to Investors</vt:lpstr>
      <vt:lpstr>PowerPoint Presentation</vt:lpstr>
      <vt:lpstr>Cost Comparison</vt:lpstr>
      <vt:lpstr>Flow Chart of Company Activity</vt:lpstr>
      <vt:lpstr>Administration and Management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dc:title>
  <dc:creator>Bo Ekberg</dc:creator>
  <cp:lastModifiedBy>User</cp:lastModifiedBy>
  <cp:revision>139</cp:revision>
  <cp:lastPrinted>2019-11-28T12:28:20Z</cp:lastPrinted>
  <dcterms:created xsi:type="dcterms:W3CDTF">2019-11-04T20:00:51Z</dcterms:created>
  <dcterms:modified xsi:type="dcterms:W3CDTF">2019-12-10T17:53:00Z</dcterms:modified>
</cp:coreProperties>
</file>