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handoutMasterIdLst>
    <p:handoutMasterId r:id="rId7"/>
  </p:handoutMasterIdLst>
  <p:sldIdLst>
    <p:sldId id="280" r:id="rId2"/>
    <p:sldId id="284" r:id="rId3"/>
    <p:sldId id="285" r:id="rId4"/>
    <p:sldId id="286" r:id="rId5"/>
  </p:sldIdLst>
  <p:sldSz cx="10058400" cy="7772400"/>
  <p:notesSz cx="6858000" cy="9144000"/>
  <p:defaultTextStyle>
    <a:defPPr>
      <a:defRPr lang="en-US"/>
    </a:defPPr>
    <a:lvl1pPr algn="l" defTabSz="508000" rtl="0" fontAlgn="base">
      <a:spcBef>
        <a:spcPct val="0"/>
      </a:spcBef>
      <a:spcAft>
        <a:spcPct val="0"/>
      </a:spcAft>
      <a:defRPr sz="2000" kern="1200">
        <a:solidFill>
          <a:schemeClr val="tx1"/>
        </a:solidFill>
        <a:latin typeface="Arial" pitchFamily="-112" charset="0"/>
        <a:ea typeface="ＭＳ Ｐゴシック" pitchFamily="-112" charset="-128"/>
        <a:cs typeface="ＭＳ Ｐゴシック" pitchFamily="-112" charset="-128"/>
      </a:defRPr>
    </a:lvl1pPr>
    <a:lvl2pPr marL="508000" indent="-50800" algn="l" defTabSz="508000" rtl="0" fontAlgn="base">
      <a:spcBef>
        <a:spcPct val="0"/>
      </a:spcBef>
      <a:spcAft>
        <a:spcPct val="0"/>
      </a:spcAft>
      <a:defRPr sz="2000" kern="1200">
        <a:solidFill>
          <a:schemeClr val="tx1"/>
        </a:solidFill>
        <a:latin typeface="Arial" pitchFamily="-112" charset="0"/>
        <a:ea typeface="ＭＳ Ｐゴシック" pitchFamily="-112" charset="-128"/>
        <a:cs typeface="ＭＳ Ｐゴシック" pitchFamily="-112" charset="-128"/>
      </a:defRPr>
    </a:lvl2pPr>
    <a:lvl3pPr marL="1017588" indent="-103188" algn="l" defTabSz="508000" rtl="0" fontAlgn="base">
      <a:spcBef>
        <a:spcPct val="0"/>
      </a:spcBef>
      <a:spcAft>
        <a:spcPct val="0"/>
      </a:spcAft>
      <a:defRPr sz="2000" kern="1200">
        <a:solidFill>
          <a:schemeClr val="tx1"/>
        </a:solidFill>
        <a:latin typeface="Arial" pitchFamily="-112" charset="0"/>
        <a:ea typeface="ＭＳ Ｐゴシック" pitchFamily="-112" charset="-128"/>
        <a:cs typeface="ＭＳ Ｐゴシック" pitchFamily="-112" charset="-128"/>
      </a:defRPr>
    </a:lvl3pPr>
    <a:lvl4pPr marL="1527175" indent="-155575" algn="l" defTabSz="508000" rtl="0" fontAlgn="base">
      <a:spcBef>
        <a:spcPct val="0"/>
      </a:spcBef>
      <a:spcAft>
        <a:spcPct val="0"/>
      </a:spcAft>
      <a:defRPr sz="2000" kern="1200">
        <a:solidFill>
          <a:schemeClr val="tx1"/>
        </a:solidFill>
        <a:latin typeface="Arial" pitchFamily="-112" charset="0"/>
        <a:ea typeface="ＭＳ Ｐゴシック" pitchFamily="-112" charset="-128"/>
        <a:cs typeface="ＭＳ Ｐゴシック" pitchFamily="-112" charset="-128"/>
      </a:defRPr>
    </a:lvl4pPr>
    <a:lvl5pPr marL="2036763" indent="-207963" algn="l" defTabSz="508000" rtl="0" fontAlgn="base">
      <a:spcBef>
        <a:spcPct val="0"/>
      </a:spcBef>
      <a:spcAft>
        <a:spcPct val="0"/>
      </a:spcAft>
      <a:defRPr sz="2000" kern="1200">
        <a:solidFill>
          <a:schemeClr val="tx1"/>
        </a:solidFill>
        <a:latin typeface="Arial" pitchFamily="-112" charset="0"/>
        <a:ea typeface="ＭＳ Ｐゴシック" pitchFamily="-112" charset="-128"/>
        <a:cs typeface="ＭＳ Ｐゴシック" pitchFamily="-112" charset="-128"/>
      </a:defRPr>
    </a:lvl5pPr>
    <a:lvl6pPr marL="2286000" algn="l" defTabSz="457200" rtl="0" eaLnBrk="1" latinLnBrk="0" hangingPunct="1">
      <a:defRPr sz="2000" kern="1200">
        <a:solidFill>
          <a:schemeClr val="tx1"/>
        </a:solidFill>
        <a:latin typeface="Arial" pitchFamily="-112" charset="0"/>
        <a:ea typeface="ＭＳ Ｐゴシック" pitchFamily="-112" charset="-128"/>
        <a:cs typeface="ＭＳ Ｐゴシック" pitchFamily="-112" charset="-128"/>
      </a:defRPr>
    </a:lvl6pPr>
    <a:lvl7pPr marL="2743200" algn="l" defTabSz="457200" rtl="0" eaLnBrk="1" latinLnBrk="0" hangingPunct="1">
      <a:defRPr sz="2000" kern="1200">
        <a:solidFill>
          <a:schemeClr val="tx1"/>
        </a:solidFill>
        <a:latin typeface="Arial" pitchFamily="-112" charset="0"/>
        <a:ea typeface="ＭＳ Ｐゴシック" pitchFamily="-112" charset="-128"/>
        <a:cs typeface="ＭＳ Ｐゴシック" pitchFamily="-112" charset="-128"/>
      </a:defRPr>
    </a:lvl7pPr>
    <a:lvl8pPr marL="3200400" algn="l" defTabSz="457200" rtl="0" eaLnBrk="1" latinLnBrk="0" hangingPunct="1">
      <a:defRPr sz="2000" kern="1200">
        <a:solidFill>
          <a:schemeClr val="tx1"/>
        </a:solidFill>
        <a:latin typeface="Arial" pitchFamily="-112" charset="0"/>
        <a:ea typeface="ＭＳ Ｐゴシック" pitchFamily="-112" charset="-128"/>
        <a:cs typeface="ＭＳ Ｐゴシック" pitchFamily="-112" charset="-128"/>
      </a:defRPr>
    </a:lvl8pPr>
    <a:lvl9pPr marL="3657600" algn="l" defTabSz="457200" rtl="0" eaLnBrk="1" latinLnBrk="0" hangingPunct="1">
      <a:defRPr sz="2000" kern="1200">
        <a:solidFill>
          <a:schemeClr val="tx1"/>
        </a:solidFill>
        <a:latin typeface="Arial" pitchFamily="-112" charset="0"/>
        <a:ea typeface="ＭＳ Ｐゴシック" pitchFamily="-112" charset="-128"/>
        <a:cs typeface="ＭＳ Ｐゴシック" pitchFamily="-112" charset="-128"/>
      </a:defRPr>
    </a:lvl9pPr>
  </p:defaultTextStyle>
  <p:extLst>
    <p:ext uri="{EFAFB233-063F-42B5-8137-9DF3F51BA10A}">
      <p15:sldGuideLst xmlns:p15="http://schemas.microsoft.com/office/powerpoint/2012/main">
        <p15:guide id="1" orient="horz" pos="-514">
          <p15:clr>
            <a:srgbClr val="A4A3A4"/>
          </p15:clr>
        </p15:guide>
        <p15:guide id="2" orient="horz" pos="5094">
          <p15:clr>
            <a:srgbClr val="A4A3A4"/>
          </p15:clr>
        </p15:guide>
        <p15:guide id="3" orient="horz" pos="579">
          <p15:clr>
            <a:srgbClr val="A4A3A4"/>
          </p15:clr>
        </p15:guide>
        <p15:guide id="4" pos="1750">
          <p15:clr>
            <a:srgbClr val="A4A3A4"/>
          </p15:clr>
        </p15:guide>
        <p15:guide id="5" pos="5274">
          <p15:clr>
            <a:srgbClr val="A4A3A4"/>
          </p15:clr>
        </p15:guide>
        <p15:guide id="6" pos="2209">
          <p15:clr>
            <a:srgbClr val="A4A3A4"/>
          </p15:clr>
        </p15:guide>
        <p15:guide id="7" pos="2360">
          <p15:clr>
            <a:srgbClr val="A4A3A4"/>
          </p15:clr>
        </p15:guide>
        <p15:guide id="8" pos="2819">
          <p15:clr>
            <a:srgbClr val="A4A3A4"/>
          </p15:clr>
        </p15:guide>
        <p15:guide id="9" pos="2969">
          <p15:clr>
            <a:srgbClr val="A4A3A4"/>
          </p15:clr>
        </p15:guide>
        <p15:guide id="10" pos="4815">
          <p15:clr>
            <a:srgbClr val="A4A3A4"/>
          </p15:clr>
        </p15:guide>
        <p15:guide id="11" pos="4656" userDrawn="1">
          <p15:clr>
            <a:srgbClr val="A4A3A4"/>
          </p15:clr>
        </p15:guide>
        <p15:guide id="12" pos="4214">
          <p15:clr>
            <a:srgbClr val="A4A3A4"/>
          </p15:clr>
        </p15:guide>
        <p15:guide id="13" pos="4071">
          <p15:clr>
            <a:srgbClr val="A4A3A4"/>
          </p15:clr>
        </p15:guide>
        <p15:guide id="14" pos="3596">
          <p15:clr>
            <a:srgbClr val="A4A3A4"/>
          </p15:clr>
        </p15:guide>
        <p15:guide id="15" pos="34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4CB3BE"/>
    <a:srgbClr val="123150"/>
    <a:srgbClr val="042A4A"/>
    <a:srgbClr val="00243A"/>
    <a:srgbClr val="0FC985"/>
    <a:srgbClr val="102637"/>
    <a:srgbClr val="001E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4" autoAdjust="0"/>
    <p:restoredTop sz="94660"/>
  </p:normalViewPr>
  <p:slideViewPr>
    <p:cSldViewPr snapToGrid="0" snapToObjects="1" showGuides="1">
      <p:cViewPr varScale="1">
        <p:scale>
          <a:sx n="98" d="100"/>
          <a:sy n="98" d="100"/>
        </p:scale>
        <p:origin x="1752" y="78"/>
      </p:cViewPr>
      <p:guideLst>
        <p:guide orient="horz" pos="-514"/>
        <p:guide orient="horz" pos="5094"/>
        <p:guide orient="horz" pos="579"/>
        <p:guide pos="1750"/>
        <p:guide pos="5274"/>
        <p:guide pos="2209"/>
        <p:guide pos="2360"/>
        <p:guide pos="2819"/>
        <p:guide pos="2969"/>
        <p:guide pos="4815"/>
        <p:guide pos="4656"/>
        <p:guide pos="4214"/>
        <p:guide pos="4071"/>
        <p:guide pos="3596"/>
        <p:guide pos="345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923B3B-DE6C-F146-B784-88DD3E28EF14}" type="datetimeFigureOut">
              <a:rPr lang="en-US" smtClean="0"/>
              <a:pPr/>
              <a:t>1/17/2020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08804F-C2D3-2445-A80B-BFE701BF923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9412"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9412" fontAlgn="auto">
              <a:spcBef>
                <a:spcPts val="0"/>
              </a:spcBef>
              <a:spcAft>
                <a:spcPts val="0"/>
              </a:spcAft>
              <a:defRPr sz="1200" smtClean="0">
                <a:latin typeface="+mn-lt"/>
                <a:ea typeface="+mn-ea"/>
                <a:cs typeface="+mn-cs"/>
              </a:defRPr>
            </a:lvl1pPr>
          </a:lstStyle>
          <a:p>
            <a:pPr>
              <a:defRPr/>
            </a:pPr>
            <a:fld id="{F460A17F-281F-9441-AD7C-4824A101EC1A}" type="datetime1">
              <a:rPr lang="en-US"/>
              <a:pPr>
                <a:defRPr/>
              </a:pPr>
              <a:t>1/17/2020</a:t>
            </a:fld>
            <a:endParaRPr lang="en-US"/>
          </a:p>
        </p:txBody>
      </p:sp>
      <p:sp>
        <p:nvSpPr>
          <p:cNvPr id="4" name="Slide Image Placeholder 3"/>
          <p:cNvSpPr>
            <a:spLocks noGrp="1" noRot="1" noChangeAspect="1"/>
          </p:cNvSpPr>
          <p:nvPr>
            <p:ph type="sldImg" idx="2"/>
          </p:nvPr>
        </p:nvSpPr>
        <p:spPr>
          <a:xfrm>
            <a:off x="1211263" y="685800"/>
            <a:ext cx="44354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9412"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9412" fontAlgn="auto">
              <a:spcBef>
                <a:spcPts val="0"/>
              </a:spcBef>
              <a:spcAft>
                <a:spcPts val="0"/>
              </a:spcAft>
              <a:defRPr sz="1200" smtClean="0">
                <a:latin typeface="+mn-lt"/>
                <a:ea typeface="+mn-ea"/>
                <a:cs typeface="+mn-cs"/>
              </a:defRPr>
            </a:lvl1pPr>
          </a:lstStyle>
          <a:p>
            <a:pPr>
              <a:defRPr/>
            </a:pPr>
            <a:fld id="{2921FB22-72A0-DC46-8401-B370A393F8D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508000" rtl="0" fontAlgn="base">
      <a:spcBef>
        <a:spcPct val="30000"/>
      </a:spcBef>
      <a:spcAft>
        <a:spcPct val="0"/>
      </a:spcAft>
      <a:defRPr sz="1300" kern="1200">
        <a:solidFill>
          <a:schemeClr val="tx1"/>
        </a:solidFill>
        <a:latin typeface="+mn-lt"/>
        <a:ea typeface="ＭＳ Ｐゴシック" pitchFamily="-112" charset="-128"/>
        <a:cs typeface="ＭＳ Ｐゴシック" pitchFamily="-112" charset="-128"/>
      </a:defRPr>
    </a:lvl1pPr>
    <a:lvl2pPr marL="508000" algn="l" defTabSz="508000" rtl="0" fontAlgn="base">
      <a:spcBef>
        <a:spcPct val="30000"/>
      </a:spcBef>
      <a:spcAft>
        <a:spcPct val="0"/>
      </a:spcAft>
      <a:defRPr sz="1300" kern="1200">
        <a:solidFill>
          <a:schemeClr val="tx1"/>
        </a:solidFill>
        <a:latin typeface="+mn-lt"/>
        <a:ea typeface="ＭＳ Ｐゴシック" pitchFamily="-112" charset="-128"/>
        <a:cs typeface="+mn-cs"/>
      </a:defRPr>
    </a:lvl2pPr>
    <a:lvl3pPr marL="1017588" algn="l" defTabSz="508000" rtl="0" fontAlgn="base">
      <a:spcBef>
        <a:spcPct val="30000"/>
      </a:spcBef>
      <a:spcAft>
        <a:spcPct val="0"/>
      </a:spcAft>
      <a:defRPr sz="1300" kern="1200">
        <a:solidFill>
          <a:schemeClr val="tx1"/>
        </a:solidFill>
        <a:latin typeface="+mn-lt"/>
        <a:ea typeface="ＭＳ Ｐゴシック" pitchFamily="-112" charset="-128"/>
        <a:cs typeface="+mn-cs"/>
      </a:defRPr>
    </a:lvl3pPr>
    <a:lvl4pPr marL="1527175" algn="l" defTabSz="508000" rtl="0" fontAlgn="base">
      <a:spcBef>
        <a:spcPct val="30000"/>
      </a:spcBef>
      <a:spcAft>
        <a:spcPct val="0"/>
      </a:spcAft>
      <a:defRPr sz="1300" kern="1200">
        <a:solidFill>
          <a:schemeClr val="tx1"/>
        </a:solidFill>
        <a:latin typeface="+mn-lt"/>
        <a:ea typeface="ＭＳ Ｐゴシック" pitchFamily="-112" charset="-128"/>
        <a:cs typeface="+mn-cs"/>
      </a:defRPr>
    </a:lvl4pPr>
    <a:lvl5pPr marL="2036763" algn="l" defTabSz="508000" rtl="0" fontAlgn="base">
      <a:spcBef>
        <a:spcPct val="30000"/>
      </a:spcBef>
      <a:spcAft>
        <a:spcPct val="0"/>
      </a:spcAft>
      <a:defRPr sz="1300" kern="1200">
        <a:solidFill>
          <a:schemeClr val="tx1"/>
        </a:solidFill>
        <a:latin typeface="+mn-lt"/>
        <a:ea typeface="ＭＳ Ｐゴシック" pitchFamily="-112" charset="-128"/>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3"/>
          <a:srcRect t="22727"/>
          <a:stretch>
            <a:fillRect/>
          </a:stretch>
        </p:blipFill>
        <p:spPr bwMode="auto">
          <a:xfrm>
            <a:off x="2286000" y="0"/>
            <a:ext cx="7772400" cy="7772400"/>
          </a:xfrm>
          <a:prstGeom prst="rect">
            <a:avLst/>
          </a:prstGeom>
          <a:noFill/>
          <a:ln w="9525">
            <a:noFill/>
            <a:miter lim="800000"/>
            <a:headEnd/>
            <a:tailEnd/>
          </a:ln>
        </p:spPr>
      </p:pic>
      <p:pic>
        <p:nvPicPr>
          <p:cNvPr id="3" name="Picture 6"/>
          <p:cNvPicPr>
            <a:picLocks noChangeAspect="1"/>
          </p:cNvPicPr>
          <p:nvPr/>
        </p:nvPicPr>
        <p:blipFill>
          <a:blip r:embed="rId3"/>
          <a:srcRect t="22727"/>
          <a:stretch>
            <a:fillRect/>
          </a:stretch>
        </p:blipFill>
        <p:spPr bwMode="auto">
          <a:xfrm>
            <a:off x="0" y="0"/>
            <a:ext cx="7772400" cy="7772400"/>
          </a:xfrm>
          <a:prstGeom prst="rect">
            <a:avLst/>
          </a:prstGeom>
          <a:noFill/>
          <a:ln w="9525">
            <a:noFill/>
            <a:miter lim="800000"/>
            <a:headEnd/>
            <a:tailEnd/>
          </a:ln>
        </p:spPr>
      </p:pic>
      <p:pic>
        <p:nvPicPr>
          <p:cNvPr id="4" name="Picture 7"/>
          <p:cNvPicPr>
            <a:picLocks noChangeAspect="1"/>
          </p:cNvPicPr>
          <p:nvPr/>
        </p:nvPicPr>
        <p:blipFill>
          <a:blip r:embed="rId4"/>
          <a:srcRect/>
          <a:stretch>
            <a:fillRect/>
          </a:stretch>
        </p:blipFill>
        <p:spPr bwMode="auto">
          <a:xfrm>
            <a:off x="6481998" y="1584902"/>
            <a:ext cx="2006600" cy="495300"/>
          </a:xfrm>
          <a:prstGeom prst="rect">
            <a:avLst/>
          </a:prstGeom>
          <a:noFill/>
          <a:ln w="9525">
            <a:noFill/>
            <a:miter lim="800000"/>
            <a:headEnd/>
            <a:tailEnd/>
          </a:ln>
        </p:spPr>
      </p:pic>
      <p:sp>
        <p:nvSpPr>
          <p:cNvPr id="12" name="Text Placeholder 10"/>
          <p:cNvSpPr>
            <a:spLocks noGrp="1"/>
          </p:cNvSpPr>
          <p:nvPr>
            <p:ph type="body" sz="quarter" idx="10" hasCustomPrompt="1"/>
          </p:nvPr>
        </p:nvSpPr>
        <p:spPr>
          <a:xfrm>
            <a:off x="5664703" y="3527279"/>
            <a:ext cx="3691088" cy="913943"/>
          </a:xfrm>
          <a:solidFill>
            <a:schemeClr val="bg1"/>
          </a:solidFill>
        </p:spPr>
        <p:txBody>
          <a:bodyPr lIns="182880" tIns="182880" rIns="182880" bIns="182880"/>
          <a:lstStyle>
            <a:lvl1pPr>
              <a:lnSpc>
                <a:spcPts val="1200"/>
              </a:lnSpc>
              <a:spcAft>
                <a:spcPts val="400"/>
              </a:spcAft>
              <a:defRPr sz="1200" baseline="0">
                <a:solidFill>
                  <a:srgbClr val="042A4A"/>
                </a:solidFill>
                <a:latin typeface="NeutraText-Demi"/>
              </a:defRPr>
            </a:lvl1pPr>
            <a:lvl2pPr>
              <a:lnSpc>
                <a:spcPts val="1200"/>
              </a:lnSpc>
              <a:defRPr sz="800" baseline="0">
                <a:solidFill>
                  <a:srgbClr val="4CB3BE"/>
                </a:solidFill>
              </a:defRPr>
            </a:lvl2pPr>
            <a:lvl3pPr>
              <a:lnSpc>
                <a:spcPts val="1200"/>
              </a:lnSpc>
              <a:defRPr sz="1100" b="0" cap="none" spc="0" baseline="0">
                <a:solidFill>
                  <a:srgbClr val="00243A"/>
                </a:solidFill>
                <a:latin typeface="Proxima Nova"/>
              </a:defRPr>
            </a:lvl3pPr>
            <a:lvl5pPr>
              <a:defRPr/>
            </a:lvl5pPr>
            <a:lvl6pPr>
              <a:defRPr/>
            </a:lvl6pPr>
          </a:lstStyle>
          <a:p>
            <a:pPr lvl="0"/>
            <a:r>
              <a:rPr lang="en-US" dirty="0"/>
              <a:t>Click to edit</a:t>
            </a:r>
          </a:p>
          <a:p>
            <a:pPr lvl="5"/>
            <a:r>
              <a:rPr lang="en-US" dirty="0"/>
              <a:t>CLICK TO EDIT</a:t>
            </a:r>
          </a:p>
          <a:p>
            <a:pPr lvl="4"/>
            <a:r>
              <a:rPr lang="en-US" dirty="0"/>
              <a:t>Click to edit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5" name="Picture 24" descr="tricap_ppttemplate_horizontal_4-1aw.png"/>
          <p:cNvPicPr>
            <a:picLocks noChangeAspect="1"/>
          </p:cNvPicPr>
          <p:nvPr userDrawn="1"/>
        </p:nvPicPr>
        <p:blipFill>
          <a:blip r:embed="rId2"/>
          <a:stretch>
            <a:fillRect/>
          </a:stretch>
        </p:blipFill>
        <p:spPr>
          <a:xfrm rot="5400000">
            <a:off x="4664093" y="-4019568"/>
            <a:ext cx="685800" cy="9378987"/>
          </a:xfrm>
          <a:prstGeom prst="rect">
            <a:avLst/>
          </a:prstGeom>
        </p:spPr>
      </p:pic>
      <p:cxnSp>
        <p:nvCxnSpPr>
          <p:cNvPr id="10" name="Straight Connector 9"/>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4"/>
          </p:nvPr>
        </p:nvSpPr>
        <p:spPr>
          <a:xfrm>
            <a:off x="2099609" y="518564"/>
            <a:ext cx="3517153" cy="174192"/>
          </a:xfrm>
        </p:spPr>
        <p:txBody>
          <a:bodyPr anchor="ctr" anchorCtr="0"/>
          <a:lstStyle>
            <a:lvl1pPr>
              <a:lnSpc>
                <a:spcPts val="1100"/>
              </a:lnSpc>
              <a:defRPr sz="1000" baseline="0">
                <a:solidFill>
                  <a:schemeClr val="bg1"/>
                </a:solidFill>
                <a:latin typeface="NeutraText-Book"/>
              </a:defRPr>
            </a:lvl1pPr>
          </a:lstStyle>
          <a:p>
            <a:pPr lvl="0"/>
            <a:r>
              <a:rPr lang="en-US"/>
              <a:t>Click to edit Master text styles</a:t>
            </a:r>
          </a:p>
        </p:txBody>
      </p:sp>
      <p:sp>
        <p:nvSpPr>
          <p:cNvPr id="15" name="Text Placeholder 14"/>
          <p:cNvSpPr>
            <a:spLocks noGrp="1"/>
          </p:cNvSpPr>
          <p:nvPr>
            <p:ph type="body" sz="quarter" idx="15" hasCustomPrompt="1"/>
          </p:nvPr>
        </p:nvSpPr>
        <p:spPr>
          <a:xfrm>
            <a:off x="544360" y="399979"/>
            <a:ext cx="797112" cy="529936"/>
          </a:xfrm>
        </p:spPr>
        <p:txBody>
          <a:bodyPr anchor="ctr" anchorCtr="0"/>
          <a:lstStyle>
            <a:lvl1pPr algn="ctr">
              <a:defRPr sz="3600" baseline="0">
                <a:solidFill>
                  <a:srgbClr val="4CB3BE"/>
                </a:solidFill>
                <a:latin typeface="NeutraText-Light"/>
              </a:defRPr>
            </a:lvl1pPr>
          </a:lstStyle>
          <a:p>
            <a:pPr lvl="0"/>
            <a:r>
              <a:rPr lang="en-US" dirty="0"/>
              <a:t>#</a:t>
            </a:r>
          </a:p>
        </p:txBody>
      </p:sp>
      <p:sp>
        <p:nvSpPr>
          <p:cNvPr id="22" name="Slide Number Placeholder 5"/>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23" name="Footer Placeholder 2"/>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pic>
        <p:nvPicPr>
          <p:cNvPr id="16" name="Picture 8"/>
          <p:cNvPicPr>
            <a:picLocks noChangeAspect="1"/>
          </p:cNvPicPr>
          <p:nvPr userDrawn="1"/>
        </p:nvPicPr>
        <p:blipFill>
          <a:blip r:embed="rId3"/>
          <a:srcRect/>
          <a:stretch>
            <a:fillRect/>
          </a:stretch>
        </p:blipFill>
        <p:spPr bwMode="auto">
          <a:xfrm>
            <a:off x="6218851" y="2190790"/>
            <a:ext cx="2984784" cy="4046678"/>
          </a:xfrm>
          <a:prstGeom prst="rect">
            <a:avLst/>
          </a:prstGeom>
          <a:noFill/>
          <a:ln w="9525">
            <a:noFill/>
            <a:miter lim="800000"/>
            <a:headEnd/>
            <a:tailEnd/>
          </a:ln>
        </p:spPr>
      </p:pic>
      <p:sp>
        <p:nvSpPr>
          <p:cNvPr id="28" name="Text Placeholder 10">
            <a:extLst>
              <a:ext uri="{FF2B5EF4-FFF2-40B4-BE49-F238E27FC236}">
                <a16:creationId xmlns:a16="http://schemas.microsoft.com/office/drawing/2014/main" id="{83513128-A386-441F-BE72-64F917B5579D}"/>
              </a:ext>
            </a:extLst>
          </p:cNvPr>
          <p:cNvSpPr>
            <a:spLocks noGrp="1"/>
          </p:cNvSpPr>
          <p:nvPr>
            <p:ph type="body" sz="quarter" idx="28" hasCustomPrompt="1"/>
          </p:nvPr>
        </p:nvSpPr>
        <p:spPr>
          <a:xfrm>
            <a:off x="2139363" y="3445933"/>
            <a:ext cx="3480796" cy="2505866"/>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a:defRPr>
            </a:lvl4pPr>
          </a:lstStyle>
          <a:p>
            <a:pPr lvl="1"/>
            <a:r>
              <a:rPr lang="en-US" cap="none" dirty="0"/>
              <a:t> Bullet Style</a:t>
            </a:r>
            <a:endParaRPr lang="en-US" dirty="0"/>
          </a:p>
          <a:p>
            <a:pPr lvl="2"/>
            <a:r>
              <a:rPr lang="en-US" dirty="0"/>
              <a:t> Third level</a:t>
            </a:r>
          </a:p>
          <a:p>
            <a:pPr lvl="3"/>
            <a:r>
              <a:rPr lang="en-US" dirty="0"/>
              <a:t> Fourth level</a:t>
            </a:r>
          </a:p>
        </p:txBody>
      </p:sp>
      <p:sp>
        <p:nvSpPr>
          <p:cNvPr id="29" name="Text Placeholder 10">
            <a:extLst>
              <a:ext uri="{FF2B5EF4-FFF2-40B4-BE49-F238E27FC236}">
                <a16:creationId xmlns:a16="http://schemas.microsoft.com/office/drawing/2014/main" id="{1C899F50-2199-4D2A-A76C-6E98D2F73541}"/>
              </a:ext>
            </a:extLst>
          </p:cNvPr>
          <p:cNvSpPr>
            <a:spLocks noGrp="1"/>
          </p:cNvSpPr>
          <p:nvPr>
            <p:ph type="body" sz="quarter" idx="13" hasCustomPrompt="1"/>
          </p:nvPr>
        </p:nvSpPr>
        <p:spPr>
          <a:xfrm>
            <a:off x="2139363" y="1594716"/>
            <a:ext cx="3480796" cy="1743489"/>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Rg" panose="02000506030000020004" pitchFamily="50" charset="0"/>
              </a:defRPr>
            </a:lvl4pPr>
          </a:lstStyle>
          <a:p>
            <a:pPr marL="0" marR="0" lvl="0" indent="0" algn="l" defTabSz="914400" rtl="0" eaLnBrk="1" fontAlgn="base" latinLnBrk="0" hangingPunct="1">
              <a:lnSpc>
                <a:spcPts val="1700"/>
              </a:lnSpc>
              <a:spcBef>
                <a:spcPct val="0"/>
              </a:spcBef>
              <a:spcAft>
                <a:spcPts val="800"/>
              </a:spcAft>
              <a:buClrTx/>
              <a:buSzTx/>
              <a:buFontTx/>
              <a:buNone/>
              <a:tabLst/>
              <a:defRPr/>
            </a:pPr>
            <a:r>
              <a:rPr lang="en-US" dirty="0"/>
              <a:t>Click to edit Master text styles</a:t>
            </a:r>
          </a:p>
          <a:p>
            <a:pPr marL="0" marR="0" lvl="0" indent="0" algn="l" defTabSz="914400" rtl="0" eaLnBrk="1" fontAlgn="base" latinLnBrk="0" hangingPunct="1">
              <a:lnSpc>
                <a:spcPts val="1700"/>
              </a:lnSpc>
              <a:spcBef>
                <a:spcPct val="0"/>
              </a:spcBef>
              <a:spcAft>
                <a:spcPts val="800"/>
              </a:spcAft>
              <a:buClrTx/>
              <a:buSzTx/>
              <a:tabLst/>
              <a:defRPr/>
            </a:pPr>
            <a:r>
              <a:rPr lang="en-US" dirty="0"/>
              <a:t> headline bullet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6"/>
          <p:cNvPicPr>
            <a:picLocks noChangeAspect="1"/>
          </p:cNvPicPr>
          <p:nvPr/>
        </p:nvPicPr>
        <p:blipFill>
          <a:blip r:embed="rId2"/>
          <a:srcRect t="22727"/>
          <a:stretch>
            <a:fillRect/>
          </a:stretch>
        </p:blipFill>
        <p:spPr bwMode="auto">
          <a:xfrm>
            <a:off x="2286000" y="0"/>
            <a:ext cx="7772400" cy="7772400"/>
          </a:xfrm>
          <a:prstGeom prst="rect">
            <a:avLst/>
          </a:prstGeom>
          <a:noFill/>
          <a:ln w="9525">
            <a:noFill/>
            <a:miter lim="800000"/>
            <a:headEnd/>
            <a:tailEnd/>
          </a:ln>
        </p:spPr>
      </p:pic>
      <p:pic>
        <p:nvPicPr>
          <p:cNvPr id="4" name="Picture 6"/>
          <p:cNvPicPr>
            <a:picLocks noChangeAspect="1"/>
          </p:cNvPicPr>
          <p:nvPr userDrawn="1"/>
        </p:nvPicPr>
        <p:blipFill>
          <a:blip r:embed="rId3"/>
          <a:srcRect l="70588" t="22727"/>
          <a:stretch>
            <a:fillRect/>
          </a:stretch>
        </p:blipFill>
        <p:spPr bwMode="auto">
          <a:xfrm>
            <a:off x="0" y="0"/>
            <a:ext cx="2489200" cy="7772400"/>
          </a:xfrm>
          <a:prstGeom prst="rect">
            <a:avLst/>
          </a:prstGeom>
          <a:noFill/>
          <a:ln w="9525">
            <a:noFill/>
            <a:miter lim="800000"/>
            <a:headEnd/>
            <a:tailEnd/>
          </a:ln>
        </p:spPr>
      </p:pic>
      <p:sp>
        <p:nvSpPr>
          <p:cNvPr id="6" name="TextBox 5"/>
          <p:cNvSpPr txBox="1"/>
          <p:nvPr userDrawn="1"/>
        </p:nvSpPr>
        <p:spPr>
          <a:xfrm>
            <a:off x="566361" y="6432376"/>
            <a:ext cx="2942011" cy="726374"/>
          </a:xfrm>
          <a:prstGeom prst="rect">
            <a:avLst/>
          </a:prstGeom>
          <a:noFill/>
        </p:spPr>
        <p:txBody>
          <a:bodyPr numCol="2" spcCol="274320">
            <a:spAutoFit/>
          </a:bodyPr>
          <a:lstStyle/>
          <a:p>
            <a:pPr defTabSz="509412" fontAlgn="auto">
              <a:spcBef>
                <a:spcPts val="0"/>
              </a:spcBef>
              <a:spcAft>
                <a:spcPts val="0"/>
              </a:spcAft>
              <a:defRPr/>
            </a:pPr>
            <a:r>
              <a:rPr lang="en-US" sz="800" dirty="0" err="1">
                <a:solidFill>
                  <a:schemeClr val="bg1"/>
                </a:solidFill>
                <a:latin typeface="Proxima Nova Rg" panose="02000506030000020004" pitchFamily="50" charset="0"/>
                <a:ea typeface="+mn-ea"/>
                <a:cs typeface="Proxima Nova Regular"/>
              </a:rPr>
              <a:t>Tricap</a:t>
            </a:r>
            <a:r>
              <a:rPr lang="en-US" sz="800" dirty="0">
                <a:solidFill>
                  <a:schemeClr val="bg1"/>
                </a:solidFill>
                <a:latin typeface="Proxima Nova Rg" panose="02000506030000020004" pitchFamily="50" charset="0"/>
                <a:ea typeface="+mn-ea"/>
                <a:cs typeface="Proxima Nova Regular"/>
              </a:rPr>
              <a:t> Residential Group</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747 N. LaSalle , Suite 210</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Chicago, IL 60654</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312 725 9440</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Info@TricapRes.com </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Property Management</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Acquisition &amp; Development</a:t>
            </a:r>
          </a:p>
          <a:p>
            <a:pPr defTabSz="509412" fontAlgn="auto">
              <a:spcBef>
                <a:spcPts val="0"/>
              </a:spcBef>
              <a:spcAft>
                <a:spcPts val="0"/>
              </a:spcAft>
              <a:defRPr/>
            </a:pPr>
            <a:r>
              <a:rPr lang="en-US" sz="800" dirty="0">
                <a:solidFill>
                  <a:schemeClr val="bg1"/>
                </a:solidFill>
                <a:latin typeface="Proxima Nova Rg" panose="02000506030000020004" pitchFamily="50" charset="0"/>
                <a:ea typeface="+mn-ea"/>
                <a:cs typeface="Proxima Nova Regular"/>
              </a:rPr>
              <a:t>Real Estate Advisory</a:t>
            </a:r>
          </a:p>
          <a:p>
            <a:pPr defTabSz="509412" fontAlgn="auto">
              <a:spcBef>
                <a:spcPts val="0"/>
              </a:spcBef>
              <a:spcAft>
                <a:spcPts val="0"/>
              </a:spcAft>
              <a:defRPr/>
            </a:pPr>
            <a:endParaRPr lang="en-US" sz="800" dirty="0">
              <a:solidFill>
                <a:schemeClr val="bg1"/>
              </a:solidFill>
              <a:latin typeface="Proxima Nova Regular"/>
              <a:ea typeface="+mn-ea"/>
              <a:cs typeface="Proxima Nova Regular"/>
            </a:endParaRPr>
          </a:p>
          <a:p>
            <a:pPr defTabSz="509412" fontAlgn="auto">
              <a:spcBef>
                <a:spcPts val="0"/>
              </a:spcBef>
              <a:spcAft>
                <a:spcPts val="0"/>
              </a:spcAft>
              <a:defRPr/>
            </a:pPr>
            <a:r>
              <a:rPr lang="en-US" sz="800" dirty="0" err="1">
                <a:solidFill>
                  <a:srgbClr val="4CB3BE"/>
                </a:solidFill>
                <a:latin typeface="Proxima Nova Rg" panose="02000506030000020004" pitchFamily="50" charset="0"/>
                <a:ea typeface="+mn-ea"/>
                <a:cs typeface="Proxima Nova Regular"/>
              </a:rPr>
              <a:t>TricapRes.com</a:t>
            </a:r>
            <a:endParaRPr lang="en-US" sz="800" dirty="0">
              <a:solidFill>
                <a:srgbClr val="4CB3BE"/>
              </a:solidFill>
              <a:latin typeface="Proxima Nova Rg" panose="02000506030000020004" pitchFamily="50" charset="0"/>
              <a:ea typeface="+mn-ea"/>
              <a:cs typeface="Proxima Nova Regul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29"/>
          <p:cNvSpPr>
            <a:spLocks noGrp="1"/>
          </p:cNvSpPr>
          <p:nvPr>
            <p:ph type="pic" sz="quarter" idx="25" hasCustomPrompt="1"/>
          </p:nvPr>
        </p:nvSpPr>
        <p:spPr>
          <a:xfrm>
            <a:off x="317500" y="327025"/>
            <a:ext cx="4694767" cy="7118350"/>
          </a:xfrm>
        </p:spPr>
        <p:txBody>
          <a:bodyPr/>
          <a:lstStyle/>
          <a:p>
            <a:r>
              <a:rPr lang="en-US" dirty="0"/>
              <a:t> picture</a:t>
            </a:r>
          </a:p>
        </p:txBody>
      </p:sp>
      <p:sp>
        <p:nvSpPr>
          <p:cNvPr id="3" name="Content Placeholder 2"/>
          <p:cNvSpPr>
            <a:spLocks noGrp="1"/>
          </p:cNvSpPr>
          <p:nvPr>
            <p:ph idx="1" hasCustomPrompt="1"/>
          </p:nvPr>
        </p:nvSpPr>
        <p:spPr>
          <a:xfrm>
            <a:off x="5864100" y="4897377"/>
            <a:ext cx="2506382" cy="2045158"/>
          </a:xfrm>
        </p:spPr>
        <p:txBody>
          <a:bodyPr/>
          <a:lstStyle>
            <a:lvl1pPr>
              <a:lnSpc>
                <a:spcPts val="1200"/>
              </a:lnSpc>
              <a:defRPr sz="800" b="0" baseline="0">
                <a:solidFill>
                  <a:srgbClr val="4CB3BE"/>
                </a:solidFill>
                <a:latin typeface="NeutraText-Demi" panose="02000000000000000000" pitchFamily="50" charset="0"/>
              </a:defRPr>
            </a:lvl1pPr>
            <a:lvl2pPr>
              <a:lnSpc>
                <a:spcPts val="1600"/>
              </a:lnSpc>
              <a:defRPr sz="1100" cap="none" spc="0" baseline="0">
                <a:latin typeface="Proxima Nova Rg" panose="02000506030000020004" pitchFamily="50" charset="0"/>
              </a:defRPr>
            </a:lvl2pPr>
          </a:lstStyle>
          <a:p>
            <a:pPr lvl="5"/>
            <a:r>
              <a:rPr lang="en-US" dirty="0"/>
              <a:t>CLICK TO EDIT</a:t>
            </a:r>
          </a:p>
          <a:p>
            <a:pPr lvl="4"/>
            <a:r>
              <a:rPr lang="en-US" dirty="0"/>
              <a:t>Click to edit</a:t>
            </a:r>
          </a:p>
        </p:txBody>
      </p:sp>
      <p:sp>
        <p:nvSpPr>
          <p:cNvPr id="11" name="Content Placeholder 2">
            <a:extLst>
              <a:ext uri="{FF2B5EF4-FFF2-40B4-BE49-F238E27FC236}">
                <a16:creationId xmlns:a16="http://schemas.microsoft.com/office/drawing/2014/main" id="{984CDFC4-8DF4-47EA-A83F-4958731BA045}"/>
              </a:ext>
            </a:extLst>
          </p:cNvPr>
          <p:cNvSpPr>
            <a:spLocks noGrp="1"/>
          </p:cNvSpPr>
          <p:nvPr>
            <p:ph idx="26" hasCustomPrompt="1"/>
          </p:nvPr>
        </p:nvSpPr>
        <p:spPr>
          <a:xfrm>
            <a:off x="8370482" y="4897377"/>
            <a:ext cx="942974" cy="2045158"/>
          </a:xfrm>
        </p:spPr>
        <p:txBody>
          <a:bodyPr/>
          <a:lstStyle>
            <a:lvl1pPr>
              <a:lnSpc>
                <a:spcPts val="1200"/>
              </a:lnSpc>
              <a:defRPr sz="800" b="0" baseline="0">
                <a:solidFill>
                  <a:srgbClr val="4CB3BE"/>
                </a:solidFill>
                <a:latin typeface="NeutraText-Demi" panose="02000000000000000000" pitchFamily="50" charset="0"/>
              </a:defRPr>
            </a:lvl1pPr>
            <a:lvl2pPr>
              <a:lnSpc>
                <a:spcPts val="1600"/>
              </a:lnSpc>
              <a:defRPr sz="1100" cap="none" spc="0" baseline="0">
                <a:latin typeface="Proxima Nova Rg" panose="02000506030000020004" pitchFamily="50" charset="0"/>
              </a:defRPr>
            </a:lvl2pPr>
            <a:lvl5pPr>
              <a:defRPr/>
            </a:lvl5pPr>
          </a:lstStyle>
          <a:p>
            <a:pPr lvl="5"/>
            <a:r>
              <a:rPr lang="en-US" dirty="0"/>
              <a:t>CLICK TO EDIT </a:t>
            </a:r>
          </a:p>
          <a:p>
            <a:pPr lvl="4"/>
            <a:r>
              <a:rPr lang="en-US" dirty="0"/>
              <a:t>Click to edit</a:t>
            </a:r>
          </a:p>
        </p:txBody>
      </p:sp>
      <p:cxnSp>
        <p:nvCxnSpPr>
          <p:cNvPr id="15" name="Straight Connector 14">
            <a:extLst>
              <a:ext uri="{FF2B5EF4-FFF2-40B4-BE49-F238E27FC236}">
                <a16:creationId xmlns:a16="http://schemas.microsoft.com/office/drawing/2014/main" id="{6CB37FA1-3444-438A-B782-4EA2C7CF25BC}"/>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320EDA79-1184-44D2-95A2-5E8AA51F7E86}"/>
              </a:ext>
            </a:extLst>
          </p:cNvPr>
          <p:cNvSpPr>
            <a:spLocks noGrp="1"/>
          </p:cNvSpPr>
          <p:nvPr>
            <p:ph type="sldNum" sz="quarter" idx="20"/>
          </p:nvPr>
        </p:nvSpPr>
        <p:spPr>
          <a:xfrm>
            <a:off x="7143190" y="7523379"/>
            <a:ext cx="2348192" cy="249021"/>
          </a:xfr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17" name="Footer Placeholder 2">
            <a:extLst>
              <a:ext uri="{FF2B5EF4-FFF2-40B4-BE49-F238E27FC236}">
                <a16:creationId xmlns:a16="http://schemas.microsoft.com/office/drawing/2014/main" id="{6953AC07-EC69-48A8-95F4-1CED6CD8D816}"/>
              </a:ext>
            </a:extLst>
          </p:cNvPr>
          <p:cNvSpPr>
            <a:spLocks noGrp="1"/>
          </p:cNvSpPr>
          <p:nvPr>
            <p:ph type="ftr" sz="quarter" idx="21"/>
          </p:nvPr>
        </p:nvSpPr>
        <p:spPr>
          <a:xfrm>
            <a:off x="2132480" y="7523379"/>
            <a:ext cx="4213599" cy="249021"/>
          </a:xfr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
        <p:nvSpPr>
          <p:cNvPr id="9" name="Text Placeholder 10">
            <a:extLst>
              <a:ext uri="{FF2B5EF4-FFF2-40B4-BE49-F238E27FC236}">
                <a16:creationId xmlns:a16="http://schemas.microsoft.com/office/drawing/2014/main" id="{EC47CEFB-8FFB-4DF8-9BA8-99F4DC93DE06}"/>
              </a:ext>
            </a:extLst>
          </p:cNvPr>
          <p:cNvSpPr>
            <a:spLocks noGrp="1"/>
          </p:cNvSpPr>
          <p:nvPr>
            <p:ph type="body" sz="quarter" idx="10" hasCustomPrompt="1"/>
          </p:nvPr>
        </p:nvSpPr>
        <p:spPr>
          <a:xfrm>
            <a:off x="5664703" y="3527279"/>
            <a:ext cx="3691088" cy="913943"/>
          </a:xfrm>
          <a:solidFill>
            <a:schemeClr val="bg1"/>
          </a:solidFill>
        </p:spPr>
        <p:txBody>
          <a:bodyPr lIns="182880" tIns="182880" rIns="182880" bIns="182880"/>
          <a:lstStyle>
            <a:lvl1pPr>
              <a:lnSpc>
                <a:spcPts val="1200"/>
              </a:lnSpc>
              <a:spcAft>
                <a:spcPts val="400"/>
              </a:spcAft>
              <a:defRPr sz="1200" baseline="0">
                <a:solidFill>
                  <a:srgbClr val="042A4A"/>
                </a:solidFill>
                <a:latin typeface="NeutraText-Demi"/>
              </a:defRPr>
            </a:lvl1pPr>
            <a:lvl2pPr>
              <a:lnSpc>
                <a:spcPts val="1200"/>
              </a:lnSpc>
              <a:defRPr sz="800" baseline="0">
                <a:solidFill>
                  <a:srgbClr val="4CB3BE"/>
                </a:solidFill>
              </a:defRPr>
            </a:lvl2pPr>
            <a:lvl3pPr>
              <a:lnSpc>
                <a:spcPts val="1200"/>
              </a:lnSpc>
              <a:defRPr sz="1100" b="0" cap="none" spc="0" baseline="0">
                <a:solidFill>
                  <a:srgbClr val="00243A"/>
                </a:solidFill>
                <a:latin typeface="Proxima Nova"/>
              </a:defRPr>
            </a:lvl3pPr>
            <a:lvl5pPr>
              <a:defRPr/>
            </a:lvl5pPr>
            <a:lvl6pPr>
              <a:defRPr/>
            </a:lvl6pPr>
          </a:lstStyle>
          <a:p>
            <a:pPr lvl="0"/>
            <a:r>
              <a:rPr lang="en-US" dirty="0"/>
              <a:t>Click to edit</a:t>
            </a:r>
          </a:p>
          <a:p>
            <a:pPr lvl="5"/>
            <a:r>
              <a:rPr lang="en-US" dirty="0"/>
              <a:t>CLICK TO EDIT</a:t>
            </a:r>
          </a:p>
          <a:p>
            <a:pPr lvl="4"/>
            <a:r>
              <a:rPr lang="en-US" dirty="0"/>
              <a:t>Click to edit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Box 2"/>
          <p:cNvSpPr txBox="1"/>
          <p:nvPr userDrawn="1"/>
        </p:nvSpPr>
        <p:spPr>
          <a:xfrm>
            <a:off x="5906434" y="301827"/>
            <a:ext cx="3726848" cy="363105"/>
          </a:xfrm>
          <a:prstGeom prst="rect">
            <a:avLst/>
          </a:prstGeom>
          <a:noFill/>
        </p:spPr>
        <p:txBody>
          <a:bodyPr lIns="0" tIns="0" rIns="0" bIns="0" numCol="2" spcCol="274320"/>
          <a:lstStyle/>
          <a:p>
            <a:pPr defTabSz="509412" fontAlgn="auto">
              <a:lnSpc>
                <a:spcPts val="1100"/>
              </a:lnSpc>
              <a:spcBef>
                <a:spcPts val="0"/>
              </a:spcBef>
              <a:spcAft>
                <a:spcPts val="0"/>
              </a:spcAft>
              <a:defRPr/>
            </a:pPr>
            <a:r>
              <a:rPr lang="en-US" sz="800" dirty="0" err="1">
                <a:solidFill>
                  <a:srgbClr val="00243A"/>
                </a:solidFill>
                <a:latin typeface="Proxima Nova"/>
                <a:ea typeface="+mn-ea"/>
                <a:cs typeface="+mn-cs"/>
              </a:rPr>
              <a:t>Tricap</a:t>
            </a:r>
            <a:r>
              <a:rPr lang="en-US" sz="800" dirty="0">
                <a:solidFill>
                  <a:srgbClr val="00243A"/>
                </a:solidFill>
                <a:latin typeface="Proxima Nova"/>
                <a:ea typeface="+mn-ea"/>
                <a:cs typeface="+mn-cs"/>
              </a:rPr>
              <a:t> Residential Group</a:t>
            </a:r>
          </a:p>
          <a:p>
            <a:pPr defTabSz="509412" fontAlgn="auto">
              <a:lnSpc>
                <a:spcPts val="1100"/>
              </a:lnSpc>
              <a:spcBef>
                <a:spcPts val="0"/>
              </a:spcBef>
              <a:spcAft>
                <a:spcPts val="0"/>
              </a:spcAft>
              <a:defRPr/>
            </a:pPr>
            <a:r>
              <a:rPr lang="en-US" sz="800" dirty="0">
                <a:solidFill>
                  <a:srgbClr val="00243A"/>
                </a:solidFill>
                <a:latin typeface="Proxima Nova"/>
                <a:ea typeface="+mn-ea"/>
                <a:cs typeface="+mn-cs"/>
              </a:rPr>
              <a:t>747 N. LaSalle, Suite 210</a:t>
            </a:r>
          </a:p>
          <a:p>
            <a:pPr defTabSz="509412" fontAlgn="auto">
              <a:lnSpc>
                <a:spcPts val="1100"/>
              </a:lnSpc>
              <a:spcBef>
                <a:spcPts val="0"/>
              </a:spcBef>
              <a:spcAft>
                <a:spcPts val="0"/>
              </a:spcAft>
              <a:defRPr/>
            </a:pPr>
            <a:r>
              <a:rPr lang="en-US" sz="800" dirty="0">
                <a:solidFill>
                  <a:srgbClr val="00243A"/>
                </a:solidFill>
                <a:latin typeface="Proxima Nova"/>
                <a:ea typeface="+mn-ea"/>
                <a:cs typeface="+mn-cs"/>
              </a:rPr>
              <a:t>Chicago, IL 60654</a:t>
            </a:r>
          </a:p>
          <a:p>
            <a:pPr defTabSz="509412" fontAlgn="auto">
              <a:lnSpc>
                <a:spcPts val="1100"/>
              </a:lnSpc>
              <a:spcBef>
                <a:spcPts val="0"/>
              </a:spcBef>
              <a:spcAft>
                <a:spcPts val="0"/>
              </a:spcAft>
              <a:defRPr/>
            </a:pPr>
            <a:r>
              <a:rPr lang="en-US" sz="800" dirty="0">
                <a:solidFill>
                  <a:srgbClr val="00243A"/>
                </a:solidFill>
                <a:latin typeface="Proxima Nova"/>
                <a:ea typeface="+mn-ea"/>
                <a:cs typeface="+mn-cs"/>
              </a:rPr>
              <a:t>312 725 9440</a:t>
            </a:r>
          </a:p>
          <a:p>
            <a:pPr defTabSz="509412" fontAlgn="auto">
              <a:lnSpc>
                <a:spcPts val="1100"/>
              </a:lnSpc>
              <a:spcBef>
                <a:spcPts val="0"/>
              </a:spcBef>
              <a:spcAft>
                <a:spcPts val="0"/>
              </a:spcAft>
              <a:defRPr/>
            </a:pPr>
            <a:r>
              <a:rPr lang="en-US" sz="800" dirty="0">
                <a:solidFill>
                  <a:srgbClr val="00243A"/>
                </a:solidFill>
                <a:latin typeface="Proxima Nova"/>
                <a:ea typeface="+mn-ea"/>
                <a:cs typeface="+mn-cs"/>
              </a:rPr>
              <a:t>info@TricapRes.com</a:t>
            </a:r>
          </a:p>
          <a:p>
            <a:pPr defTabSz="509412" fontAlgn="auto">
              <a:lnSpc>
                <a:spcPts val="1100"/>
              </a:lnSpc>
              <a:spcBef>
                <a:spcPts val="0"/>
              </a:spcBef>
              <a:spcAft>
                <a:spcPts val="0"/>
              </a:spcAft>
              <a:defRPr/>
            </a:pPr>
            <a:r>
              <a:rPr lang="en-US" sz="800" dirty="0" err="1">
                <a:solidFill>
                  <a:srgbClr val="00243A"/>
                </a:solidFill>
                <a:latin typeface="Proxima Nova"/>
                <a:ea typeface="+mn-ea"/>
                <a:cs typeface="+mn-cs"/>
              </a:rPr>
              <a:t>TricapRes.com</a:t>
            </a:r>
            <a:endParaRPr lang="en-US" sz="800" dirty="0">
              <a:solidFill>
                <a:srgbClr val="00243A"/>
              </a:solidFill>
              <a:latin typeface="Proxima Nova"/>
              <a:ea typeface="+mn-ea"/>
              <a:cs typeface="+mn-cs"/>
            </a:endParaRPr>
          </a:p>
        </p:txBody>
      </p:sp>
      <p:pic>
        <p:nvPicPr>
          <p:cNvPr id="4" name="Picture 7"/>
          <p:cNvPicPr>
            <a:picLocks noChangeAspect="1"/>
          </p:cNvPicPr>
          <p:nvPr/>
        </p:nvPicPr>
        <p:blipFill>
          <a:blip r:embed="rId2"/>
          <a:srcRect/>
          <a:stretch>
            <a:fillRect/>
          </a:stretch>
        </p:blipFill>
        <p:spPr bwMode="auto">
          <a:xfrm>
            <a:off x="2099609" y="1584901"/>
            <a:ext cx="1295400" cy="317500"/>
          </a:xfrm>
          <a:prstGeom prst="rect">
            <a:avLst/>
          </a:prstGeom>
          <a:noFill/>
          <a:ln w="9525">
            <a:noFill/>
            <a:miter lim="800000"/>
            <a:headEnd/>
            <a:tailEnd/>
          </a:ln>
        </p:spPr>
      </p:pic>
      <p:sp>
        <p:nvSpPr>
          <p:cNvPr id="7" name="Text Placeholder 2">
            <a:extLst>
              <a:ext uri="{FF2B5EF4-FFF2-40B4-BE49-F238E27FC236}">
                <a16:creationId xmlns:a16="http://schemas.microsoft.com/office/drawing/2014/main" id="{485608ED-DE82-4BF2-B99E-3BFAD5A2099F}"/>
              </a:ext>
            </a:extLst>
          </p:cNvPr>
          <p:cNvSpPr>
            <a:spLocks noGrp="1"/>
          </p:cNvSpPr>
          <p:nvPr>
            <p:ph idx="1"/>
          </p:nvPr>
        </p:nvSpPr>
        <p:spPr bwMode="auto">
          <a:xfrm>
            <a:off x="2116044" y="2419062"/>
            <a:ext cx="7239747" cy="45588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C4F0A09-CFFA-4E8A-A058-CDA79D37A2E1}"/>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C24F5E8-A6D5-48F5-95C1-C613120E2D6E}"/>
              </a:ext>
            </a:extLst>
          </p:cNvPr>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10" name="Footer Placeholder 2">
            <a:extLst>
              <a:ext uri="{FF2B5EF4-FFF2-40B4-BE49-F238E27FC236}">
                <a16:creationId xmlns:a16="http://schemas.microsoft.com/office/drawing/2014/main" id="{08270339-1FBC-4B0F-985E-00C86C02FDCC}"/>
              </a:ext>
            </a:extLst>
          </p:cNvPr>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9" name="Picture 18" descr="gray bkgd slide.jpg"/>
          <p:cNvPicPr>
            <a:picLocks noChangeAspect="1"/>
          </p:cNvPicPr>
          <p:nvPr userDrawn="1"/>
        </p:nvPicPr>
        <p:blipFill>
          <a:blip r:embed="rId2"/>
          <a:stretch>
            <a:fillRect/>
          </a:stretch>
        </p:blipFill>
        <p:spPr>
          <a:xfrm>
            <a:off x="-1" y="0"/>
            <a:ext cx="10058401" cy="7772400"/>
          </a:xfrm>
          <a:prstGeom prst="rect">
            <a:avLst/>
          </a:prstGeom>
        </p:spPr>
      </p:pic>
      <p:cxnSp>
        <p:nvCxnSpPr>
          <p:cNvPr id="8" name="Straight Connector 7"/>
          <p:cNvCxnSpPr/>
          <p:nvPr userDrawn="1"/>
        </p:nvCxnSpPr>
        <p:spPr>
          <a:xfrm>
            <a:off x="2099609" y="3860209"/>
            <a:ext cx="3498664" cy="1227"/>
          </a:xfrm>
          <a:prstGeom prst="line">
            <a:avLst/>
          </a:prstGeom>
          <a:ln w="6350" cap="flat" cmpd="sng" algn="ctr">
            <a:solidFill>
              <a:srgbClr val="00243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5906434" y="3860209"/>
            <a:ext cx="3449357" cy="1227"/>
          </a:xfrm>
          <a:prstGeom prst="line">
            <a:avLst/>
          </a:prstGeom>
          <a:ln w="6350" cap="flat" cmpd="sng" algn="ctr">
            <a:solidFill>
              <a:srgbClr val="00243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2099609" y="5249259"/>
            <a:ext cx="3498664" cy="1226"/>
          </a:xfrm>
          <a:prstGeom prst="line">
            <a:avLst/>
          </a:prstGeom>
          <a:ln w="6350" cap="flat" cmpd="sng" algn="ctr">
            <a:solidFill>
              <a:srgbClr val="00243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5906434" y="5249259"/>
            <a:ext cx="3449357" cy="1226"/>
          </a:xfrm>
          <a:prstGeom prst="line">
            <a:avLst/>
          </a:prstGeom>
          <a:ln w="6350" cap="flat" cmpd="sng" algn="ctr">
            <a:solidFill>
              <a:srgbClr val="00243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0"/>
          </p:nvPr>
        </p:nvSpPr>
        <p:spPr>
          <a:xfrm>
            <a:off x="2099609" y="1462395"/>
            <a:ext cx="7239747" cy="414643"/>
          </a:xfrm>
        </p:spPr>
        <p:txBody>
          <a:bodyPr>
            <a:spAutoFit/>
          </a:bodyPr>
          <a:lstStyle>
            <a:lvl1pPr>
              <a:lnSpc>
                <a:spcPts val="3400"/>
              </a:lnSpc>
              <a:defRPr sz="2000" spc="100" baseline="0">
                <a:solidFill>
                  <a:srgbClr val="4CB3BE"/>
                </a:solidFill>
                <a:latin typeface="NeutraText-Book"/>
              </a:defRPr>
            </a:lvl1pPr>
          </a:lstStyle>
          <a:p>
            <a:pPr lvl="0"/>
            <a:r>
              <a:rPr lang="en-US"/>
              <a:t>Click to edit Master text styles</a:t>
            </a:r>
          </a:p>
        </p:txBody>
      </p:sp>
      <p:sp>
        <p:nvSpPr>
          <p:cNvPr id="13" name="Text Placeholder 12"/>
          <p:cNvSpPr>
            <a:spLocks noGrp="1"/>
          </p:cNvSpPr>
          <p:nvPr>
            <p:ph type="body" sz="quarter" idx="12"/>
          </p:nvPr>
        </p:nvSpPr>
        <p:spPr>
          <a:xfrm>
            <a:off x="2116045" y="3928413"/>
            <a:ext cx="3482229" cy="1254106"/>
          </a:xfrm>
        </p:spPr>
        <p:txBody>
          <a:bodyPr/>
          <a:lstStyle>
            <a:lvl1pPr>
              <a:lnSpc>
                <a:spcPts val="1200"/>
              </a:lnSpc>
              <a:defRPr sz="1100" b="1" i="0" cap="none" spc="0" baseline="0">
                <a:solidFill>
                  <a:srgbClr val="4CB3BE"/>
                </a:solidFill>
                <a:latin typeface="Proxima Nova Rg" panose="02000506030000020004" pitchFamily="50" charset="0"/>
              </a:defRPr>
            </a:lvl1pPr>
            <a:lvl2pPr marL="0" indent="0">
              <a:lnSpc>
                <a:spcPts val="1200"/>
              </a:lnSpc>
              <a:defRPr sz="1100" cap="none" spc="0" baseline="0">
                <a:solidFill>
                  <a:srgbClr val="00243A"/>
                </a:solidFill>
                <a:latin typeface="Proxima Nova Rg" panose="02000506030000020004" pitchFamily="50" charset="0"/>
              </a:defRPr>
            </a:lvl2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713FA3B-872A-4080-93F8-38D0550D5AA2}"/>
              </a:ext>
            </a:extLst>
          </p:cNvPr>
          <p:cNvSpPr>
            <a:spLocks noGrp="1"/>
          </p:cNvSpPr>
          <p:nvPr>
            <p:ph type="body" sz="quarter" idx="16"/>
          </p:nvPr>
        </p:nvSpPr>
        <p:spPr>
          <a:xfrm>
            <a:off x="2116045" y="5321798"/>
            <a:ext cx="3482229" cy="1254106"/>
          </a:xfrm>
        </p:spPr>
        <p:txBody>
          <a:bodyPr/>
          <a:lstStyle>
            <a:lvl1pPr>
              <a:lnSpc>
                <a:spcPts val="1200"/>
              </a:lnSpc>
              <a:defRPr sz="1100" b="1" i="0" cap="none" spc="0" baseline="0">
                <a:solidFill>
                  <a:srgbClr val="4CB3BE"/>
                </a:solidFill>
                <a:latin typeface="Proxima Nova Rg" panose="02000506030000020004" pitchFamily="50" charset="0"/>
              </a:defRPr>
            </a:lvl1pPr>
            <a:lvl2pPr marL="0" indent="0">
              <a:lnSpc>
                <a:spcPts val="1200"/>
              </a:lnSpc>
              <a:defRPr sz="1100" cap="none" spc="0" baseline="0">
                <a:solidFill>
                  <a:srgbClr val="00243A"/>
                </a:solidFill>
                <a:latin typeface="Proxima Nova Rg" panose="02000506030000020004" pitchFamily="50" charset="0"/>
              </a:defRPr>
            </a:lvl2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7157ACE8-3B99-44A7-B363-1A7191522C51}"/>
              </a:ext>
            </a:extLst>
          </p:cNvPr>
          <p:cNvSpPr>
            <a:spLocks noGrp="1"/>
          </p:cNvSpPr>
          <p:nvPr>
            <p:ph type="body" sz="quarter" idx="17"/>
          </p:nvPr>
        </p:nvSpPr>
        <p:spPr>
          <a:xfrm>
            <a:off x="5906434" y="5321798"/>
            <a:ext cx="3482229" cy="1254106"/>
          </a:xfrm>
        </p:spPr>
        <p:txBody>
          <a:bodyPr/>
          <a:lstStyle>
            <a:lvl1pPr>
              <a:lnSpc>
                <a:spcPts val="1200"/>
              </a:lnSpc>
              <a:defRPr sz="1100" b="1" i="0" cap="none" spc="0" baseline="0">
                <a:solidFill>
                  <a:srgbClr val="4CB3BE"/>
                </a:solidFill>
                <a:latin typeface="Proxima Nova Rg" panose="02000506030000020004" pitchFamily="50" charset="0"/>
              </a:defRPr>
            </a:lvl1pPr>
            <a:lvl2pPr marL="0" indent="0">
              <a:lnSpc>
                <a:spcPts val="1200"/>
              </a:lnSpc>
              <a:defRPr sz="1100" cap="none" spc="0" baseline="0">
                <a:solidFill>
                  <a:srgbClr val="00243A"/>
                </a:solidFill>
                <a:latin typeface="Proxima Nova Rg" panose="02000506030000020004" pitchFamily="50" charset="0"/>
              </a:defRPr>
            </a:lvl2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0AA945E2-E7AA-4633-91F4-085F3B1EE476}"/>
              </a:ext>
            </a:extLst>
          </p:cNvPr>
          <p:cNvSpPr>
            <a:spLocks noGrp="1"/>
          </p:cNvSpPr>
          <p:nvPr>
            <p:ph type="body" sz="quarter" idx="18"/>
          </p:nvPr>
        </p:nvSpPr>
        <p:spPr>
          <a:xfrm>
            <a:off x="5906434" y="3923840"/>
            <a:ext cx="3482229" cy="1254106"/>
          </a:xfrm>
        </p:spPr>
        <p:txBody>
          <a:bodyPr/>
          <a:lstStyle>
            <a:lvl1pPr>
              <a:lnSpc>
                <a:spcPts val="1200"/>
              </a:lnSpc>
              <a:defRPr sz="1100" b="1" i="0" cap="none" spc="0" baseline="0">
                <a:solidFill>
                  <a:srgbClr val="4CB3BE"/>
                </a:solidFill>
                <a:latin typeface="Proxima Nova Rg" panose="02000506030000020004" pitchFamily="50" charset="0"/>
              </a:defRPr>
            </a:lvl1pPr>
            <a:lvl2pPr marL="0" indent="0">
              <a:lnSpc>
                <a:spcPts val="1200"/>
              </a:lnSpc>
              <a:defRPr sz="1100" cap="none" spc="0" baseline="0">
                <a:solidFill>
                  <a:srgbClr val="00243A"/>
                </a:solidFill>
                <a:latin typeface="Proxima Nova Rg" panose="02000506030000020004" pitchFamily="50" charset="0"/>
              </a:defRPr>
            </a:lvl2pPr>
          </a:lstStyle>
          <a:p>
            <a:pPr lvl="0"/>
            <a:r>
              <a:rPr lang="en-US"/>
              <a:t>Click to edit Master text styles</a:t>
            </a:r>
          </a:p>
          <a:p>
            <a:pPr lvl="1"/>
            <a:r>
              <a:rPr lang="en-US"/>
              <a:t>Second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Picture Placeholder 29"/>
          <p:cNvSpPr>
            <a:spLocks noGrp="1"/>
          </p:cNvSpPr>
          <p:nvPr>
            <p:ph type="pic" sz="quarter" idx="25" hasCustomPrompt="1"/>
          </p:nvPr>
        </p:nvSpPr>
        <p:spPr>
          <a:xfrm>
            <a:off x="317500" y="327025"/>
            <a:ext cx="4694767" cy="7118350"/>
          </a:xfrm>
        </p:spPr>
        <p:txBody>
          <a:bodyPr/>
          <a:lstStyle/>
          <a:p>
            <a:r>
              <a:rPr lang="en-US" dirty="0"/>
              <a:t> picture</a:t>
            </a:r>
          </a:p>
        </p:txBody>
      </p:sp>
      <p:sp>
        <p:nvSpPr>
          <p:cNvPr id="13" name="Text Placeholder 12"/>
          <p:cNvSpPr>
            <a:spLocks noGrp="1"/>
          </p:cNvSpPr>
          <p:nvPr>
            <p:ph type="body" sz="quarter" idx="12"/>
          </p:nvPr>
        </p:nvSpPr>
        <p:spPr>
          <a:xfrm>
            <a:off x="505920" y="4529746"/>
            <a:ext cx="3722612" cy="308893"/>
          </a:xfrm>
        </p:spPr>
        <p:txBody>
          <a:bodyPr anchor="ctr" anchorCtr="0"/>
          <a:lstStyle>
            <a:lvl1pPr algn="r">
              <a:lnSpc>
                <a:spcPts val="1800"/>
              </a:lnSpc>
              <a:defRPr sz="1300" baseline="0">
                <a:solidFill>
                  <a:schemeClr val="bg1"/>
                </a:solidFill>
              </a:defRPr>
            </a:lvl1pPr>
          </a:lstStyle>
          <a:p>
            <a:pPr lvl="0"/>
            <a:r>
              <a:rPr lang="en-US"/>
              <a:t>Click to edit Master text styles</a:t>
            </a:r>
          </a:p>
        </p:txBody>
      </p:sp>
      <p:sp>
        <p:nvSpPr>
          <p:cNvPr id="16" name="Text Placeholder 15"/>
          <p:cNvSpPr>
            <a:spLocks noGrp="1"/>
          </p:cNvSpPr>
          <p:nvPr>
            <p:ph type="body" sz="quarter" idx="13" hasCustomPrompt="1"/>
          </p:nvPr>
        </p:nvSpPr>
        <p:spPr>
          <a:xfrm>
            <a:off x="4372831" y="4112367"/>
            <a:ext cx="1278872" cy="846996"/>
          </a:xfrm>
        </p:spPr>
        <p:txBody>
          <a:bodyPr anchor="ctr" anchorCtr="0"/>
          <a:lstStyle>
            <a:lvl1pPr algn="l">
              <a:lnSpc>
                <a:spcPts val="10000"/>
              </a:lnSpc>
              <a:defRPr sz="8200">
                <a:solidFill>
                  <a:srgbClr val="4CB3BE"/>
                </a:solidFill>
                <a:latin typeface="NeutraText-Book"/>
              </a:defRPr>
            </a:lvl1pPr>
          </a:lstStyle>
          <a:p>
            <a:pPr lvl="0"/>
            <a:r>
              <a:rPr lang="en-US" dirty="0"/>
              <a:t>#</a:t>
            </a:r>
          </a:p>
        </p:txBody>
      </p:sp>
      <p:cxnSp>
        <p:nvCxnSpPr>
          <p:cNvPr id="6" name="Straight Connector 5">
            <a:extLst>
              <a:ext uri="{FF2B5EF4-FFF2-40B4-BE49-F238E27FC236}">
                <a16:creationId xmlns:a16="http://schemas.microsoft.com/office/drawing/2014/main" id="{4FFD6439-B7D4-4C82-8E50-452A57B87A8C}"/>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6E862B1-13E1-4793-A34E-FBCE7C09051B}"/>
              </a:ext>
            </a:extLst>
          </p:cNvPr>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9" name="Footer Placeholder 2">
            <a:extLst>
              <a:ext uri="{FF2B5EF4-FFF2-40B4-BE49-F238E27FC236}">
                <a16:creationId xmlns:a16="http://schemas.microsoft.com/office/drawing/2014/main" id="{BFC0ABFA-9F1E-4467-A975-E2F2A478430E}"/>
              </a:ext>
            </a:extLst>
          </p:cNvPr>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
        <p:nvSpPr>
          <p:cNvPr id="10" name="Text Placeholder 14">
            <a:extLst>
              <a:ext uri="{FF2B5EF4-FFF2-40B4-BE49-F238E27FC236}">
                <a16:creationId xmlns:a16="http://schemas.microsoft.com/office/drawing/2014/main" id="{5770ED3F-94D4-48D1-BC86-38370740101E}"/>
              </a:ext>
            </a:extLst>
          </p:cNvPr>
          <p:cNvSpPr>
            <a:spLocks noGrp="1"/>
          </p:cNvSpPr>
          <p:nvPr>
            <p:ph type="body" sz="quarter" idx="10"/>
          </p:nvPr>
        </p:nvSpPr>
        <p:spPr>
          <a:xfrm>
            <a:off x="5906434" y="4555147"/>
            <a:ext cx="3449357" cy="1642557"/>
          </a:xfrm>
        </p:spPr>
        <p:txBody>
          <a:bodyPr/>
          <a:lstStyle>
            <a:lvl1pPr>
              <a:lnSpc>
                <a:spcPts val="2400"/>
              </a:lnSpc>
              <a:spcAft>
                <a:spcPts val="1800"/>
              </a:spcAft>
              <a:defRPr sz="2400" kern="1200" spc="90">
                <a:solidFill>
                  <a:srgbClr val="00243A"/>
                </a:solidFill>
                <a:latin typeface="NeutraText-Book"/>
              </a:defRPr>
            </a:lvl1pPr>
            <a:lvl2pPr marL="0">
              <a:lnSpc>
                <a:spcPts val="1200"/>
              </a:lnSpc>
              <a:spcBef>
                <a:spcPts val="0"/>
              </a:spcBef>
              <a:defRPr sz="1100" b="1" cap="none" spc="0" baseline="0">
                <a:solidFill>
                  <a:srgbClr val="4CB3BE"/>
                </a:solidFill>
                <a:latin typeface="Proxima Nova Rg" panose="02000506030000020004" pitchFamily="50" charset="0"/>
              </a:defRPr>
            </a:lvl2pPr>
          </a:lstStyle>
          <a:p>
            <a:pPr lvl="0"/>
            <a:r>
              <a:rPr lang="en-US"/>
              <a:t>Click to edit Master text styles</a:t>
            </a:r>
          </a:p>
          <a:p>
            <a:pPr lvl="1"/>
            <a:r>
              <a:rPr lang="en-US"/>
              <a:t>Second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5" name="Picture 24" descr="tricap_ppttemplate_horizontal_4-1aw.png"/>
          <p:cNvPicPr>
            <a:picLocks noChangeAspect="1"/>
          </p:cNvPicPr>
          <p:nvPr userDrawn="1"/>
        </p:nvPicPr>
        <p:blipFill>
          <a:blip r:embed="rId2"/>
          <a:stretch>
            <a:fillRect/>
          </a:stretch>
        </p:blipFill>
        <p:spPr>
          <a:xfrm rot="5400000">
            <a:off x="4664093" y="-4019568"/>
            <a:ext cx="685800" cy="9378987"/>
          </a:xfrm>
          <a:prstGeom prst="rect">
            <a:avLst/>
          </a:prstGeom>
        </p:spPr>
      </p:pic>
      <p:sp>
        <p:nvSpPr>
          <p:cNvPr id="11" name="Text Placeholder 10"/>
          <p:cNvSpPr>
            <a:spLocks noGrp="1"/>
          </p:cNvSpPr>
          <p:nvPr>
            <p:ph type="body" sz="quarter" idx="13"/>
          </p:nvPr>
        </p:nvSpPr>
        <p:spPr>
          <a:xfrm>
            <a:off x="2132480" y="1594716"/>
            <a:ext cx="7223310" cy="2505866"/>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Rg" panose="02000506030000020004" pitchFamily="50" charset="0"/>
              </a:defRPr>
            </a:lvl4pPr>
          </a:lstStyle>
          <a:p>
            <a:pPr marL="0" marR="0" lvl="0" indent="0" algn="l" defTabSz="914400" rtl="0" eaLnBrk="1" fontAlgn="base" latinLnBrk="0" hangingPunct="1">
              <a:lnSpc>
                <a:spcPts val="1700"/>
              </a:lnSpc>
              <a:spcBef>
                <a:spcPct val="0"/>
              </a:spcBef>
              <a:spcAft>
                <a:spcPts val="800"/>
              </a:spcAft>
              <a:buClrTx/>
              <a:buSzTx/>
              <a:buFontTx/>
              <a:buNone/>
              <a:tabLst/>
              <a:defRPr/>
            </a:pPr>
            <a:r>
              <a:rPr lang="en-US"/>
              <a:t>Click to edit Master text styles</a:t>
            </a:r>
          </a:p>
          <a:p>
            <a:pPr marL="0" marR="0" lvl="1" indent="0" algn="l" defTabSz="914400" rtl="0" eaLnBrk="1" fontAlgn="base" latinLnBrk="0" hangingPunct="1">
              <a:lnSpc>
                <a:spcPts val="1700"/>
              </a:lnSpc>
              <a:spcBef>
                <a:spcPct val="0"/>
              </a:spcBef>
              <a:spcAft>
                <a:spcPts val="800"/>
              </a:spcAft>
              <a:buClrTx/>
              <a:buSzTx/>
              <a:buFontTx/>
              <a:buNone/>
              <a:tabLst/>
              <a:defRPr/>
            </a:pPr>
            <a:r>
              <a:rPr lang="en-US"/>
              <a:t>Second level</a:t>
            </a:r>
          </a:p>
          <a:p>
            <a:pPr marL="0" marR="0" lvl="2" indent="0" algn="l" defTabSz="914400" rtl="0" eaLnBrk="1" fontAlgn="base" latinLnBrk="0" hangingPunct="1">
              <a:lnSpc>
                <a:spcPts val="1700"/>
              </a:lnSpc>
              <a:spcBef>
                <a:spcPct val="0"/>
              </a:spcBef>
              <a:spcAft>
                <a:spcPts val="800"/>
              </a:spcAft>
              <a:buClrTx/>
              <a:buSzTx/>
              <a:buFontTx/>
              <a:buNone/>
              <a:tabLst/>
              <a:defRPr/>
            </a:pPr>
            <a:r>
              <a:rPr lang="en-US"/>
              <a:t>Third level</a:t>
            </a:r>
          </a:p>
          <a:p>
            <a:pPr marL="0" marR="0" lvl="3" indent="0" algn="l" defTabSz="914400" rtl="0" eaLnBrk="1" fontAlgn="base" latinLnBrk="0" hangingPunct="1">
              <a:lnSpc>
                <a:spcPts val="1700"/>
              </a:lnSpc>
              <a:spcBef>
                <a:spcPct val="0"/>
              </a:spcBef>
              <a:spcAft>
                <a:spcPts val="800"/>
              </a:spcAft>
              <a:buClrTx/>
              <a:buSzTx/>
              <a:buFontTx/>
              <a:buNone/>
              <a:tabLst/>
              <a:defRPr/>
            </a:pPr>
            <a:r>
              <a:rPr lang="en-US"/>
              <a:t>Fourth level</a:t>
            </a:r>
          </a:p>
          <a:p>
            <a:pPr marL="0" marR="0" lvl="4" indent="0" algn="l" defTabSz="914400" rtl="0" eaLnBrk="1" fontAlgn="base" latinLnBrk="0" hangingPunct="1">
              <a:lnSpc>
                <a:spcPts val="1700"/>
              </a:lnSpc>
              <a:spcBef>
                <a:spcPct val="0"/>
              </a:spcBef>
              <a:spcAft>
                <a:spcPts val="800"/>
              </a:spcAft>
              <a:buClrTx/>
              <a:buSzTx/>
              <a:buFontTx/>
              <a:buNone/>
              <a:tabLst/>
              <a:defRPr/>
            </a:pPr>
            <a:r>
              <a:rPr lang="en-US"/>
              <a:t>Fifth level</a:t>
            </a:r>
            <a:endParaRPr lang="en-US" dirty="0"/>
          </a:p>
        </p:txBody>
      </p:sp>
      <p:sp>
        <p:nvSpPr>
          <p:cNvPr id="13" name="Text Placeholder 12"/>
          <p:cNvSpPr>
            <a:spLocks noGrp="1"/>
          </p:cNvSpPr>
          <p:nvPr>
            <p:ph type="body" sz="quarter" idx="14"/>
          </p:nvPr>
        </p:nvSpPr>
        <p:spPr>
          <a:xfrm>
            <a:off x="2099609" y="518564"/>
            <a:ext cx="3517153" cy="174192"/>
          </a:xfrm>
        </p:spPr>
        <p:txBody>
          <a:bodyPr anchor="ctr" anchorCtr="0"/>
          <a:lstStyle>
            <a:lvl1pPr>
              <a:lnSpc>
                <a:spcPts val="1100"/>
              </a:lnSpc>
              <a:defRPr sz="1000" baseline="0">
                <a:solidFill>
                  <a:schemeClr val="bg1"/>
                </a:solidFill>
                <a:latin typeface="NeutraText-Book"/>
              </a:defRPr>
            </a:lvl1pPr>
          </a:lstStyle>
          <a:p>
            <a:pPr lvl="0"/>
            <a:r>
              <a:rPr lang="en-US"/>
              <a:t>Click to edit Master text styles</a:t>
            </a:r>
          </a:p>
        </p:txBody>
      </p:sp>
      <p:sp>
        <p:nvSpPr>
          <p:cNvPr id="15" name="Text Placeholder 14"/>
          <p:cNvSpPr>
            <a:spLocks noGrp="1"/>
          </p:cNvSpPr>
          <p:nvPr>
            <p:ph type="body" sz="quarter" idx="15" hasCustomPrompt="1"/>
          </p:nvPr>
        </p:nvSpPr>
        <p:spPr>
          <a:xfrm>
            <a:off x="544360" y="399979"/>
            <a:ext cx="797112" cy="529936"/>
          </a:xfrm>
        </p:spPr>
        <p:txBody>
          <a:bodyPr anchor="ctr" anchorCtr="0"/>
          <a:lstStyle>
            <a:lvl1pPr algn="ctr">
              <a:defRPr sz="3600" baseline="0">
                <a:solidFill>
                  <a:srgbClr val="4CB3BE"/>
                </a:solidFill>
                <a:latin typeface="NeutraText-Light"/>
              </a:defRPr>
            </a:lvl1pPr>
          </a:lstStyle>
          <a:p>
            <a:pPr lvl="0"/>
            <a:r>
              <a:rPr lang="en-US" dirty="0"/>
              <a:t>#</a:t>
            </a:r>
          </a:p>
        </p:txBody>
      </p:sp>
      <p:cxnSp>
        <p:nvCxnSpPr>
          <p:cNvPr id="9" name="Straight Connector 8">
            <a:extLst>
              <a:ext uri="{FF2B5EF4-FFF2-40B4-BE49-F238E27FC236}">
                <a16:creationId xmlns:a16="http://schemas.microsoft.com/office/drawing/2014/main" id="{423FAAEB-FB30-4548-8D5D-31C9ABFB70EE}"/>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404D0BF8-508E-4563-9ACE-486D63ABEBEF}"/>
              </a:ext>
            </a:extLst>
          </p:cNvPr>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14" name="Footer Placeholder 2">
            <a:extLst>
              <a:ext uri="{FF2B5EF4-FFF2-40B4-BE49-F238E27FC236}">
                <a16:creationId xmlns:a16="http://schemas.microsoft.com/office/drawing/2014/main" id="{BAE8667F-E94F-4E24-8902-873C63A475B7}"/>
              </a:ext>
            </a:extLst>
          </p:cNvPr>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9" name="Picture 12"/>
          <p:cNvPicPr>
            <a:picLocks/>
          </p:cNvPicPr>
          <p:nvPr userDrawn="1"/>
        </p:nvPicPr>
        <p:blipFill>
          <a:blip r:embed="rId2"/>
          <a:srcRect/>
          <a:stretch>
            <a:fillRect/>
          </a:stretch>
        </p:blipFill>
        <p:spPr bwMode="auto">
          <a:xfrm>
            <a:off x="4570879" y="3460661"/>
            <a:ext cx="2406649" cy="3886289"/>
          </a:xfrm>
          <a:prstGeom prst="rect">
            <a:avLst/>
          </a:prstGeom>
          <a:noFill/>
          <a:ln w="9525">
            <a:noFill/>
            <a:miter lim="800000"/>
            <a:headEnd/>
            <a:tailEnd/>
          </a:ln>
        </p:spPr>
      </p:pic>
      <p:pic>
        <p:nvPicPr>
          <p:cNvPr id="25" name="Picture 24" descr="tricap_ppttemplate_horizontal_4-1aw.png"/>
          <p:cNvPicPr>
            <a:picLocks noChangeAspect="1"/>
          </p:cNvPicPr>
          <p:nvPr userDrawn="1"/>
        </p:nvPicPr>
        <p:blipFill>
          <a:blip r:embed="rId3"/>
          <a:stretch>
            <a:fillRect/>
          </a:stretch>
        </p:blipFill>
        <p:spPr>
          <a:xfrm rot="5400000">
            <a:off x="4664093" y="-4019568"/>
            <a:ext cx="685800" cy="9378987"/>
          </a:xfrm>
          <a:prstGeom prst="rect">
            <a:avLst/>
          </a:prstGeom>
        </p:spPr>
      </p:pic>
      <p:sp>
        <p:nvSpPr>
          <p:cNvPr id="13" name="Text Placeholder 12"/>
          <p:cNvSpPr>
            <a:spLocks noGrp="1"/>
          </p:cNvSpPr>
          <p:nvPr>
            <p:ph type="body" sz="quarter" idx="14"/>
          </p:nvPr>
        </p:nvSpPr>
        <p:spPr>
          <a:xfrm>
            <a:off x="2099609" y="518564"/>
            <a:ext cx="3517153" cy="174192"/>
          </a:xfrm>
        </p:spPr>
        <p:txBody>
          <a:bodyPr anchor="ctr" anchorCtr="0"/>
          <a:lstStyle>
            <a:lvl1pPr>
              <a:lnSpc>
                <a:spcPts val="1100"/>
              </a:lnSpc>
              <a:defRPr sz="1000" baseline="0">
                <a:solidFill>
                  <a:schemeClr val="bg1"/>
                </a:solidFill>
                <a:latin typeface="NeutraText-Book"/>
              </a:defRPr>
            </a:lvl1pPr>
          </a:lstStyle>
          <a:p>
            <a:pPr lvl="0"/>
            <a:r>
              <a:rPr lang="en-US"/>
              <a:t>Click to edit Master text styles</a:t>
            </a:r>
          </a:p>
        </p:txBody>
      </p:sp>
      <p:sp>
        <p:nvSpPr>
          <p:cNvPr id="15" name="Text Placeholder 14"/>
          <p:cNvSpPr>
            <a:spLocks noGrp="1"/>
          </p:cNvSpPr>
          <p:nvPr>
            <p:ph type="body" sz="quarter" idx="15" hasCustomPrompt="1"/>
          </p:nvPr>
        </p:nvSpPr>
        <p:spPr>
          <a:xfrm>
            <a:off x="544360" y="399979"/>
            <a:ext cx="797112" cy="529936"/>
          </a:xfrm>
        </p:spPr>
        <p:txBody>
          <a:bodyPr anchor="ctr" anchorCtr="0"/>
          <a:lstStyle>
            <a:lvl1pPr algn="ctr">
              <a:defRPr sz="3600" baseline="0">
                <a:solidFill>
                  <a:srgbClr val="4CB3BE"/>
                </a:solidFill>
                <a:latin typeface="NeutraText-Light"/>
              </a:defRPr>
            </a:lvl1pPr>
          </a:lstStyle>
          <a:p>
            <a:pPr lvl="0"/>
            <a:r>
              <a:rPr lang="en-US" dirty="0"/>
              <a:t>#</a:t>
            </a:r>
          </a:p>
        </p:txBody>
      </p:sp>
      <p:pic>
        <p:nvPicPr>
          <p:cNvPr id="9" name="Picture 11"/>
          <p:cNvPicPr>
            <a:picLocks/>
          </p:cNvPicPr>
          <p:nvPr userDrawn="1"/>
        </p:nvPicPr>
        <p:blipFill>
          <a:blip r:embed="rId4"/>
          <a:srcRect/>
          <a:stretch>
            <a:fillRect/>
          </a:stretch>
        </p:blipFill>
        <p:spPr bwMode="auto">
          <a:xfrm>
            <a:off x="2086909" y="3460661"/>
            <a:ext cx="2483970" cy="3886289"/>
          </a:xfrm>
          <a:prstGeom prst="rect">
            <a:avLst/>
          </a:prstGeom>
          <a:noFill/>
          <a:ln w="9525">
            <a:noFill/>
            <a:miter lim="800000"/>
            <a:headEnd/>
            <a:tailEnd/>
          </a:ln>
        </p:spPr>
      </p:pic>
      <p:pic>
        <p:nvPicPr>
          <p:cNvPr id="14" name="Picture 14"/>
          <p:cNvPicPr>
            <a:picLocks noChangeAspect="1"/>
          </p:cNvPicPr>
          <p:nvPr userDrawn="1"/>
        </p:nvPicPr>
        <p:blipFill>
          <a:blip r:embed="rId5"/>
          <a:srcRect/>
          <a:stretch>
            <a:fillRect/>
          </a:stretch>
        </p:blipFill>
        <p:spPr bwMode="auto">
          <a:xfrm>
            <a:off x="10536705" y="4255998"/>
            <a:ext cx="1422400" cy="889000"/>
          </a:xfrm>
          <a:prstGeom prst="rect">
            <a:avLst/>
          </a:prstGeom>
          <a:noFill/>
          <a:ln w="9525">
            <a:noFill/>
            <a:miter lim="800000"/>
            <a:headEnd/>
            <a:tailEnd/>
          </a:ln>
        </p:spPr>
      </p:pic>
      <p:sp>
        <p:nvSpPr>
          <p:cNvPr id="16" name="Text Placeholder 20"/>
          <p:cNvSpPr>
            <a:spLocks noGrp="1"/>
          </p:cNvSpPr>
          <p:nvPr>
            <p:ph type="body" sz="quarter" idx="24" hasCustomPrompt="1"/>
          </p:nvPr>
        </p:nvSpPr>
        <p:spPr>
          <a:xfrm>
            <a:off x="2310972" y="3660642"/>
            <a:ext cx="1994327" cy="2020979"/>
          </a:xfrm>
        </p:spPr>
        <p:txBody>
          <a:bodyPr/>
          <a:lstStyle>
            <a:lvl1pPr algn="l">
              <a:lnSpc>
                <a:spcPts val="900"/>
              </a:lnSpc>
              <a:defRPr sz="900" b="1" i="0" cap="none" spc="0" baseline="0">
                <a:solidFill>
                  <a:srgbClr val="00243A"/>
                </a:solidFill>
                <a:latin typeface="Proxima Nova Rg" panose="02000506030000020004" pitchFamily="50" charset="0"/>
              </a:defRPr>
            </a:lvl1pPr>
            <a:lvl2pPr>
              <a:lnSpc>
                <a:spcPts val="1060"/>
              </a:lnSpc>
              <a:defRPr sz="900" cap="none" spc="0" baseline="0">
                <a:latin typeface="Proxima Nova Rg" panose="02000506030000020004" pitchFamily="50" charset="0"/>
              </a:defRPr>
            </a:lvl2pPr>
            <a:lvl3pPr indent="-164592">
              <a:lnSpc>
                <a:spcPts val="1060"/>
              </a:lnSpc>
              <a:buFont typeface="Lucida Grande"/>
              <a:buChar char="»"/>
              <a:defRPr sz="800" cap="none" baseline="0">
                <a:latin typeface="Proxima Nova"/>
              </a:defRPr>
            </a:lvl3pPr>
          </a:lstStyle>
          <a:p>
            <a:pPr lvl="0"/>
            <a:r>
              <a:rPr lang="en-US" dirty="0"/>
              <a:t>Click to edit Master text styles</a:t>
            </a:r>
          </a:p>
          <a:p>
            <a:pPr lvl="1"/>
            <a:r>
              <a:rPr lang="en-US" dirty="0"/>
              <a:t>Second level</a:t>
            </a:r>
          </a:p>
        </p:txBody>
      </p:sp>
      <p:pic>
        <p:nvPicPr>
          <p:cNvPr id="24" name="Picture 10"/>
          <p:cNvPicPr>
            <a:picLocks noChangeAspect="1"/>
          </p:cNvPicPr>
          <p:nvPr userDrawn="1"/>
        </p:nvPicPr>
        <p:blipFill>
          <a:blip r:embed="rId6"/>
          <a:srcRect/>
          <a:stretch>
            <a:fillRect/>
          </a:stretch>
        </p:blipFill>
        <p:spPr bwMode="auto">
          <a:xfrm>
            <a:off x="6977528" y="3460660"/>
            <a:ext cx="2378263" cy="3886290"/>
          </a:xfrm>
          <a:prstGeom prst="rect">
            <a:avLst/>
          </a:prstGeom>
          <a:noFill/>
          <a:ln w="9525">
            <a:noFill/>
            <a:miter lim="800000"/>
            <a:headEnd/>
            <a:tailEnd/>
          </a:ln>
        </p:spPr>
      </p:pic>
      <p:cxnSp>
        <p:nvCxnSpPr>
          <p:cNvPr id="17" name="Straight Connector 16">
            <a:extLst>
              <a:ext uri="{FF2B5EF4-FFF2-40B4-BE49-F238E27FC236}">
                <a16:creationId xmlns:a16="http://schemas.microsoft.com/office/drawing/2014/main" id="{C5DD96F7-DEC5-44D4-8C49-DB1F68055216}"/>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F975C971-4586-46BD-9928-F85517EF72AD}"/>
              </a:ext>
            </a:extLst>
          </p:cNvPr>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21" name="Footer Placeholder 2">
            <a:extLst>
              <a:ext uri="{FF2B5EF4-FFF2-40B4-BE49-F238E27FC236}">
                <a16:creationId xmlns:a16="http://schemas.microsoft.com/office/drawing/2014/main" id="{D4CFD222-ACE5-4478-BEF7-096C423A23DE}"/>
              </a:ext>
            </a:extLst>
          </p:cNvPr>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
        <p:nvSpPr>
          <p:cNvPr id="27" name="Text Placeholder 10">
            <a:extLst>
              <a:ext uri="{FF2B5EF4-FFF2-40B4-BE49-F238E27FC236}">
                <a16:creationId xmlns:a16="http://schemas.microsoft.com/office/drawing/2014/main" id="{E7795C9E-329F-420D-A1DA-E4FB016DFA07}"/>
              </a:ext>
            </a:extLst>
          </p:cNvPr>
          <p:cNvSpPr>
            <a:spLocks noGrp="1"/>
          </p:cNvSpPr>
          <p:nvPr>
            <p:ph type="body" sz="quarter" idx="13"/>
          </p:nvPr>
        </p:nvSpPr>
        <p:spPr>
          <a:xfrm>
            <a:off x="2132480" y="1594716"/>
            <a:ext cx="7223310" cy="1743489"/>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Rg" panose="02000506030000020004" pitchFamily="50" charset="0"/>
              </a:defRPr>
            </a:lvl4pPr>
          </a:lstStyle>
          <a:p>
            <a:pPr marL="0" marR="0" lvl="0" indent="0" algn="l" defTabSz="914400" rtl="0" eaLnBrk="1" fontAlgn="base" latinLnBrk="0" hangingPunct="1">
              <a:lnSpc>
                <a:spcPts val="1700"/>
              </a:lnSpc>
              <a:spcBef>
                <a:spcPct val="0"/>
              </a:spcBef>
              <a:spcAft>
                <a:spcPts val="800"/>
              </a:spcAft>
              <a:buClrTx/>
              <a:buSzTx/>
              <a:buFontTx/>
              <a:buNone/>
              <a:tabLst/>
              <a:defRPr/>
            </a:pPr>
            <a:r>
              <a:rPr lang="en-US"/>
              <a:t>Click to edit Master text styles</a:t>
            </a:r>
          </a:p>
          <a:p>
            <a:pPr marL="0" marR="0" lvl="1" indent="0" algn="l" defTabSz="914400" rtl="0" eaLnBrk="1" fontAlgn="base" latinLnBrk="0" hangingPunct="1">
              <a:lnSpc>
                <a:spcPts val="1700"/>
              </a:lnSpc>
              <a:spcBef>
                <a:spcPct val="0"/>
              </a:spcBef>
              <a:spcAft>
                <a:spcPts val="800"/>
              </a:spcAft>
              <a:buClrTx/>
              <a:buSzTx/>
              <a:buFontTx/>
              <a:buNone/>
              <a:tabLst/>
              <a:defRPr/>
            </a:pPr>
            <a:r>
              <a:rPr lang="en-US"/>
              <a:t>Second level</a:t>
            </a:r>
          </a:p>
          <a:p>
            <a:pPr marL="0" marR="0" lvl="2" indent="0" algn="l" defTabSz="914400" rtl="0" eaLnBrk="1" fontAlgn="base" latinLnBrk="0" hangingPunct="1">
              <a:lnSpc>
                <a:spcPts val="1700"/>
              </a:lnSpc>
              <a:spcBef>
                <a:spcPct val="0"/>
              </a:spcBef>
              <a:spcAft>
                <a:spcPts val="800"/>
              </a:spcAft>
              <a:buClrTx/>
              <a:buSzTx/>
              <a:buFontTx/>
              <a:buNone/>
              <a:tabLst/>
              <a:defRPr/>
            </a:pPr>
            <a:r>
              <a:rPr lang="en-US"/>
              <a:t>Third level</a:t>
            </a:r>
          </a:p>
          <a:p>
            <a:pPr marL="0" marR="0" lvl="3" indent="0" algn="l" defTabSz="914400" rtl="0" eaLnBrk="1" fontAlgn="base" latinLnBrk="0" hangingPunct="1">
              <a:lnSpc>
                <a:spcPts val="1700"/>
              </a:lnSpc>
              <a:spcBef>
                <a:spcPct val="0"/>
              </a:spcBef>
              <a:spcAft>
                <a:spcPts val="800"/>
              </a:spcAft>
              <a:buClrTx/>
              <a:buSzTx/>
              <a:buFontTx/>
              <a:buNone/>
              <a:tabLst/>
              <a:defRPr/>
            </a:pPr>
            <a:r>
              <a:rPr lang="en-US"/>
              <a:t>Fourth level</a:t>
            </a:r>
          </a:p>
          <a:p>
            <a:pPr marL="0" marR="0" lvl="4" indent="0" algn="l" defTabSz="914400" rtl="0" eaLnBrk="1" fontAlgn="base" latinLnBrk="0" hangingPunct="1">
              <a:lnSpc>
                <a:spcPts val="1700"/>
              </a:lnSpc>
              <a:spcBef>
                <a:spcPct val="0"/>
              </a:spcBef>
              <a:spcAft>
                <a:spcPts val="800"/>
              </a:spcAft>
              <a:buClrTx/>
              <a:buSzTx/>
              <a:buFontTx/>
              <a:buNone/>
              <a:tabLst/>
              <a:defRPr/>
            </a:pPr>
            <a:r>
              <a:rPr lang="en-US"/>
              <a:t>Fifth level</a:t>
            </a:r>
            <a:endParaRPr lang="en-US" dirty="0"/>
          </a:p>
        </p:txBody>
      </p:sp>
      <p:sp>
        <p:nvSpPr>
          <p:cNvPr id="29" name="Text Placeholder 20">
            <a:extLst>
              <a:ext uri="{FF2B5EF4-FFF2-40B4-BE49-F238E27FC236}">
                <a16:creationId xmlns:a16="http://schemas.microsoft.com/office/drawing/2014/main" id="{0D22036A-ED22-4DE5-AE96-B86406DEFD1A}"/>
              </a:ext>
            </a:extLst>
          </p:cNvPr>
          <p:cNvSpPr>
            <a:spLocks noGrp="1"/>
          </p:cNvSpPr>
          <p:nvPr>
            <p:ph type="body" sz="quarter" idx="27" hasCustomPrompt="1"/>
          </p:nvPr>
        </p:nvSpPr>
        <p:spPr>
          <a:xfrm>
            <a:off x="7200340" y="3660642"/>
            <a:ext cx="1994327" cy="2020979"/>
          </a:xfrm>
        </p:spPr>
        <p:txBody>
          <a:bodyPr/>
          <a:lstStyle>
            <a:lvl1pPr algn="l">
              <a:lnSpc>
                <a:spcPts val="900"/>
              </a:lnSpc>
              <a:defRPr sz="900" b="1" i="0" cap="none" spc="0" baseline="0">
                <a:solidFill>
                  <a:srgbClr val="00243A"/>
                </a:solidFill>
                <a:latin typeface="Proxima Nova Rg" panose="02000506030000020004" pitchFamily="50" charset="0"/>
              </a:defRPr>
            </a:lvl1pPr>
            <a:lvl2pPr>
              <a:lnSpc>
                <a:spcPts val="1060"/>
              </a:lnSpc>
              <a:defRPr sz="900" cap="none" spc="0" baseline="0">
                <a:latin typeface="Proxima Nova Rg" panose="02000506030000020004" pitchFamily="50" charset="0"/>
              </a:defRPr>
            </a:lvl2pPr>
            <a:lvl3pPr indent="-164592">
              <a:lnSpc>
                <a:spcPts val="1060"/>
              </a:lnSpc>
              <a:buFont typeface="Lucida Grande"/>
              <a:buChar char="»"/>
              <a:defRPr sz="800" cap="none" baseline="0">
                <a:latin typeface="Proxima Nova"/>
              </a:defRPr>
            </a:lvl3pPr>
          </a:lstStyle>
          <a:p>
            <a:pPr lvl="0"/>
            <a:r>
              <a:rPr lang="en-US" dirty="0"/>
              <a:t>Click to edit Master text styles</a:t>
            </a:r>
          </a:p>
          <a:p>
            <a:pPr lvl="1"/>
            <a:r>
              <a:rPr lang="en-US" dirty="0"/>
              <a:t>Second level</a:t>
            </a:r>
          </a:p>
        </p:txBody>
      </p:sp>
      <p:sp>
        <p:nvSpPr>
          <p:cNvPr id="31" name="Text Placeholder 20">
            <a:extLst>
              <a:ext uri="{FF2B5EF4-FFF2-40B4-BE49-F238E27FC236}">
                <a16:creationId xmlns:a16="http://schemas.microsoft.com/office/drawing/2014/main" id="{9CA78281-10EA-4D91-8FC9-4D0DF23588EC}"/>
              </a:ext>
            </a:extLst>
          </p:cNvPr>
          <p:cNvSpPr>
            <a:spLocks noGrp="1"/>
          </p:cNvSpPr>
          <p:nvPr>
            <p:ph type="body" sz="quarter" idx="28" hasCustomPrompt="1"/>
          </p:nvPr>
        </p:nvSpPr>
        <p:spPr>
          <a:xfrm>
            <a:off x="4777040" y="3660642"/>
            <a:ext cx="1994327" cy="2020979"/>
          </a:xfrm>
        </p:spPr>
        <p:txBody>
          <a:bodyPr/>
          <a:lstStyle>
            <a:lvl1pPr algn="l">
              <a:lnSpc>
                <a:spcPts val="900"/>
              </a:lnSpc>
              <a:defRPr sz="900" b="1" i="0" cap="none" spc="0" baseline="0">
                <a:solidFill>
                  <a:schemeClr val="bg1"/>
                </a:solidFill>
                <a:latin typeface="Proxima Nova Rg" panose="02000506030000020004" pitchFamily="50" charset="0"/>
              </a:defRPr>
            </a:lvl1pPr>
            <a:lvl2pPr>
              <a:lnSpc>
                <a:spcPts val="1060"/>
              </a:lnSpc>
              <a:defRPr sz="900" cap="none" spc="0" baseline="0">
                <a:solidFill>
                  <a:schemeClr val="bg1"/>
                </a:solidFill>
                <a:latin typeface="Proxima Nova Rg" panose="02000506030000020004" pitchFamily="50" charset="0"/>
              </a:defRPr>
            </a:lvl2pPr>
            <a:lvl3pPr indent="-164592">
              <a:lnSpc>
                <a:spcPts val="1060"/>
              </a:lnSpc>
              <a:buFont typeface="Lucida Grande"/>
              <a:buChar char="»"/>
              <a:defRPr sz="800" cap="none" baseline="0">
                <a:latin typeface="Proxima Nova"/>
              </a:defRPr>
            </a:lvl3pPr>
          </a:lstStyle>
          <a:p>
            <a:pPr lvl="0"/>
            <a:r>
              <a:rPr lang="en-US" dirty="0"/>
              <a:t>Click to edit Master text styles</a:t>
            </a:r>
          </a:p>
          <a:p>
            <a:pPr lvl="1"/>
            <a:r>
              <a:rPr lang="en-US" dirty="0"/>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25" name="Picture 24" descr="tricap_ppttemplate_horizontal_4-1aw.png"/>
          <p:cNvPicPr>
            <a:picLocks noChangeAspect="1"/>
          </p:cNvPicPr>
          <p:nvPr userDrawn="1"/>
        </p:nvPicPr>
        <p:blipFill>
          <a:blip r:embed="rId2"/>
          <a:stretch>
            <a:fillRect/>
          </a:stretch>
        </p:blipFill>
        <p:spPr>
          <a:xfrm rot="5400000">
            <a:off x="4664093" y="-4019568"/>
            <a:ext cx="685800" cy="9378987"/>
          </a:xfrm>
          <a:prstGeom prst="rect">
            <a:avLst/>
          </a:prstGeom>
        </p:spPr>
      </p:pic>
      <p:sp>
        <p:nvSpPr>
          <p:cNvPr id="13" name="Text Placeholder 12"/>
          <p:cNvSpPr>
            <a:spLocks noGrp="1"/>
          </p:cNvSpPr>
          <p:nvPr>
            <p:ph type="body" sz="quarter" idx="14"/>
          </p:nvPr>
        </p:nvSpPr>
        <p:spPr>
          <a:xfrm>
            <a:off x="2099609" y="518564"/>
            <a:ext cx="3517153" cy="174192"/>
          </a:xfrm>
        </p:spPr>
        <p:txBody>
          <a:bodyPr anchor="ctr" anchorCtr="0"/>
          <a:lstStyle>
            <a:lvl1pPr>
              <a:lnSpc>
                <a:spcPts val="1100"/>
              </a:lnSpc>
              <a:defRPr sz="1000" baseline="0">
                <a:solidFill>
                  <a:schemeClr val="bg1"/>
                </a:solidFill>
                <a:latin typeface="NeutraText-Book"/>
              </a:defRPr>
            </a:lvl1pPr>
          </a:lstStyle>
          <a:p>
            <a:pPr lvl="0"/>
            <a:r>
              <a:rPr lang="en-US"/>
              <a:t>Click to edit Master text styles</a:t>
            </a:r>
          </a:p>
        </p:txBody>
      </p:sp>
      <p:sp>
        <p:nvSpPr>
          <p:cNvPr id="15" name="Text Placeholder 14"/>
          <p:cNvSpPr>
            <a:spLocks noGrp="1"/>
          </p:cNvSpPr>
          <p:nvPr>
            <p:ph type="body" sz="quarter" idx="15" hasCustomPrompt="1"/>
          </p:nvPr>
        </p:nvSpPr>
        <p:spPr>
          <a:xfrm>
            <a:off x="544360" y="399979"/>
            <a:ext cx="797112" cy="529936"/>
          </a:xfrm>
        </p:spPr>
        <p:txBody>
          <a:bodyPr anchor="ctr" anchorCtr="0"/>
          <a:lstStyle>
            <a:lvl1pPr algn="ctr">
              <a:defRPr sz="3600" baseline="0">
                <a:solidFill>
                  <a:srgbClr val="4CB3BE"/>
                </a:solidFill>
                <a:latin typeface="NeutraText-Light"/>
              </a:defRPr>
            </a:lvl1pPr>
          </a:lstStyle>
          <a:p>
            <a:pPr lvl="0"/>
            <a:r>
              <a:rPr lang="en-US" dirty="0"/>
              <a:t>#</a:t>
            </a:r>
          </a:p>
        </p:txBody>
      </p:sp>
      <p:sp>
        <p:nvSpPr>
          <p:cNvPr id="17" name="Text Placeholder 10"/>
          <p:cNvSpPr>
            <a:spLocks noGrp="1"/>
          </p:cNvSpPr>
          <p:nvPr>
            <p:ph type="body" sz="quarter" idx="25" hasCustomPrompt="1"/>
          </p:nvPr>
        </p:nvSpPr>
        <p:spPr>
          <a:xfrm>
            <a:off x="5874994" y="3445933"/>
            <a:ext cx="3480796" cy="2505866"/>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a:defRPr>
            </a:lvl4pPr>
          </a:lstStyle>
          <a:p>
            <a:pPr lvl="1"/>
            <a:r>
              <a:rPr lang="en-US" cap="none" dirty="0"/>
              <a:t> Bullet Style</a:t>
            </a:r>
            <a:endParaRPr lang="en-US" dirty="0"/>
          </a:p>
          <a:p>
            <a:pPr lvl="2"/>
            <a:r>
              <a:rPr lang="en-US" dirty="0"/>
              <a:t> Third level</a:t>
            </a:r>
          </a:p>
          <a:p>
            <a:pPr lvl="3"/>
            <a:r>
              <a:rPr lang="en-US" dirty="0"/>
              <a:t> Fourth level</a:t>
            </a:r>
          </a:p>
        </p:txBody>
      </p:sp>
      <p:cxnSp>
        <p:nvCxnSpPr>
          <p:cNvPr id="11" name="Straight Connector 10">
            <a:extLst>
              <a:ext uri="{FF2B5EF4-FFF2-40B4-BE49-F238E27FC236}">
                <a16:creationId xmlns:a16="http://schemas.microsoft.com/office/drawing/2014/main" id="{09EFBDB6-8DBC-4C42-8633-0BD27197C417}"/>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67F1A2FD-51BE-4AAC-A2EE-173D128159A1}"/>
              </a:ext>
            </a:extLst>
          </p:cNvPr>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18" name="Footer Placeholder 2">
            <a:extLst>
              <a:ext uri="{FF2B5EF4-FFF2-40B4-BE49-F238E27FC236}">
                <a16:creationId xmlns:a16="http://schemas.microsoft.com/office/drawing/2014/main" id="{4A1DA988-7B8C-454E-A1B3-A0E3108FA815}"/>
              </a:ext>
            </a:extLst>
          </p:cNvPr>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
        <p:nvSpPr>
          <p:cNvPr id="19" name="Text Placeholder 10">
            <a:extLst>
              <a:ext uri="{FF2B5EF4-FFF2-40B4-BE49-F238E27FC236}">
                <a16:creationId xmlns:a16="http://schemas.microsoft.com/office/drawing/2014/main" id="{157AF485-A185-4177-83E4-1A08A4BBB3C4}"/>
              </a:ext>
            </a:extLst>
          </p:cNvPr>
          <p:cNvSpPr>
            <a:spLocks noGrp="1"/>
          </p:cNvSpPr>
          <p:nvPr>
            <p:ph type="body" sz="quarter" idx="13" hasCustomPrompt="1"/>
          </p:nvPr>
        </p:nvSpPr>
        <p:spPr>
          <a:xfrm>
            <a:off x="2132480" y="1594716"/>
            <a:ext cx="7223310" cy="1743489"/>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Rg" panose="02000506030000020004" pitchFamily="50" charset="0"/>
              </a:defRPr>
            </a:lvl4pPr>
          </a:lstStyle>
          <a:p>
            <a:pPr marL="0" marR="0" lvl="0" indent="0" algn="l" defTabSz="914400" rtl="0" eaLnBrk="1" fontAlgn="base" latinLnBrk="0" hangingPunct="1">
              <a:lnSpc>
                <a:spcPts val="1700"/>
              </a:lnSpc>
              <a:spcBef>
                <a:spcPct val="0"/>
              </a:spcBef>
              <a:spcAft>
                <a:spcPts val="800"/>
              </a:spcAft>
              <a:buClrTx/>
              <a:buSzTx/>
              <a:buFontTx/>
              <a:buNone/>
              <a:tabLst/>
              <a:defRPr/>
            </a:pPr>
            <a:r>
              <a:rPr lang="en-US" dirty="0"/>
              <a:t>Click to edit Master text styles</a:t>
            </a:r>
          </a:p>
          <a:p>
            <a:pPr marL="0" marR="0" lvl="0" indent="0" algn="l" defTabSz="914400" rtl="0" eaLnBrk="1" fontAlgn="base" latinLnBrk="0" hangingPunct="1">
              <a:lnSpc>
                <a:spcPts val="1700"/>
              </a:lnSpc>
              <a:spcBef>
                <a:spcPct val="0"/>
              </a:spcBef>
              <a:spcAft>
                <a:spcPts val="800"/>
              </a:spcAft>
              <a:buClrTx/>
              <a:buSzTx/>
              <a:tabLst/>
              <a:defRPr/>
            </a:pPr>
            <a:r>
              <a:rPr lang="en-US" dirty="0"/>
              <a:t> headline bullet style</a:t>
            </a:r>
          </a:p>
        </p:txBody>
      </p:sp>
      <p:sp>
        <p:nvSpPr>
          <p:cNvPr id="24" name="Text Placeholder 10">
            <a:extLst>
              <a:ext uri="{FF2B5EF4-FFF2-40B4-BE49-F238E27FC236}">
                <a16:creationId xmlns:a16="http://schemas.microsoft.com/office/drawing/2014/main" id="{6CFF6621-35CC-48FC-B7CB-E573F36D90BE}"/>
              </a:ext>
            </a:extLst>
          </p:cNvPr>
          <p:cNvSpPr>
            <a:spLocks noGrp="1"/>
          </p:cNvSpPr>
          <p:nvPr>
            <p:ph type="body" sz="quarter" idx="26" hasCustomPrompt="1"/>
          </p:nvPr>
        </p:nvSpPr>
        <p:spPr>
          <a:xfrm>
            <a:off x="2142423" y="3445933"/>
            <a:ext cx="3480796" cy="2505866"/>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a:defRPr>
            </a:lvl4pPr>
          </a:lstStyle>
          <a:p>
            <a:pPr lvl="1"/>
            <a:r>
              <a:rPr lang="en-US" cap="none" dirty="0"/>
              <a:t> Bullet Style</a:t>
            </a:r>
            <a:endParaRPr lang="en-US" dirty="0"/>
          </a:p>
          <a:p>
            <a:pPr lvl="2"/>
            <a:r>
              <a:rPr lang="en-US" dirty="0"/>
              <a:t> Third level</a:t>
            </a:r>
          </a:p>
          <a:p>
            <a:pPr lvl="3"/>
            <a:r>
              <a:rPr lang="en-US" dirty="0"/>
              <a:t> 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25" name="Picture 24" descr="tricap_ppttemplate_horizontal_4-1aw.png"/>
          <p:cNvPicPr>
            <a:picLocks noChangeAspect="1"/>
          </p:cNvPicPr>
          <p:nvPr userDrawn="1"/>
        </p:nvPicPr>
        <p:blipFill>
          <a:blip r:embed="rId2"/>
          <a:stretch>
            <a:fillRect/>
          </a:stretch>
        </p:blipFill>
        <p:spPr>
          <a:xfrm rot="5400000">
            <a:off x="4664093" y="-4019568"/>
            <a:ext cx="685800" cy="9378987"/>
          </a:xfrm>
          <a:prstGeom prst="rect">
            <a:avLst/>
          </a:prstGeom>
        </p:spPr>
      </p:pic>
      <p:sp>
        <p:nvSpPr>
          <p:cNvPr id="13" name="Text Placeholder 12"/>
          <p:cNvSpPr>
            <a:spLocks noGrp="1"/>
          </p:cNvSpPr>
          <p:nvPr>
            <p:ph type="body" sz="quarter" idx="14"/>
          </p:nvPr>
        </p:nvSpPr>
        <p:spPr>
          <a:xfrm>
            <a:off x="2099609" y="518564"/>
            <a:ext cx="3517153" cy="174192"/>
          </a:xfrm>
        </p:spPr>
        <p:txBody>
          <a:bodyPr anchor="ctr" anchorCtr="0"/>
          <a:lstStyle>
            <a:lvl1pPr>
              <a:lnSpc>
                <a:spcPts val="1100"/>
              </a:lnSpc>
              <a:defRPr sz="1000" baseline="0">
                <a:solidFill>
                  <a:schemeClr val="bg1"/>
                </a:solidFill>
                <a:latin typeface="NeutraText-Book"/>
              </a:defRPr>
            </a:lvl1pPr>
          </a:lstStyle>
          <a:p>
            <a:pPr lvl="0"/>
            <a:r>
              <a:rPr lang="en-US"/>
              <a:t>Click to edit Master text styles</a:t>
            </a:r>
          </a:p>
        </p:txBody>
      </p:sp>
      <p:sp>
        <p:nvSpPr>
          <p:cNvPr id="15" name="Text Placeholder 14"/>
          <p:cNvSpPr>
            <a:spLocks noGrp="1"/>
          </p:cNvSpPr>
          <p:nvPr>
            <p:ph type="body" sz="quarter" idx="15" hasCustomPrompt="1"/>
          </p:nvPr>
        </p:nvSpPr>
        <p:spPr>
          <a:xfrm>
            <a:off x="544360" y="399979"/>
            <a:ext cx="797112" cy="529936"/>
          </a:xfrm>
        </p:spPr>
        <p:txBody>
          <a:bodyPr anchor="ctr" anchorCtr="0"/>
          <a:lstStyle>
            <a:lvl1pPr algn="ctr">
              <a:defRPr sz="3600" baseline="0">
                <a:solidFill>
                  <a:srgbClr val="4CB3BE"/>
                </a:solidFill>
                <a:latin typeface="NeutraText-Light"/>
              </a:defRPr>
            </a:lvl1pPr>
          </a:lstStyle>
          <a:p>
            <a:pPr lvl="0"/>
            <a:r>
              <a:rPr lang="en-US" dirty="0"/>
              <a:t>#</a:t>
            </a:r>
          </a:p>
        </p:txBody>
      </p:sp>
      <p:sp>
        <p:nvSpPr>
          <p:cNvPr id="11" name="Picture Placeholder 29"/>
          <p:cNvSpPr>
            <a:spLocks noGrp="1"/>
          </p:cNvSpPr>
          <p:nvPr>
            <p:ph type="pic" sz="quarter" idx="25" hasCustomPrompt="1"/>
          </p:nvPr>
        </p:nvSpPr>
        <p:spPr>
          <a:xfrm>
            <a:off x="317500" y="1270000"/>
            <a:ext cx="4694767" cy="3005668"/>
          </a:xfrm>
        </p:spPr>
        <p:txBody>
          <a:bodyPr/>
          <a:lstStyle/>
          <a:p>
            <a:r>
              <a:rPr lang="en-US" dirty="0"/>
              <a:t> picture</a:t>
            </a:r>
          </a:p>
        </p:txBody>
      </p:sp>
      <p:sp>
        <p:nvSpPr>
          <p:cNvPr id="17" name="Picture Placeholder 29"/>
          <p:cNvSpPr>
            <a:spLocks noGrp="1"/>
          </p:cNvSpPr>
          <p:nvPr>
            <p:ph type="pic" sz="quarter" idx="26" hasCustomPrompt="1"/>
          </p:nvPr>
        </p:nvSpPr>
        <p:spPr>
          <a:xfrm>
            <a:off x="317499" y="4425950"/>
            <a:ext cx="1638301" cy="2894330"/>
          </a:xfrm>
        </p:spPr>
        <p:txBody>
          <a:bodyPr/>
          <a:lstStyle/>
          <a:p>
            <a:r>
              <a:rPr lang="en-US" dirty="0"/>
              <a:t> picture</a:t>
            </a:r>
          </a:p>
        </p:txBody>
      </p:sp>
      <p:sp>
        <p:nvSpPr>
          <p:cNvPr id="19" name="Picture Placeholder 29"/>
          <p:cNvSpPr>
            <a:spLocks noGrp="1"/>
          </p:cNvSpPr>
          <p:nvPr>
            <p:ph type="pic" sz="quarter" idx="27" hasCustomPrompt="1"/>
          </p:nvPr>
        </p:nvSpPr>
        <p:spPr>
          <a:xfrm>
            <a:off x="2103967" y="4425950"/>
            <a:ext cx="2908300" cy="2894330"/>
          </a:xfrm>
        </p:spPr>
        <p:txBody>
          <a:bodyPr/>
          <a:lstStyle/>
          <a:p>
            <a:r>
              <a:rPr lang="en-US" dirty="0"/>
              <a:t> picture</a:t>
            </a:r>
          </a:p>
        </p:txBody>
      </p:sp>
      <p:cxnSp>
        <p:nvCxnSpPr>
          <p:cNvPr id="18" name="Straight Connector 17">
            <a:extLst>
              <a:ext uri="{FF2B5EF4-FFF2-40B4-BE49-F238E27FC236}">
                <a16:creationId xmlns:a16="http://schemas.microsoft.com/office/drawing/2014/main" id="{4E6DFF6D-402A-4D7E-A4F9-455ADD2AE507}"/>
              </a:ext>
            </a:extLst>
          </p:cNvPr>
          <p:cNvCxnSpPr/>
          <p:nvPr userDrawn="1"/>
        </p:nvCxnSpPr>
        <p:spPr>
          <a:xfrm>
            <a:off x="2099609" y="7469405"/>
            <a:ext cx="7256182" cy="1226"/>
          </a:xfrm>
          <a:prstGeom prst="line">
            <a:avLst/>
          </a:prstGeom>
          <a:ln w="6350" cap="flat" cmpd="sng" algn="ctr">
            <a:solidFill>
              <a:schemeClr val="accent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F3603EEB-4B95-4DAC-8F21-41B2474C2536}"/>
              </a:ext>
            </a:extLst>
          </p:cNvPr>
          <p:cNvSpPr>
            <a:spLocks noGrp="1"/>
          </p:cNvSpPr>
          <p:nvPr>
            <p:ph type="sldNum" sz="quarter" idx="20"/>
          </p:nvPr>
        </p:nvSpPr>
        <p:spPr>
          <a:xfrm>
            <a:off x="7143190" y="7523379"/>
            <a:ext cx="2348192" cy="249021"/>
          </a:xfrm>
          <a:prstGeom prst="rect">
            <a:avLst/>
          </a:prstGeom>
        </p:spPr>
        <p:txBody>
          <a:bodyPr/>
          <a:lstStyle>
            <a:lvl1pPr>
              <a:defRPr smtClean="0">
                <a:latin typeface="Proxima Nova Rg" panose="02000506030000020004" pitchFamily="50" charset="0"/>
              </a:defRPr>
            </a:lvl1pPr>
          </a:lstStyle>
          <a:p>
            <a:pPr>
              <a:defRPr/>
            </a:pPr>
            <a:fld id="{AC6FBCD8-CC80-8B44-8514-323AADDA92F6}" type="slidenum">
              <a:rPr lang="en-US" smtClean="0"/>
              <a:pPr>
                <a:defRPr/>
              </a:pPr>
              <a:t>‹#›</a:t>
            </a:fld>
            <a:endParaRPr lang="en-US" dirty="0"/>
          </a:p>
        </p:txBody>
      </p:sp>
      <p:sp>
        <p:nvSpPr>
          <p:cNvPr id="21" name="Footer Placeholder 2">
            <a:extLst>
              <a:ext uri="{FF2B5EF4-FFF2-40B4-BE49-F238E27FC236}">
                <a16:creationId xmlns:a16="http://schemas.microsoft.com/office/drawing/2014/main" id="{433D729B-98B2-4E28-BA69-B5E7E863D354}"/>
              </a:ext>
            </a:extLst>
          </p:cNvPr>
          <p:cNvSpPr>
            <a:spLocks noGrp="1"/>
          </p:cNvSpPr>
          <p:nvPr>
            <p:ph type="ftr" sz="quarter" idx="21"/>
          </p:nvPr>
        </p:nvSpPr>
        <p:spPr>
          <a:xfrm>
            <a:off x="2132480" y="7523379"/>
            <a:ext cx="4213599" cy="249021"/>
          </a:xfrm>
          <a:prstGeom prst="rect">
            <a:avLst/>
          </a:prstGeom>
        </p:spPr>
        <p:txBody>
          <a:bodyPr/>
          <a:lstStyle>
            <a:lvl1pPr>
              <a:defRPr>
                <a:latin typeface="Proxima Nova Rg" panose="02000506030000020004" pitchFamily="50" charset="0"/>
              </a:defRPr>
            </a:lvl1pPr>
          </a:lstStyle>
          <a:p>
            <a:pPr>
              <a:defRPr/>
            </a:pPr>
            <a:r>
              <a:rPr lang="en-US" dirty="0" err="1"/>
              <a:t>Tricap</a:t>
            </a:r>
            <a:r>
              <a:rPr lang="en-US" dirty="0"/>
              <a:t> Residential Group  |  TricapRes.com</a:t>
            </a:r>
          </a:p>
        </p:txBody>
      </p:sp>
      <p:sp>
        <p:nvSpPr>
          <p:cNvPr id="24" name="Text Placeholder 10">
            <a:extLst>
              <a:ext uri="{FF2B5EF4-FFF2-40B4-BE49-F238E27FC236}">
                <a16:creationId xmlns:a16="http://schemas.microsoft.com/office/drawing/2014/main" id="{E62FEFD0-7FFC-4084-B2BD-AFFE234F8173}"/>
              </a:ext>
            </a:extLst>
          </p:cNvPr>
          <p:cNvSpPr>
            <a:spLocks noGrp="1"/>
          </p:cNvSpPr>
          <p:nvPr>
            <p:ph type="body" sz="quarter" idx="28" hasCustomPrompt="1"/>
          </p:nvPr>
        </p:nvSpPr>
        <p:spPr>
          <a:xfrm>
            <a:off x="5874994" y="3445933"/>
            <a:ext cx="3480796" cy="2505866"/>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a:defRPr>
            </a:lvl4pPr>
          </a:lstStyle>
          <a:p>
            <a:pPr lvl="1"/>
            <a:r>
              <a:rPr lang="en-US" cap="none" dirty="0"/>
              <a:t> Bullet Style</a:t>
            </a:r>
            <a:endParaRPr lang="en-US" dirty="0"/>
          </a:p>
          <a:p>
            <a:pPr lvl="2"/>
            <a:r>
              <a:rPr lang="en-US" dirty="0"/>
              <a:t> Third level</a:t>
            </a:r>
          </a:p>
          <a:p>
            <a:pPr lvl="3"/>
            <a:r>
              <a:rPr lang="en-US" dirty="0"/>
              <a:t> Fourth level</a:t>
            </a:r>
          </a:p>
        </p:txBody>
      </p:sp>
      <p:sp>
        <p:nvSpPr>
          <p:cNvPr id="26" name="Text Placeholder 10">
            <a:extLst>
              <a:ext uri="{FF2B5EF4-FFF2-40B4-BE49-F238E27FC236}">
                <a16:creationId xmlns:a16="http://schemas.microsoft.com/office/drawing/2014/main" id="{114B7EFD-172B-471C-8CF3-A82975488604}"/>
              </a:ext>
            </a:extLst>
          </p:cNvPr>
          <p:cNvSpPr>
            <a:spLocks noGrp="1"/>
          </p:cNvSpPr>
          <p:nvPr>
            <p:ph type="body" sz="quarter" idx="13" hasCustomPrompt="1"/>
          </p:nvPr>
        </p:nvSpPr>
        <p:spPr>
          <a:xfrm>
            <a:off x="5874994" y="1594716"/>
            <a:ext cx="3480796" cy="1743489"/>
          </a:xfrm>
        </p:spPr>
        <p:txBody>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baseline="0">
                <a:latin typeface="NeutraText-Book"/>
              </a:defRPr>
            </a:lvl1pPr>
            <a:lvl2pPr marL="0" indent="0">
              <a:lnSpc>
                <a:spcPts val="1500"/>
              </a:lnSpc>
              <a:buFont typeface="Arial"/>
              <a:buChar char="•"/>
              <a:defRPr sz="1300" b="1" i="0" cap="none" spc="0" baseline="0">
                <a:solidFill>
                  <a:srgbClr val="00243A"/>
                </a:solidFill>
                <a:latin typeface="Proxima Nova Rg" panose="02000506030000020004" pitchFamily="50" charset="0"/>
                <a:cs typeface="Proxima Nova Rg" panose="02000506030000020004" pitchFamily="50" charset="0"/>
              </a:defRPr>
            </a:lvl2pPr>
            <a:lvl3pPr marL="182880" indent="0">
              <a:lnSpc>
                <a:spcPts val="1200"/>
              </a:lnSpc>
              <a:buFont typeface="Arial"/>
              <a:buChar char="•"/>
              <a:defRPr sz="1100" cap="none" spc="0" baseline="0">
                <a:solidFill>
                  <a:srgbClr val="4CB3BE"/>
                </a:solidFill>
              </a:defRPr>
            </a:lvl3pPr>
            <a:lvl4pPr marL="365760" indent="0">
              <a:lnSpc>
                <a:spcPts val="1300"/>
              </a:lnSpc>
              <a:buFont typeface="Arial"/>
              <a:buChar char="•"/>
              <a:defRPr sz="1100" b="0" baseline="0">
                <a:solidFill>
                  <a:schemeClr val="tx1"/>
                </a:solidFill>
                <a:latin typeface="Proxima Nova Rg" panose="02000506030000020004" pitchFamily="50" charset="0"/>
              </a:defRPr>
            </a:lvl4pPr>
          </a:lstStyle>
          <a:p>
            <a:pPr marL="0" marR="0" lvl="0" indent="0" algn="l" defTabSz="914400" rtl="0" eaLnBrk="1" fontAlgn="base" latinLnBrk="0" hangingPunct="1">
              <a:lnSpc>
                <a:spcPts val="1700"/>
              </a:lnSpc>
              <a:spcBef>
                <a:spcPct val="0"/>
              </a:spcBef>
              <a:spcAft>
                <a:spcPts val="800"/>
              </a:spcAft>
              <a:buClrTx/>
              <a:buSzTx/>
              <a:buFontTx/>
              <a:buNone/>
              <a:tabLst/>
              <a:defRPr/>
            </a:pPr>
            <a:r>
              <a:rPr lang="en-US" dirty="0"/>
              <a:t>Click to edit Master text styles</a:t>
            </a:r>
          </a:p>
          <a:p>
            <a:pPr marL="0" marR="0" lvl="0" indent="0" algn="l" defTabSz="914400" rtl="0" eaLnBrk="1" fontAlgn="base" latinLnBrk="0" hangingPunct="1">
              <a:lnSpc>
                <a:spcPts val="1700"/>
              </a:lnSpc>
              <a:spcBef>
                <a:spcPct val="0"/>
              </a:spcBef>
              <a:spcAft>
                <a:spcPts val="800"/>
              </a:spcAft>
              <a:buClrTx/>
              <a:buSzTx/>
              <a:tabLst/>
              <a:defRPr/>
            </a:pPr>
            <a:r>
              <a:rPr lang="en-US" dirty="0"/>
              <a:t> headline bullet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2116044" y="1606983"/>
            <a:ext cx="7239747" cy="53361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132480" y="7523379"/>
            <a:ext cx="4213599" cy="249021"/>
          </a:xfrm>
          <a:prstGeom prst="rect">
            <a:avLst/>
          </a:prstGeom>
        </p:spPr>
        <p:txBody>
          <a:bodyPr vert="horz" lIns="0" tIns="0" rIns="0" bIns="0" rtlCol="0" anchor="t" anchorCtr="0"/>
          <a:lstStyle>
            <a:lvl1pPr algn="l" defTabSz="509412" fontAlgn="auto">
              <a:spcBef>
                <a:spcPts val="0"/>
              </a:spcBef>
              <a:spcAft>
                <a:spcPts val="0"/>
              </a:spcAft>
              <a:defRPr sz="800" dirty="0" err="1" smtClean="0">
                <a:solidFill>
                  <a:schemeClr val="tx1"/>
                </a:solidFill>
                <a:latin typeface="+mj-lt"/>
                <a:ea typeface="+mn-ea"/>
                <a:cs typeface="Calibri (Body)"/>
              </a:defRPr>
            </a:lvl1pPr>
          </a:lstStyle>
          <a:p>
            <a:pPr>
              <a:defRPr/>
            </a:pPr>
            <a:r>
              <a:rPr lang="en-US"/>
              <a:t>Tricap Residential Group  |  TricapRes.com</a:t>
            </a:r>
          </a:p>
        </p:txBody>
      </p:sp>
      <p:sp>
        <p:nvSpPr>
          <p:cNvPr id="6" name="Slide Number Placeholder 5"/>
          <p:cNvSpPr>
            <a:spLocks noGrp="1"/>
          </p:cNvSpPr>
          <p:nvPr>
            <p:ph type="sldNum" sz="quarter" idx="4"/>
          </p:nvPr>
        </p:nvSpPr>
        <p:spPr>
          <a:xfrm>
            <a:off x="7143190" y="7523379"/>
            <a:ext cx="2348192" cy="249021"/>
          </a:xfrm>
          <a:prstGeom prst="rect">
            <a:avLst/>
          </a:prstGeom>
        </p:spPr>
        <p:txBody>
          <a:bodyPr vert="horz" lIns="101882" tIns="0" rIns="101882" bIns="0" rtlCol="0" anchor="t" anchorCtr="0"/>
          <a:lstStyle>
            <a:lvl1pPr algn="r" defTabSz="509412" fontAlgn="auto">
              <a:spcBef>
                <a:spcPts val="0"/>
              </a:spcBef>
              <a:spcAft>
                <a:spcPts val="0"/>
              </a:spcAft>
              <a:defRPr sz="800" smtClean="0">
                <a:solidFill>
                  <a:schemeClr val="tx1"/>
                </a:solidFill>
                <a:latin typeface="+mn-lt"/>
                <a:ea typeface="+mn-ea"/>
                <a:cs typeface="+mn-cs"/>
              </a:defRPr>
            </a:lvl1pPr>
          </a:lstStyle>
          <a:p>
            <a:pPr>
              <a:defRPr/>
            </a:pPr>
            <a:fld id="{0D091E33-7987-6C47-9399-5035F685FC3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15" r:id="rId6"/>
    <p:sldLayoutId id="2147483719" r:id="rId7"/>
    <p:sldLayoutId id="2147483716" r:id="rId8"/>
    <p:sldLayoutId id="2147483717" r:id="rId9"/>
    <p:sldLayoutId id="2147483718" r:id="rId10"/>
    <p:sldLayoutId id="2147483714" r:id="rId11"/>
  </p:sldLayoutIdLst>
  <p:hf hdr="0" dt="0"/>
  <p:txStyles>
    <p:titleStyle>
      <a:lvl1pPr algn="ctr" rtl="0" eaLnBrk="1" fontAlgn="base" hangingPunct="1">
        <a:lnSpc>
          <a:spcPts val="11138"/>
        </a:lnSpc>
        <a:spcBef>
          <a:spcPct val="0"/>
        </a:spcBef>
        <a:spcAft>
          <a:spcPct val="0"/>
        </a:spcAft>
        <a:defRPr sz="9100" kern="1200">
          <a:solidFill>
            <a:srgbClr val="4CB3BE"/>
          </a:solidFill>
          <a:latin typeface="NeutraText-Demi"/>
          <a:ea typeface="ヒラギノ角ゴ Pro W3" charset="-128"/>
          <a:cs typeface="ヒラギノ角ゴ Pro W3" charset="-128"/>
        </a:defRPr>
      </a:lvl1pPr>
      <a:lvl2pPr algn="ctr" rtl="0" eaLnBrk="1" fontAlgn="base" hangingPunct="1">
        <a:lnSpc>
          <a:spcPts val="11138"/>
        </a:lnSpc>
        <a:spcBef>
          <a:spcPct val="0"/>
        </a:spcBef>
        <a:spcAft>
          <a:spcPct val="0"/>
        </a:spcAft>
        <a:defRPr sz="9100">
          <a:solidFill>
            <a:srgbClr val="4CB3BE"/>
          </a:solidFill>
          <a:latin typeface="NeutraText-Demi" pitchFamily="-112" charset="0"/>
          <a:ea typeface="ヒラギノ角ゴ Pro W3" charset="-128"/>
          <a:cs typeface="ヒラギノ角ゴ Pro W3" charset="-128"/>
        </a:defRPr>
      </a:lvl2pPr>
      <a:lvl3pPr algn="ctr" rtl="0" eaLnBrk="1" fontAlgn="base" hangingPunct="1">
        <a:lnSpc>
          <a:spcPts val="11138"/>
        </a:lnSpc>
        <a:spcBef>
          <a:spcPct val="0"/>
        </a:spcBef>
        <a:spcAft>
          <a:spcPct val="0"/>
        </a:spcAft>
        <a:defRPr sz="9100">
          <a:solidFill>
            <a:srgbClr val="4CB3BE"/>
          </a:solidFill>
          <a:latin typeface="NeutraText-Demi" pitchFamily="-112" charset="0"/>
          <a:ea typeface="ヒラギノ角ゴ Pro W3" charset="-128"/>
          <a:cs typeface="ヒラギノ角ゴ Pro W3" charset="-128"/>
        </a:defRPr>
      </a:lvl3pPr>
      <a:lvl4pPr algn="ctr" rtl="0" eaLnBrk="1" fontAlgn="base" hangingPunct="1">
        <a:lnSpc>
          <a:spcPts val="11138"/>
        </a:lnSpc>
        <a:spcBef>
          <a:spcPct val="0"/>
        </a:spcBef>
        <a:spcAft>
          <a:spcPct val="0"/>
        </a:spcAft>
        <a:defRPr sz="9100">
          <a:solidFill>
            <a:srgbClr val="4CB3BE"/>
          </a:solidFill>
          <a:latin typeface="NeutraText-Demi" pitchFamily="-112" charset="0"/>
          <a:ea typeface="ヒラギノ角ゴ Pro W3" charset="-128"/>
          <a:cs typeface="ヒラギノ角ゴ Pro W3" charset="-128"/>
        </a:defRPr>
      </a:lvl4pPr>
      <a:lvl5pPr algn="ctr" rtl="0" eaLnBrk="1" fontAlgn="base" hangingPunct="1">
        <a:lnSpc>
          <a:spcPts val="11138"/>
        </a:lnSpc>
        <a:spcBef>
          <a:spcPct val="0"/>
        </a:spcBef>
        <a:spcAft>
          <a:spcPct val="0"/>
        </a:spcAft>
        <a:defRPr sz="9100">
          <a:solidFill>
            <a:srgbClr val="4CB3BE"/>
          </a:solidFill>
          <a:latin typeface="NeutraText-Demi" pitchFamily="-112" charset="0"/>
          <a:ea typeface="ヒラギノ角ゴ Pro W3" charset="-128"/>
          <a:cs typeface="ヒラギノ角ゴ Pro W3" charset="-128"/>
        </a:defRPr>
      </a:lvl5pPr>
      <a:lvl6pPr marL="509412" algn="ctr" rtl="0" eaLnBrk="1" fontAlgn="base" hangingPunct="1">
        <a:spcBef>
          <a:spcPct val="0"/>
        </a:spcBef>
        <a:spcAft>
          <a:spcPct val="0"/>
        </a:spcAft>
        <a:defRPr sz="4900">
          <a:solidFill>
            <a:schemeClr val="tx1"/>
          </a:solidFill>
          <a:latin typeface="Calibri" charset="0"/>
          <a:ea typeface="ヒラギノ角ゴ Pro W3" charset="-128"/>
          <a:cs typeface="ヒラギノ角ゴ Pro W3" charset="-128"/>
        </a:defRPr>
      </a:lvl6pPr>
      <a:lvl7pPr marL="1018824" algn="ctr" rtl="0" eaLnBrk="1" fontAlgn="base" hangingPunct="1">
        <a:spcBef>
          <a:spcPct val="0"/>
        </a:spcBef>
        <a:spcAft>
          <a:spcPct val="0"/>
        </a:spcAft>
        <a:defRPr sz="4900">
          <a:solidFill>
            <a:schemeClr val="tx1"/>
          </a:solidFill>
          <a:latin typeface="Calibri" charset="0"/>
          <a:ea typeface="ヒラギノ角ゴ Pro W3" charset="-128"/>
          <a:cs typeface="ヒラギノ角ゴ Pro W3" charset="-128"/>
        </a:defRPr>
      </a:lvl7pPr>
      <a:lvl8pPr marL="1528237" algn="ctr" rtl="0" eaLnBrk="1" fontAlgn="base" hangingPunct="1">
        <a:spcBef>
          <a:spcPct val="0"/>
        </a:spcBef>
        <a:spcAft>
          <a:spcPct val="0"/>
        </a:spcAft>
        <a:defRPr sz="4900">
          <a:solidFill>
            <a:schemeClr val="tx1"/>
          </a:solidFill>
          <a:latin typeface="Calibri" charset="0"/>
          <a:ea typeface="ヒラギノ角ゴ Pro W3" charset="-128"/>
          <a:cs typeface="ヒラギノ角ゴ Pro W3" charset="-128"/>
        </a:defRPr>
      </a:lvl8pPr>
      <a:lvl9pPr marL="2037649" algn="ctr" rtl="0" eaLnBrk="1" fontAlgn="base" hangingPunct="1">
        <a:spcBef>
          <a:spcPct val="0"/>
        </a:spcBef>
        <a:spcAft>
          <a:spcPct val="0"/>
        </a:spcAft>
        <a:defRPr sz="4900">
          <a:solidFill>
            <a:schemeClr val="tx1"/>
          </a:solidFill>
          <a:latin typeface="Calibri" charset="0"/>
          <a:ea typeface="ヒラギノ角ゴ Pro W3" charset="-128"/>
          <a:cs typeface="ヒラギノ角ゴ Pro W3" charset="-128"/>
        </a:defRPr>
      </a:lvl9pPr>
    </p:titleStyle>
    <p:bodyStyle>
      <a:lvl1pPr marL="0" indent="0" algn="l" rtl="0" eaLnBrk="1" fontAlgn="base" hangingPunct="1">
        <a:lnSpc>
          <a:spcPts val="2675"/>
        </a:lnSpc>
        <a:spcBef>
          <a:spcPct val="0"/>
        </a:spcBef>
        <a:spcAft>
          <a:spcPct val="0"/>
        </a:spcAft>
        <a:defRPr sz="2700" kern="1200" cap="all" spc="145">
          <a:solidFill>
            <a:srgbClr val="123150"/>
          </a:solidFill>
          <a:latin typeface="NeutraText-Book" panose="02000000000000000000" pitchFamily="50" charset="0"/>
          <a:ea typeface="ヒラギノ角ゴ Pro W3" charset="-128"/>
          <a:cs typeface="NeutraText-Book" panose="02000000000000000000" pitchFamily="50" charset="0"/>
        </a:defRPr>
      </a:lvl1pPr>
      <a:lvl2pPr marL="0" indent="0" algn="l" rtl="0" eaLnBrk="1" fontAlgn="base" hangingPunct="1">
        <a:spcBef>
          <a:spcPct val="20000"/>
        </a:spcBef>
        <a:spcAft>
          <a:spcPct val="0"/>
        </a:spcAft>
        <a:defRPr sz="1900" kern="1200" cap="all" spc="134">
          <a:solidFill>
            <a:srgbClr val="123150"/>
          </a:solidFill>
          <a:latin typeface="NeutraText-Demi"/>
          <a:ea typeface="ヒラギノ角ゴ Pro W3" charset="-128"/>
          <a:cs typeface="ヒラギノ角ゴ Pro W3" charset="-128"/>
        </a:defRPr>
      </a:lvl2pPr>
      <a:lvl3pPr marL="0" indent="0" algn="l" rtl="0" eaLnBrk="1" fontAlgn="base" hangingPunct="1">
        <a:lnSpc>
          <a:spcPts val="1675"/>
        </a:lnSpc>
        <a:spcBef>
          <a:spcPct val="20000"/>
        </a:spcBef>
        <a:spcAft>
          <a:spcPct val="0"/>
        </a:spcAft>
        <a:defRPr sz="1200" b="1" kern="1200" cap="all" spc="156">
          <a:solidFill>
            <a:srgbClr val="123150"/>
          </a:solidFill>
          <a:latin typeface="Proxima Nova Rg" panose="02000506030000020004" pitchFamily="50" charset="0"/>
          <a:ea typeface="ヒラギノ角ゴ Pro W3" charset="-128"/>
          <a:cs typeface="Proxima Nova Rg" panose="02000506030000020004" pitchFamily="50" charset="0"/>
        </a:defRPr>
      </a:lvl3pPr>
      <a:lvl4pPr marL="0" indent="0" algn="l" rtl="0" eaLnBrk="1" fontAlgn="base" hangingPunct="1">
        <a:lnSpc>
          <a:spcPts val="1338"/>
        </a:lnSpc>
        <a:spcBef>
          <a:spcPct val="20000"/>
        </a:spcBef>
        <a:spcAft>
          <a:spcPct val="0"/>
        </a:spcAft>
        <a:defRPr sz="1100" b="1" i="0" kern="1200" spc="0" baseline="0">
          <a:solidFill>
            <a:srgbClr val="4CB3BE"/>
          </a:solidFill>
          <a:latin typeface="Proxima Nova Rg" panose="02000506030000020004" pitchFamily="50" charset="0"/>
          <a:ea typeface="ヒラギノ角ゴ Pro W3" charset="-128"/>
          <a:cs typeface="Proxima Nova Rg" panose="02000506030000020004" pitchFamily="50" charset="0"/>
        </a:defRPr>
      </a:lvl4pPr>
      <a:lvl5pPr marL="0" indent="0" algn="l" rtl="0" eaLnBrk="1" fontAlgn="base" hangingPunct="1">
        <a:lnSpc>
          <a:spcPts val="1450"/>
        </a:lnSpc>
        <a:spcBef>
          <a:spcPct val="20000"/>
        </a:spcBef>
        <a:spcAft>
          <a:spcPct val="0"/>
        </a:spcAft>
        <a:defRPr sz="1100" kern="1200" spc="0" baseline="0">
          <a:solidFill>
            <a:schemeClr val="tx1"/>
          </a:solidFill>
          <a:latin typeface="Proxima Nova Rg" panose="02000506030000020004" pitchFamily="50" charset="0"/>
          <a:ea typeface="ヒラギノ角ゴ Pro W3" charset="-128"/>
          <a:cs typeface="Proxima Nova Rg" panose="02000506030000020004" pitchFamily="50" charset="0"/>
        </a:defRPr>
      </a:lvl5pPr>
      <a:lvl6pPr marL="0" indent="0" algn="l" defTabSz="1018824" rtl="0" eaLnBrk="1" latinLnBrk="0" hangingPunct="1">
        <a:spcBef>
          <a:spcPct val="20000"/>
        </a:spcBef>
        <a:spcAft>
          <a:spcPts val="192"/>
        </a:spcAft>
        <a:buFont typeface="Arial" panose="020B0604020202020204" pitchFamily="34" charset="0"/>
        <a:buNone/>
        <a:defRPr sz="800" kern="1200" spc="130" baseline="0">
          <a:solidFill>
            <a:schemeClr val="accent1"/>
          </a:solidFill>
          <a:latin typeface="NeutraText-Demi" panose="02000000000000000000" pitchFamily="50" charset="0"/>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D6912-7FF1-4C17-88E3-A7C38687B98D}"/>
              </a:ext>
            </a:extLst>
          </p:cNvPr>
          <p:cNvSpPr>
            <a:spLocks noGrp="1"/>
          </p:cNvSpPr>
          <p:nvPr>
            <p:ph type="body" sz="quarter" idx="10"/>
          </p:nvPr>
        </p:nvSpPr>
        <p:spPr/>
        <p:txBody>
          <a:bodyPr/>
          <a:lstStyle/>
          <a:p>
            <a:r>
              <a:rPr lang="en-US" dirty="0"/>
              <a:t>CASE </a:t>
            </a:r>
            <a:r>
              <a:rPr lang="en-US" dirty="0" err="1"/>
              <a:t>STUDies</a:t>
            </a:r>
            <a:endParaRPr lang="en-US" dirty="0"/>
          </a:p>
        </p:txBody>
      </p:sp>
    </p:spTree>
    <p:extLst>
      <p:ext uri="{BB962C8B-B14F-4D97-AF65-F5344CB8AC3E}">
        <p14:creationId xmlns:p14="http://schemas.microsoft.com/office/powerpoint/2010/main" val="149320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C79BD6-30FA-4547-9454-EFE6413D0F0A}"/>
              </a:ext>
            </a:extLst>
          </p:cNvPr>
          <p:cNvSpPr>
            <a:spLocks noGrp="1"/>
          </p:cNvSpPr>
          <p:nvPr>
            <p:ph type="body" sz="quarter" idx="14"/>
          </p:nvPr>
        </p:nvSpPr>
        <p:spPr/>
        <p:txBody>
          <a:bodyPr/>
          <a:lstStyle/>
          <a:p>
            <a:r>
              <a:rPr lang="en-US" dirty="0"/>
              <a:t>Haven Hobart</a:t>
            </a:r>
          </a:p>
        </p:txBody>
      </p:sp>
      <p:sp>
        <p:nvSpPr>
          <p:cNvPr id="5" name="Slide Number Placeholder 4">
            <a:extLst>
              <a:ext uri="{FF2B5EF4-FFF2-40B4-BE49-F238E27FC236}">
                <a16:creationId xmlns:a16="http://schemas.microsoft.com/office/drawing/2014/main" id="{18B707FB-C568-4329-BF3D-88B688808724}"/>
              </a:ext>
            </a:extLst>
          </p:cNvPr>
          <p:cNvSpPr>
            <a:spLocks noGrp="1"/>
          </p:cNvSpPr>
          <p:nvPr>
            <p:ph type="sldNum" sz="quarter" idx="20"/>
          </p:nvPr>
        </p:nvSpPr>
        <p:spPr/>
        <p:txBody>
          <a:bodyPr/>
          <a:lstStyle/>
          <a:p>
            <a:pPr>
              <a:defRPr/>
            </a:pPr>
            <a:fld id="{AC6FBCD8-CC80-8B44-8514-323AADDA92F6}" type="slidenum">
              <a:rPr lang="en-US" smtClean="0"/>
              <a:pPr>
                <a:defRPr/>
              </a:pPr>
              <a:t>2</a:t>
            </a:fld>
            <a:endParaRPr lang="en-US" dirty="0"/>
          </a:p>
        </p:txBody>
      </p:sp>
      <p:sp>
        <p:nvSpPr>
          <p:cNvPr id="6" name="Footer Placeholder 5">
            <a:extLst>
              <a:ext uri="{FF2B5EF4-FFF2-40B4-BE49-F238E27FC236}">
                <a16:creationId xmlns:a16="http://schemas.microsoft.com/office/drawing/2014/main" id="{28E42CD4-FC8B-4B1C-9F5A-3F2FFB49F9B3}"/>
              </a:ext>
            </a:extLst>
          </p:cNvPr>
          <p:cNvSpPr>
            <a:spLocks noGrp="1"/>
          </p:cNvSpPr>
          <p:nvPr>
            <p:ph type="ftr" sz="quarter" idx="21"/>
          </p:nvPr>
        </p:nvSpPr>
        <p:spPr/>
        <p:txBody>
          <a:bodyPr/>
          <a:lstStyle/>
          <a:p>
            <a:pPr>
              <a:defRPr/>
            </a:pPr>
            <a:r>
              <a:rPr lang="en-US"/>
              <a:t>Tricap Residential Group  |  TricapRes.com</a:t>
            </a:r>
            <a:endParaRPr lang="en-US" dirty="0"/>
          </a:p>
        </p:txBody>
      </p:sp>
      <p:sp>
        <p:nvSpPr>
          <p:cNvPr id="7" name="object 45">
            <a:extLst>
              <a:ext uri="{FF2B5EF4-FFF2-40B4-BE49-F238E27FC236}">
                <a16:creationId xmlns:a16="http://schemas.microsoft.com/office/drawing/2014/main" id="{CD4933EA-918E-487E-B81C-F4188A663258}"/>
              </a:ext>
            </a:extLst>
          </p:cNvPr>
          <p:cNvSpPr txBox="1"/>
          <p:nvPr/>
        </p:nvSpPr>
        <p:spPr>
          <a:xfrm>
            <a:off x="5418846" y="4292461"/>
            <a:ext cx="3941576" cy="1333698"/>
          </a:xfrm>
          <a:prstGeom prst="rect">
            <a:avLst/>
          </a:prstGeom>
        </p:spPr>
        <p:txBody>
          <a:bodyPr vert="horz" wrap="square" lIns="0" tIns="0" rIns="0" bIns="0" rtlCol="0">
            <a:spAutoFit/>
          </a:bodyPr>
          <a:lstStyle/>
          <a:p>
            <a:pPr marL="12700" marR="5080">
              <a:lnSpc>
                <a:spcPts val="1300"/>
              </a:lnSpc>
              <a:spcBef>
                <a:spcPts val="60"/>
              </a:spcBef>
            </a:pPr>
            <a:r>
              <a:rPr lang="en-US" sz="1100" spc="-5" dirty="0">
                <a:solidFill>
                  <a:srgbClr val="231F20"/>
                </a:solidFill>
                <a:latin typeface="Proxima Nova Rg" panose="02000506030000020004" pitchFamily="50" charset="0"/>
                <a:cs typeface="Arial"/>
              </a:rPr>
              <a:t>Acquired a stabilized 333-unit garden-style apartment complex that was operating below its potential. </a:t>
            </a:r>
            <a:r>
              <a:rPr lang="en-US" sz="1100" spc="-5" dirty="0" err="1">
                <a:solidFill>
                  <a:srgbClr val="231F20"/>
                </a:solidFill>
                <a:latin typeface="Proxima Nova Rg" panose="02000506030000020004" pitchFamily="50" charset="0"/>
                <a:cs typeface="Arial"/>
              </a:rPr>
              <a:t>Tricap</a:t>
            </a:r>
            <a:r>
              <a:rPr lang="en-US" sz="1100" spc="-5" dirty="0">
                <a:solidFill>
                  <a:srgbClr val="231F20"/>
                </a:solidFill>
                <a:latin typeface="Proxima Nova Rg" panose="02000506030000020004" pitchFamily="50" charset="0"/>
                <a:cs typeface="Arial"/>
              </a:rPr>
              <a:t> is creating value through the repositioning of the asset for its highest and best use. A physical renovation, both exterior and unit interiors, and improved day-to-day property management will raise the quality of the property resulting in higher rents and other income. All renovations are expected to be completed within the first two years of ownership. </a:t>
            </a:r>
            <a:endParaRPr lang="en-US" sz="1100" dirty="0">
              <a:latin typeface="Proxima Nova Rg" panose="02000506030000020004" pitchFamily="50" charset="0"/>
              <a:cs typeface="Arial"/>
            </a:endParaRPr>
          </a:p>
        </p:txBody>
      </p:sp>
      <p:graphicFrame>
        <p:nvGraphicFramePr>
          <p:cNvPr id="8" name="Table 8">
            <a:extLst>
              <a:ext uri="{FF2B5EF4-FFF2-40B4-BE49-F238E27FC236}">
                <a16:creationId xmlns:a16="http://schemas.microsoft.com/office/drawing/2014/main" id="{B7A058F9-9ABD-4B87-9077-713C72D91B6E}"/>
              </a:ext>
            </a:extLst>
          </p:cNvPr>
          <p:cNvGraphicFramePr>
            <a:graphicFrameLocks noGrp="1"/>
          </p:cNvGraphicFramePr>
          <p:nvPr>
            <p:extLst>
              <p:ext uri="{D42A27DB-BD31-4B8C-83A1-F6EECF244321}">
                <p14:modId xmlns:p14="http://schemas.microsoft.com/office/powerpoint/2010/main" val="2954348482"/>
              </p:ext>
            </p:extLst>
          </p:nvPr>
        </p:nvGraphicFramePr>
        <p:xfrm>
          <a:off x="5418846" y="1409264"/>
          <a:ext cx="3941576" cy="2723440"/>
        </p:xfrm>
        <a:graphic>
          <a:graphicData uri="http://schemas.openxmlformats.org/drawingml/2006/table">
            <a:tbl>
              <a:tblPr firstRow="1" bandRow="1">
                <a:tableStyleId>{5C22544A-7EE6-4342-B048-85BDC9FD1C3A}</a:tableStyleId>
              </a:tblPr>
              <a:tblGrid>
                <a:gridCol w="1635874">
                  <a:extLst>
                    <a:ext uri="{9D8B030D-6E8A-4147-A177-3AD203B41FA5}">
                      <a16:colId xmlns:a16="http://schemas.microsoft.com/office/drawing/2014/main" val="624456686"/>
                    </a:ext>
                  </a:extLst>
                </a:gridCol>
                <a:gridCol w="2305702">
                  <a:extLst>
                    <a:ext uri="{9D8B030D-6E8A-4147-A177-3AD203B41FA5}">
                      <a16:colId xmlns:a16="http://schemas.microsoft.com/office/drawing/2014/main" val="1359560660"/>
                    </a:ext>
                  </a:extLst>
                </a:gridCol>
              </a:tblGrid>
              <a:tr h="398552">
                <a:tc gridSpan="2">
                  <a:txBody>
                    <a:bodyPr/>
                    <a:lstStyle/>
                    <a:p>
                      <a:pPr algn="ctr"/>
                      <a:r>
                        <a:rPr lang="en-US" dirty="0">
                          <a:latin typeface="Proxima Nova" panose="020B0604020202020204"/>
                        </a:rPr>
                        <a:t>HAVEN HOBART</a:t>
                      </a:r>
                    </a:p>
                  </a:txBody>
                  <a:tcPr/>
                </a:tc>
                <a:tc hMerge="1">
                  <a:txBody>
                    <a:bodyPr/>
                    <a:lstStyle/>
                    <a:p>
                      <a:endParaRPr lang="en-US" dirty="0">
                        <a:latin typeface="Proxima Nova" panose="020B0604020202020204"/>
                      </a:endParaRPr>
                    </a:p>
                  </a:txBody>
                  <a:tcPr/>
                </a:tc>
                <a:extLst>
                  <a:ext uri="{0D108BD9-81ED-4DB2-BD59-A6C34878D82A}">
                    <a16:rowId xmlns:a16="http://schemas.microsoft.com/office/drawing/2014/main" val="2654142580"/>
                  </a:ext>
                </a:extLst>
              </a:tr>
              <a:tr h="459868">
                <a:tc>
                  <a:txBody>
                    <a:bodyPr/>
                    <a:lstStyle/>
                    <a:p>
                      <a:r>
                        <a:rPr lang="en-US" sz="1200" dirty="0">
                          <a:latin typeface="Proxima Nova" panose="020B0604020202020204"/>
                        </a:rPr>
                        <a:t>Address</a:t>
                      </a:r>
                    </a:p>
                  </a:txBody>
                  <a:tcPr/>
                </a:tc>
                <a:tc>
                  <a:txBody>
                    <a:bodyPr/>
                    <a:lstStyle/>
                    <a:p>
                      <a:r>
                        <a:rPr lang="en-US" sz="1200" dirty="0">
                          <a:latin typeface="Proxima Nova" panose="020B0604020202020204"/>
                        </a:rPr>
                        <a:t>333 </a:t>
                      </a:r>
                      <a:r>
                        <a:rPr lang="en-US" sz="1200" dirty="0" err="1">
                          <a:latin typeface="Proxima Nova" panose="020B0604020202020204"/>
                        </a:rPr>
                        <a:t>Neringa</a:t>
                      </a:r>
                      <a:r>
                        <a:rPr lang="en-US" sz="1200" dirty="0">
                          <a:latin typeface="Proxima Nova" panose="020B0604020202020204"/>
                        </a:rPr>
                        <a:t> Lane</a:t>
                      </a:r>
                    </a:p>
                    <a:p>
                      <a:r>
                        <a:rPr lang="en-US" sz="1200" dirty="0">
                          <a:latin typeface="Proxima Nova" panose="020B0604020202020204"/>
                        </a:rPr>
                        <a:t>Hobart, IN 46342</a:t>
                      </a:r>
                    </a:p>
                  </a:txBody>
                  <a:tcPr/>
                </a:tc>
                <a:extLst>
                  <a:ext uri="{0D108BD9-81ED-4DB2-BD59-A6C34878D82A}">
                    <a16:rowId xmlns:a16="http://schemas.microsoft.com/office/drawing/2014/main" val="343562395"/>
                  </a:ext>
                </a:extLst>
              </a:tr>
              <a:tr h="373004">
                <a:tc>
                  <a:txBody>
                    <a:bodyPr/>
                    <a:lstStyle/>
                    <a:p>
                      <a:r>
                        <a:rPr lang="en-US" sz="1200" dirty="0">
                          <a:latin typeface="Proxima Nova" panose="020B0604020202020204"/>
                        </a:rPr>
                        <a:t>Year Built</a:t>
                      </a:r>
                    </a:p>
                  </a:txBody>
                  <a:tcPr/>
                </a:tc>
                <a:tc>
                  <a:txBody>
                    <a:bodyPr/>
                    <a:lstStyle/>
                    <a:p>
                      <a:r>
                        <a:rPr lang="en-US" sz="1200" dirty="0">
                          <a:latin typeface="Proxima Nova" panose="020B0604020202020204"/>
                        </a:rPr>
                        <a:t>1972</a:t>
                      </a:r>
                    </a:p>
                  </a:txBody>
                  <a:tcPr/>
                </a:tc>
                <a:extLst>
                  <a:ext uri="{0D108BD9-81ED-4DB2-BD59-A6C34878D82A}">
                    <a16:rowId xmlns:a16="http://schemas.microsoft.com/office/drawing/2014/main" val="569528101"/>
                  </a:ext>
                </a:extLst>
              </a:tr>
              <a:tr h="373004">
                <a:tc>
                  <a:txBody>
                    <a:bodyPr/>
                    <a:lstStyle/>
                    <a:p>
                      <a:r>
                        <a:rPr lang="en-US" sz="1200" dirty="0">
                          <a:latin typeface="Proxima Nova" panose="020B0604020202020204"/>
                        </a:rPr>
                        <a:t>Unit Count</a:t>
                      </a:r>
                    </a:p>
                  </a:txBody>
                  <a:tcPr/>
                </a:tc>
                <a:tc>
                  <a:txBody>
                    <a:bodyPr/>
                    <a:lstStyle/>
                    <a:p>
                      <a:r>
                        <a:rPr lang="en-US" sz="1200" dirty="0">
                          <a:latin typeface="Proxima Nova" panose="020B0604020202020204"/>
                        </a:rPr>
                        <a:t>300</a:t>
                      </a:r>
                    </a:p>
                  </a:txBody>
                  <a:tcPr/>
                </a:tc>
                <a:extLst>
                  <a:ext uri="{0D108BD9-81ED-4DB2-BD59-A6C34878D82A}">
                    <a16:rowId xmlns:a16="http://schemas.microsoft.com/office/drawing/2014/main" val="2297530588"/>
                  </a:ext>
                </a:extLst>
              </a:tr>
              <a:tr h="373004">
                <a:tc>
                  <a:txBody>
                    <a:bodyPr/>
                    <a:lstStyle/>
                    <a:p>
                      <a:r>
                        <a:rPr lang="en-US" sz="1200" dirty="0">
                          <a:latin typeface="Proxima Nova" panose="020B0604020202020204"/>
                        </a:rPr>
                        <a:t>Year Purchased</a:t>
                      </a:r>
                    </a:p>
                  </a:txBody>
                  <a:tcPr/>
                </a:tc>
                <a:tc>
                  <a:txBody>
                    <a:bodyPr/>
                    <a:lstStyle/>
                    <a:p>
                      <a:r>
                        <a:rPr lang="en-US" sz="1200" dirty="0">
                          <a:latin typeface="Proxima Nova" panose="020B0604020202020204"/>
                        </a:rPr>
                        <a:t>November 2018</a:t>
                      </a:r>
                    </a:p>
                  </a:txBody>
                  <a:tcPr/>
                </a:tc>
                <a:extLst>
                  <a:ext uri="{0D108BD9-81ED-4DB2-BD59-A6C34878D82A}">
                    <a16:rowId xmlns:a16="http://schemas.microsoft.com/office/drawing/2014/main" val="2796966985"/>
                  </a:ext>
                </a:extLst>
              </a:tr>
              <a:tr h="373004">
                <a:tc>
                  <a:txBody>
                    <a:bodyPr/>
                    <a:lstStyle/>
                    <a:p>
                      <a:r>
                        <a:rPr lang="en-US" sz="1200" dirty="0">
                          <a:latin typeface="Proxima Nova" panose="020B0604020202020204"/>
                        </a:rPr>
                        <a:t>Purchase Price</a:t>
                      </a:r>
                    </a:p>
                  </a:txBody>
                  <a:tcPr/>
                </a:tc>
                <a:tc>
                  <a:txBody>
                    <a:bodyPr/>
                    <a:lstStyle/>
                    <a:p>
                      <a:r>
                        <a:rPr lang="en-US" sz="1200" dirty="0">
                          <a:latin typeface="Proxima Nova" panose="020B0604020202020204"/>
                        </a:rPr>
                        <a:t>$19,400,000</a:t>
                      </a:r>
                    </a:p>
                  </a:txBody>
                  <a:tcPr/>
                </a:tc>
                <a:extLst>
                  <a:ext uri="{0D108BD9-81ED-4DB2-BD59-A6C34878D82A}">
                    <a16:rowId xmlns:a16="http://schemas.microsoft.com/office/drawing/2014/main" val="4210826058"/>
                  </a:ext>
                </a:extLst>
              </a:tr>
              <a:tr h="373004">
                <a:tc>
                  <a:txBody>
                    <a:bodyPr/>
                    <a:lstStyle/>
                    <a:p>
                      <a:r>
                        <a:rPr lang="en-US" sz="1200" dirty="0">
                          <a:latin typeface="Proxima Nova" panose="020B0604020202020204"/>
                        </a:rPr>
                        <a:t>Renovation Budget</a:t>
                      </a:r>
                    </a:p>
                  </a:txBody>
                  <a:tcPr/>
                </a:tc>
                <a:tc>
                  <a:txBody>
                    <a:bodyPr/>
                    <a:lstStyle/>
                    <a:p>
                      <a:r>
                        <a:rPr lang="en-US" sz="1200" dirty="0">
                          <a:latin typeface="Proxima Nova" panose="020B0604020202020204"/>
                        </a:rPr>
                        <a:t>$5,389,211</a:t>
                      </a:r>
                    </a:p>
                  </a:txBody>
                  <a:tcPr/>
                </a:tc>
                <a:extLst>
                  <a:ext uri="{0D108BD9-81ED-4DB2-BD59-A6C34878D82A}">
                    <a16:rowId xmlns:a16="http://schemas.microsoft.com/office/drawing/2014/main" val="3414917864"/>
                  </a:ext>
                </a:extLst>
              </a:tr>
            </a:tbl>
          </a:graphicData>
        </a:graphic>
      </p:graphicFrame>
      <p:sp>
        <p:nvSpPr>
          <p:cNvPr id="16" name="Text Placeholder 1">
            <a:extLst>
              <a:ext uri="{FF2B5EF4-FFF2-40B4-BE49-F238E27FC236}">
                <a16:creationId xmlns:a16="http://schemas.microsoft.com/office/drawing/2014/main" id="{E434F340-3DA3-4D31-986D-43A02ABF92A9}"/>
              </a:ext>
            </a:extLst>
          </p:cNvPr>
          <p:cNvSpPr>
            <a:spLocks noGrp="1"/>
          </p:cNvSpPr>
          <p:nvPr>
            <p:ph type="body" sz="quarter" idx="13"/>
          </p:nvPr>
        </p:nvSpPr>
        <p:spPr>
          <a:xfrm>
            <a:off x="5418846" y="5828256"/>
            <a:ext cx="4072536" cy="1535367"/>
          </a:xfrm>
        </p:spPr>
        <p:txBody>
          <a:bodyPr/>
          <a:lstStyle/>
          <a:p>
            <a:pPr lvl="2">
              <a:lnSpc>
                <a:spcPct val="100000"/>
              </a:lnSpc>
              <a:buNone/>
            </a:pPr>
            <a:r>
              <a:rPr lang="en-US" sz="2400" dirty="0">
                <a:latin typeface="Proxima Nova"/>
              </a:rPr>
              <a:t>21% </a:t>
            </a:r>
            <a:r>
              <a:rPr lang="en-US" sz="2000" b="0" dirty="0">
                <a:latin typeface="Proxima Nova"/>
              </a:rPr>
              <a:t>projected</a:t>
            </a:r>
            <a:r>
              <a:rPr lang="en-US" sz="2000" dirty="0">
                <a:latin typeface="Proxima Nova"/>
              </a:rPr>
              <a:t> </a:t>
            </a:r>
            <a:r>
              <a:rPr lang="en-US" sz="2000" b="0" dirty="0">
                <a:latin typeface="Proxima Nova"/>
              </a:rPr>
              <a:t>increase in rent</a:t>
            </a:r>
          </a:p>
          <a:p>
            <a:pPr lvl="2">
              <a:lnSpc>
                <a:spcPct val="100000"/>
              </a:lnSpc>
              <a:buNone/>
            </a:pPr>
            <a:r>
              <a:rPr lang="en-US" sz="2400" dirty="0">
                <a:latin typeface="Proxima Nova"/>
              </a:rPr>
              <a:t>51% </a:t>
            </a:r>
            <a:r>
              <a:rPr lang="en-US" sz="2000" b="0" dirty="0">
                <a:latin typeface="Proxima Nova"/>
              </a:rPr>
              <a:t>projected</a:t>
            </a:r>
            <a:r>
              <a:rPr lang="en-US" sz="2000" dirty="0">
                <a:latin typeface="Proxima Nova"/>
              </a:rPr>
              <a:t> </a:t>
            </a:r>
            <a:r>
              <a:rPr lang="en-US" sz="2000" b="0" dirty="0">
                <a:latin typeface="Proxima Nova"/>
              </a:rPr>
              <a:t>NOI growth       </a:t>
            </a:r>
            <a:r>
              <a:rPr lang="en-US" sz="1200" b="0" dirty="0">
                <a:latin typeface="Proxima Nova"/>
              </a:rPr>
              <a:t>(in-place at time of purchase to stabilization in Year 3)</a:t>
            </a:r>
          </a:p>
          <a:p>
            <a:pPr lvl="2" algn="ctr">
              <a:lnSpc>
                <a:spcPct val="100000"/>
              </a:lnSpc>
              <a:buNone/>
            </a:pPr>
            <a:endParaRPr lang="en-US" sz="2400" b="0" dirty="0">
              <a:latin typeface="Proxima Nova"/>
            </a:endParaRPr>
          </a:p>
          <a:p>
            <a:pPr marL="468630" lvl="2" indent="-285750" algn="ctr"/>
            <a:endParaRPr lang="en-US" sz="2400" dirty="0">
              <a:latin typeface="Proxima Nova"/>
            </a:endParaRPr>
          </a:p>
        </p:txBody>
      </p:sp>
      <p:pic>
        <p:nvPicPr>
          <p:cNvPr id="12" name="Picture 11">
            <a:extLst>
              <a:ext uri="{FF2B5EF4-FFF2-40B4-BE49-F238E27FC236}">
                <a16:creationId xmlns:a16="http://schemas.microsoft.com/office/drawing/2014/main" id="{B2B0CCB7-310B-41E7-9D86-141073BD5872}"/>
              </a:ext>
            </a:extLst>
          </p:cNvPr>
          <p:cNvPicPr>
            <a:picLocks noChangeAspect="1"/>
          </p:cNvPicPr>
          <p:nvPr/>
        </p:nvPicPr>
        <p:blipFill>
          <a:blip r:embed="rId2"/>
          <a:stretch>
            <a:fillRect/>
          </a:stretch>
        </p:blipFill>
        <p:spPr>
          <a:xfrm>
            <a:off x="389405" y="4370222"/>
            <a:ext cx="4250151" cy="2831387"/>
          </a:xfrm>
          <a:prstGeom prst="rect">
            <a:avLst/>
          </a:prstGeom>
        </p:spPr>
      </p:pic>
      <p:pic>
        <p:nvPicPr>
          <p:cNvPr id="13" name="Picture 12">
            <a:extLst>
              <a:ext uri="{FF2B5EF4-FFF2-40B4-BE49-F238E27FC236}">
                <a16:creationId xmlns:a16="http://schemas.microsoft.com/office/drawing/2014/main" id="{BEEF7CC2-1C8E-45E3-8AA1-5F6DA793E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405" y="1462085"/>
            <a:ext cx="4250151" cy="2830375"/>
          </a:xfrm>
          <a:prstGeom prst="rect">
            <a:avLst/>
          </a:prstGeom>
        </p:spPr>
      </p:pic>
    </p:spTree>
    <p:extLst>
      <p:ext uri="{BB962C8B-B14F-4D97-AF65-F5344CB8AC3E}">
        <p14:creationId xmlns:p14="http://schemas.microsoft.com/office/powerpoint/2010/main" val="150194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C79BD6-30FA-4547-9454-EFE6413D0F0A}"/>
              </a:ext>
            </a:extLst>
          </p:cNvPr>
          <p:cNvSpPr>
            <a:spLocks noGrp="1"/>
          </p:cNvSpPr>
          <p:nvPr>
            <p:ph type="body" sz="quarter" idx="14"/>
          </p:nvPr>
        </p:nvSpPr>
        <p:spPr/>
        <p:txBody>
          <a:bodyPr/>
          <a:lstStyle/>
          <a:p>
            <a:r>
              <a:rPr lang="en-US" dirty="0"/>
              <a:t>Haven Woodridge</a:t>
            </a:r>
          </a:p>
        </p:txBody>
      </p:sp>
      <p:sp>
        <p:nvSpPr>
          <p:cNvPr id="5" name="Slide Number Placeholder 4">
            <a:extLst>
              <a:ext uri="{FF2B5EF4-FFF2-40B4-BE49-F238E27FC236}">
                <a16:creationId xmlns:a16="http://schemas.microsoft.com/office/drawing/2014/main" id="{18B707FB-C568-4329-BF3D-88B688808724}"/>
              </a:ext>
            </a:extLst>
          </p:cNvPr>
          <p:cNvSpPr>
            <a:spLocks noGrp="1"/>
          </p:cNvSpPr>
          <p:nvPr>
            <p:ph type="sldNum" sz="quarter" idx="20"/>
          </p:nvPr>
        </p:nvSpPr>
        <p:spPr/>
        <p:txBody>
          <a:bodyPr/>
          <a:lstStyle/>
          <a:p>
            <a:pPr>
              <a:defRPr/>
            </a:pPr>
            <a:fld id="{AC6FBCD8-CC80-8B44-8514-323AADDA92F6}" type="slidenum">
              <a:rPr lang="en-US" smtClean="0"/>
              <a:pPr>
                <a:defRPr/>
              </a:pPr>
              <a:t>3</a:t>
            </a:fld>
            <a:endParaRPr lang="en-US" dirty="0"/>
          </a:p>
        </p:txBody>
      </p:sp>
      <p:sp>
        <p:nvSpPr>
          <p:cNvPr id="6" name="Footer Placeholder 5">
            <a:extLst>
              <a:ext uri="{FF2B5EF4-FFF2-40B4-BE49-F238E27FC236}">
                <a16:creationId xmlns:a16="http://schemas.microsoft.com/office/drawing/2014/main" id="{28E42CD4-FC8B-4B1C-9F5A-3F2FFB49F9B3}"/>
              </a:ext>
            </a:extLst>
          </p:cNvPr>
          <p:cNvSpPr>
            <a:spLocks noGrp="1"/>
          </p:cNvSpPr>
          <p:nvPr>
            <p:ph type="ftr" sz="quarter" idx="21"/>
          </p:nvPr>
        </p:nvSpPr>
        <p:spPr/>
        <p:txBody>
          <a:bodyPr/>
          <a:lstStyle/>
          <a:p>
            <a:pPr>
              <a:defRPr/>
            </a:pPr>
            <a:r>
              <a:rPr lang="en-US"/>
              <a:t>Tricap Residential Group  |  TricapRes.com</a:t>
            </a:r>
            <a:endParaRPr lang="en-US" dirty="0"/>
          </a:p>
        </p:txBody>
      </p:sp>
      <p:sp>
        <p:nvSpPr>
          <p:cNvPr id="7" name="object 45">
            <a:extLst>
              <a:ext uri="{FF2B5EF4-FFF2-40B4-BE49-F238E27FC236}">
                <a16:creationId xmlns:a16="http://schemas.microsoft.com/office/drawing/2014/main" id="{CD4933EA-918E-487E-B81C-F4188A663258}"/>
              </a:ext>
            </a:extLst>
          </p:cNvPr>
          <p:cNvSpPr txBox="1"/>
          <p:nvPr/>
        </p:nvSpPr>
        <p:spPr>
          <a:xfrm>
            <a:off x="776473" y="4772456"/>
            <a:ext cx="3941576" cy="833562"/>
          </a:xfrm>
          <a:prstGeom prst="rect">
            <a:avLst/>
          </a:prstGeom>
        </p:spPr>
        <p:txBody>
          <a:bodyPr vert="horz" wrap="square" lIns="0" tIns="0" rIns="0" bIns="0" rtlCol="0">
            <a:spAutoFit/>
          </a:bodyPr>
          <a:lstStyle/>
          <a:p>
            <a:pPr marL="12700" marR="5080">
              <a:lnSpc>
                <a:spcPts val="1300"/>
              </a:lnSpc>
              <a:spcBef>
                <a:spcPts val="60"/>
              </a:spcBef>
            </a:pPr>
            <a:r>
              <a:rPr lang="en-US" sz="1100" spc="-5" dirty="0">
                <a:solidFill>
                  <a:srgbClr val="231F20"/>
                </a:solidFill>
                <a:latin typeface="Proxima Nova Rg" panose="02000506030000020004" pitchFamily="50" charset="0"/>
                <a:cs typeface="Arial"/>
              </a:rPr>
              <a:t>Acquired from a long time family owner who had done a meticulous job maintain the structure of the assets. </a:t>
            </a:r>
            <a:r>
              <a:rPr lang="en-US" sz="1100" spc="-5" dirty="0" err="1">
                <a:solidFill>
                  <a:srgbClr val="231F20"/>
                </a:solidFill>
                <a:latin typeface="Proxima Nova Rg" panose="02000506030000020004" pitchFamily="50" charset="0"/>
                <a:cs typeface="Arial"/>
              </a:rPr>
              <a:t>Tricap</a:t>
            </a:r>
            <a:r>
              <a:rPr lang="en-US" sz="1100" spc="-5" dirty="0">
                <a:solidFill>
                  <a:srgbClr val="231F20"/>
                </a:solidFill>
                <a:latin typeface="Proxima Nova Rg" panose="02000506030000020004" pitchFamily="50" charset="0"/>
                <a:cs typeface="Arial"/>
              </a:rPr>
              <a:t> implemented an interior renovation and exterior curb appeal program in order to capitalize on rental upside already present in the submarket. </a:t>
            </a:r>
            <a:endParaRPr lang="en-US" sz="1100" dirty="0">
              <a:latin typeface="Proxima Nova Rg" panose="02000506030000020004" pitchFamily="50" charset="0"/>
              <a:cs typeface="Arial"/>
            </a:endParaRPr>
          </a:p>
        </p:txBody>
      </p:sp>
      <p:graphicFrame>
        <p:nvGraphicFramePr>
          <p:cNvPr id="8" name="Table 8">
            <a:extLst>
              <a:ext uri="{FF2B5EF4-FFF2-40B4-BE49-F238E27FC236}">
                <a16:creationId xmlns:a16="http://schemas.microsoft.com/office/drawing/2014/main" id="{B7A058F9-9ABD-4B87-9077-713C72D91B6E}"/>
              </a:ext>
            </a:extLst>
          </p:cNvPr>
          <p:cNvGraphicFramePr>
            <a:graphicFrameLocks noGrp="1"/>
          </p:cNvGraphicFramePr>
          <p:nvPr>
            <p:extLst>
              <p:ext uri="{D42A27DB-BD31-4B8C-83A1-F6EECF244321}">
                <p14:modId xmlns:p14="http://schemas.microsoft.com/office/powerpoint/2010/main" val="2289642524"/>
              </p:ext>
            </p:extLst>
          </p:nvPr>
        </p:nvGraphicFramePr>
        <p:xfrm>
          <a:off x="5418846" y="1409264"/>
          <a:ext cx="3941576" cy="2723440"/>
        </p:xfrm>
        <a:graphic>
          <a:graphicData uri="http://schemas.openxmlformats.org/drawingml/2006/table">
            <a:tbl>
              <a:tblPr firstRow="1" bandRow="1">
                <a:tableStyleId>{5C22544A-7EE6-4342-B048-85BDC9FD1C3A}</a:tableStyleId>
              </a:tblPr>
              <a:tblGrid>
                <a:gridCol w="1635874">
                  <a:extLst>
                    <a:ext uri="{9D8B030D-6E8A-4147-A177-3AD203B41FA5}">
                      <a16:colId xmlns:a16="http://schemas.microsoft.com/office/drawing/2014/main" val="624456686"/>
                    </a:ext>
                  </a:extLst>
                </a:gridCol>
                <a:gridCol w="2305702">
                  <a:extLst>
                    <a:ext uri="{9D8B030D-6E8A-4147-A177-3AD203B41FA5}">
                      <a16:colId xmlns:a16="http://schemas.microsoft.com/office/drawing/2014/main" val="1359560660"/>
                    </a:ext>
                  </a:extLst>
                </a:gridCol>
              </a:tblGrid>
              <a:tr h="398552">
                <a:tc gridSpan="2">
                  <a:txBody>
                    <a:bodyPr/>
                    <a:lstStyle/>
                    <a:p>
                      <a:pPr algn="ctr"/>
                      <a:r>
                        <a:rPr lang="en-US" dirty="0">
                          <a:latin typeface="Proxima Nova" panose="020B0604020202020204"/>
                        </a:rPr>
                        <a:t>HAVEN WOODRIDGE</a:t>
                      </a:r>
                    </a:p>
                  </a:txBody>
                  <a:tcPr/>
                </a:tc>
                <a:tc hMerge="1">
                  <a:txBody>
                    <a:bodyPr/>
                    <a:lstStyle/>
                    <a:p>
                      <a:endParaRPr lang="en-US" dirty="0">
                        <a:latin typeface="Proxima Nova" panose="020B0604020202020204"/>
                      </a:endParaRPr>
                    </a:p>
                  </a:txBody>
                  <a:tcPr/>
                </a:tc>
                <a:extLst>
                  <a:ext uri="{0D108BD9-81ED-4DB2-BD59-A6C34878D82A}">
                    <a16:rowId xmlns:a16="http://schemas.microsoft.com/office/drawing/2014/main" val="2654142580"/>
                  </a:ext>
                </a:extLst>
              </a:tr>
              <a:tr h="459868">
                <a:tc>
                  <a:txBody>
                    <a:bodyPr/>
                    <a:lstStyle/>
                    <a:p>
                      <a:r>
                        <a:rPr lang="en-US" sz="1200" dirty="0">
                          <a:latin typeface="Proxima Nova" panose="020B0604020202020204"/>
                        </a:rPr>
                        <a:t>Address</a:t>
                      </a:r>
                    </a:p>
                  </a:txBody>
                  <a:tcPr/>
                </a:tc>
                <a:tc>
                  <a:txBody>
                    <a:bodyPr/>
                    <a:lstStyle/>
                    <a:p>
                      <a:r>
                        <a:rPr lang="en-US" sz="1200" dirty="0">
                          <a:latin typeface="Proxima Nova" panose="020B0604020202020204"/>
                        </a:rPr>
                        <a:t>8101 Route 53</a:t>
                      </a:r>
                    </a:p>
                    <a:p>
                      <a:r>
                        <a:rPr lang="en-US" sz="1200" dirty="0">
                          <a:latin typeface="Proxima Nova" panose="020B0604020202020204"/>
                        </a:rPr>
                        <a:t>Woodridge, IL 60517</a:t>
                      </a:r>
                    </a:p>
                  </a:txBody>
                  <a:tcPr/>
                </a:tc>
                <a:extLst>
                  <a:ext uri="{0D108BD9-81ED-4DB2-BD59-A6C34878D82A}">
                    <a16:rowId xmlns:a16="http://schemas.microsoft.com/office/drawing/2014/main" val="343562395"/>
                  </a:ext>
                </a:extLst>
              </a:tr>
              <a:tr h="373004">
                <a:tc>
                  <a:txBody>
                    <a:bodyPr/>
                    <a:lstStyle/>
                    <a:p>
                      <a:r>
                        <a:rPr lang="en-US" sz="1200" dirty="0">
                          <a:latin typeface="Proxima Nova" panose="020B0604020202020204"/>
                        </a:rPr>
                        <a:t>Year Built</a:t>
                      </a:r>
                    </a:p>
                  </a:txBody>
                  <a:tcPr/>
                </a:tc>
                <a:tc>
                  <a:txBody>
                    <a:bodyPr/>
                    <a:lstStyle/>
                    <a:p>
                      <a:r>
                        <a:rPr lang="en-US" sz="1200" dirty="0">
                          <a:latin typeface="Proxima Nova" panose="020B0604020202020204"/>
                        </a:rPr>
                        <a:t>1973</a:t>
                      </a:r>
                    </a:p>
                  </a:txBody>
                  <a:tcPr/>
                </a:tc>
                <a:extLst>
                  <a:ext uri="{0D108BD9-81ED-4DB2-BD59-A6C34878D82A}">
                    <a16:rowId xmlns:a16="http://schemas.microsoft.com/office/drawing/2014/main" val="569528101"/>
                  </a:ext>
                </a:extLst>
              </a:tr>
              <a:tr h="373004">
                <a:tc>
                  <a:txBody>
                    <a:bodyPr/>
                    <a:lstStyle/>
                    <a:p>
                      <a:r>
                        <a:rPr lang="en-US" sz="1200" dirty="0">
                          <a:latin typeface="Proxima Nova" panose="020B0604020202020204"/>
                        </a:rPr>
                        <a:t>Unit Count</a:t>
                      </a:r>
                    </a:p>
                  </a:txBody>
                  <a:tcPr/>
                </a:tc>
                <a:tc>
                  <a:txBody>
                    <a:bodyPr/>
                    <a:lstStyle/>
                    <a:p>
                      <a:r>
                        <a:rPr lang="en-US" sz="1200" dirty="0">
                          <a:latin typeface="Proxima Nova" panose="020B0604020202020204"/>
                        </a:rPr>
                        <a:t>122</a:t>
                      </a:r>
                    </a:p>
                  </a:txBody>
                  <a:tcPr/>
                </a:tc>
                <a:extLst>
                  <a:ext uri="{0D108BD9-81ED-4DB2-BD59-A6C34878D82A}">
                    <a16:rowId xmlns:a16="http://schemas.microsoft.com/office/drawing/2014/main" val="2297530588"/>
                  </a:ext>
                </a:extLst>
              </a:tr>
              <a:tr h="373004">
                <a:tc>
                  <a:txBody>
                    <a:bodyPr/>
                    <a:lstStyle/>
                    <a:p>
                      <a:r>
                        <a:rPr lang="en-US" sz="1200" dirty="0">
                          <a:latin typeface="Proxima Nova" panose="020B0604020202020204"/>
                        </a:rPr>
                        <a:t>Year Purchased</a:t>
                      </a:r>
                    </a:p>
                  </a:txBody>
                  <a:tcPr/>
                </a:tc>
                <a:tc>
                  <a:txBody>
                    <a:bodyPr/>
                    <a:lstStyle/>
                    <a:p>
                      <a:r>
                        <a:rPr lang="en-US" sz="1200" dirty="0">
                          <a:latin typeface="Proxima Nova" panose="020B0604020202020204"/>
                        </a:rPr>
                        <a:t>November 2017</a:t>
                      </a:r>
                    </a:p>
                  </a:txBody>
                  <a:tcPr/>
                </a:tc>
                <a:extLst>
                  <a:ext uri="{0D108BD9-81ED-4DB2-BD59-A6C34878D82A}">
                    <a16:rowId xmlns:a16="http://schemas.microsoft.com/office/drawing/2014/main" val="2796966985"/>
                  </a:ext>
                </a:extLst>
              </a:tr>
              <a:tr h="373004">
                <a:tc>
                  <a:txBody>
                    <a:bodyPr/>
                    <a:lstStyle/>
                    <a:p>
                      <a:r>
                        <a:rPr lang="en-US" sz="1200" dirty="0">
                          <a:latin typeface="Proxima Nova" panose="020B0604020202020204"/>
                        </a:rPr>
                        <a:t>Purchase Price</a:t>
                      </a:r>
                    </a:p>
                  </a:txBody>
                  <a:tcPr/>
                </a:tc>
                <a:tc>
                  <a:txBody>
                    <a:bodyPr/>
                    <a:lstStyle/>
                    <a:p>
                      <a:r>
                        <a:rPr lang="en-US" sz="1200" dirty="0">
                          <a:latin typeface="Proxima Nova" panose="020B0604020202020204"/>
                        </a:rPr>
                        <a:t>$12,250,000</a:t>
                      </a:r>
                    </a:p>
                  </a:txBody>
                  <a:tcPr/>
                </a:tc>
                <a:extLst>
                  <a:ext uri="{0D108BD9-81ED-4DB2-BD59-A6C34878D82A}">
                    <a16:rowId xmlns:a16="http://schemas.microsoft.com/office/drawing/2014/main" val="4210826058"/>
                  </a:ext>
                </a:extLst>
              </a:tr>
              <a:tr h="373004">
                <a:tc>
                  <a:txBody>
                    <a:bodyPr/>
                    <a:lstStyle/>
                    <a:p>
                      <a:r>
                        <a:rPr lang="en-US" sz="1200" dirty="0">
                          <a:latin typeface="Proxima Nova" panose="020B0604020202020204"/>
                        </a:rPr>
                        <a:t>Renovation Budget</a:t>
                      </a:r>
                    </a:p>
                  </a:txBody>
                  <a:tcPr/>
                </a:tc>
                <a:tc>
                  <a:txBody>
                    <a:bodyPr/>
                    <a:lstStyle/>
                    <a:p>
                      <a:r>
                        <a:rPr lang="en-US" sz="1200" dirty="0">
                          <a:latin typeface="Proxima Nova" panose="020B0604020202020204"/>
                        </a:rPr>
                        <a:t>$2,300,000</a:t>
                      </a:r>
                    </a:p>
                  </a:txBody>
                  <a:tcPr/>
                </a:tc>
                <a:extLst>
                  <a:ext uri="{0D108BD9-81ED-4DB2-BD59-A6C34878D82A}">
                    <a16:rowId xmlns:a16="http://schemas.microsoft.com/office/drawing/2014/main" val="3414917864"/>
                  </a:ext>
                </a:extLst>
              </a:tr>
            </a:tbl>
          </a:graphicData>
        </a:graphic>
      </p:graphicFrame>
      <p:sp>
        <p:nvSpPr>
          <p:cNvPr id="16" name="Text Placeholder 1">
            <a:extLst>
              <a:ext uri="{FF2B5EF4-FFF2-40B4-BE49-F238E27FC236}">
                <a16:creationId xmlns:a16="http://schemas.microsoft.com/office/drawing/2014/main" id="{E434F340-3DA3-4D31-986D-43A02ABF92A9}"/>
              </a:ext>
            </a:extLst>
          </p:cNvPr>
          <p:cNvSpPr>
            <a:spLocks noGrp="1"/>
          </p:cNvSpPr>
          <p:nvPr>
            <p:ph type="body" sz="quarter" idx="13"/>
          </p:nvPr>
        </p:nvSpPr>
        <p:spPr>
          <a:xfrm>
            <a:off x="640461" y="5814335"/>
            <a:ext cx="4213599" cy="1377625"/>
          </a:xfrm>
        </p:spPr>
        <p:txBody>
          <a:bodyPr/>
          <a:lstStyle/>
          <a:p>
            <a:pPr lvl="2">
              <a:lnSpc>
                <a:spcPct val="100000"/>
              </a:lnSpc>
              <a:buNone/>
            </a:pPr>
            <a:r>
              <a:rPr lang="en-US" sz="3000" b="0" dirty="0">
                <a:latin typeface="Proxima Nova"/>
              </a:rPr>
              <a:t>5.5x</a:t>
            </a:r>
            <a:r>
              <a:rPr lang="en-US" sz="2400" b="0" dirty="0">
                <a:latin typeface="Proxima Nova"/>
              </a:rPr>
              <a:t> </a:t>
            </a:r>
            <a:r>
              <a:rPr lang="en-US" sz="1800" b="0" dirty="0">
                <a:latin typeface="Proxima Nova"/>
              </a:rPr>
              <a:t>increase in other income by implementing a resident utility billing program. Grew from $330 per unit per year to $1,815. </a:t>
            </a:r>
            <a:endParaRPr lang="en-US" sz="2400" b="0" dirty="0">
              <a:latin typeface="Proxima Nova"/>
            </a:endParaRPr>
          </a:p>
          <a:p>
            <a:pPr marL="468630" lvl="2" indent="-285750" algn="ctr"/>
            <a:endParaRPr lang="en-US" sz="2400" dirty="0">
              <a:latin typeface="Proxima Nova"/>
            </a:endParaRPr>
          </a:p>
        </p:txBody>
      </p:sp>
      <p:pic>
        <p:nvPicPr>
          <p:cNvPr id="2" name="Picture 1">
            <a:extLst>
              <a:ext uri="{FF2B5EF4-FFF2-40B4-BE49-F238E27FC236}">
                <a16:creationId xmlns:a16="http://schemas.microsoft.com/office/drawing/2014/main" id="{03450BCF-2054-4E78-963D-C2AD32D100E0}"/>
              </a:ext>
            </a:extLst>
          </p:cNvPr>
          <p:cNvPicPr>
            <a:picLocks noChangeAspect="1"/>
          </p:cNvPicPr>
          <p:nvPr/>
        </p:nvPicPr>
        <p:blipFill>
          <a:blip r:embed="rId2"/>
          <a:stretch>
            <a:fillRect/>
          </a:stretch>
        </p:blipFill>
        <p:spPr>
          <a:xfrm>
            <a:off x="533400" y="1409264"/>
            <a:ext cx="4580645" cy="3055964"/>
          </a:xfrm>
          <a:prstGeom prst="rect">
            <a:avLst/>
          </a:prstGeom>
        </p:spPr>
      </p:pic>
      <p:pic>
        <p:nvPicPr>
          <p:cNvPr id="4" name="Picture 3">
            <a:extLst>
              <a:ext uri="{FF2B5EF4-FFF2-40B4-BE49-F238E27FC236}">
                <a16:creationId xmlns:a16="http://schemas.microsoft.com/office/drawing/2014/main" id="{589F326D-C673-47BC-BA3F-8FD4894DEB77}"/>
              </a:ext>
            </a:extLst>
          </p:cNvPr>
          <p:cNvPicPr>
            <a:picLocks noChangeAspect="1"/>
          </p:cNvPicPr>
          <p:nvPr/>
        </p:nvPicPr>
        <p:blipFill>
          <a:blip r:embed="rId3"/>
          <a:stretch>
            <a:fillRect/>
          </a:stretch>
        </p:blipFill>
        <p:spPr>
          <a:xfrm>
            <a:off x="5340353" y="4589504"/>
            <a:ext cx="4025507" cy="2582960"/>
          </a:xfrm>
          <a:prstGeom prst="rect">
            <a:avLst/>
          </a:prstGeom>
        </p:spPr>
      </p:pic>
    </p:spTree>
    <p:extLst>
      <p:ext uri="{BB962C8B-B14F-4D97-AF65-F5344CB8AC3E}">
        <p14:creationId xmlns:p14="http://schemas.microsoft.com/office/powerpoint/2010/main" val="1867357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C79BD6-30FA-4547-9454-EFE6413D0F0A}"/>
              </a:ext>
            </a:extLst>
          </p:cNvPr>
          <p:cNvSpPr>
            <a:spLocks noGrp="1"/>
          </p:cNvSpPr>
          <p:nvPr>
            <p:ph type="body" sz="quarter" idx="14"/>
          </p:nvPr>
        </p:nvSpPr>
        <p:spPr/>
        <p:txBody>
          <a:bodyPr/>
          <a:lstStyle/>
          <a:p>
            <a:r>
              <a:rPr lang="en-US" dirty="0"/>
              <a:t>Haven Hoffman estates</a:t>
            </a:r>
          </a:p>
        </p:txBody>
      </p:sp>
      <p:sp>
        <p:nvSpPr>
          <p:cNvPr id="5" name="Slide Number Placeholder 4">
            <a:extLst>
              <a:ext uri="{FF2B5EF4-FFF2-40B4-BE49-F238E27FC236}">
                <a16:creationId xmlns:a16="http://schemas.microsoft.com/office/drawing/2014/main" id="{18B707FB-C568-4329-BF3D-88B688808724}"/>
              </a:ext>
            </a:extLst>
          </p:cNvPr>
          <p:cNvSpPr>
            <a:spLocks noGrp="1"/>
          </p:cNvSpPr>
          <p:nvPr>
            <p:ph type="sldNum" sz="quarter" idx="20"/>
          </p:nvPr>
        </p:nvSpPr>
        <p:spPr/>
        <p:txBody>
          <a:bodyPr/>
          <a:lstStyle/>
          <a:p>
            <a:pPr>
              <a:defRPr/>
            </a:pPr>
            <a:fld id="{AC6FBCD8-CC80-8B44-8514-323AADDA92F6}" type="slidenum">
              <a:rPr lang="en-US" smtClean="0"/>
              <a:pPr>
                <a:defRPr/>
              </a:pPr>
              <a:t>4</a:t>
            </a:fld>
            <a:endParaRPr lang="en-US" dirty="0"/>
          </a:p>
        </p:txBody>
      </p:sp>
      <p:sp>
        <p:nvSpPr>
          <p:cNvPr id="6" name="Footer Placeholder 5">
            <a:extLst>
              <a:ext uri="{FF2B5EF4-FFF2-40B4-BE49-F238E27FC236}">
                <a16:creationId xmlns:a16="http://schemas.microsoft.com/office/drawing/2014/main" id="{28E42CD4-FC8B-4B1C-9F5A-3F2FFB49F9B3}"/>
              </a:ext>
            </a:extLst>
          </p:cNvPr>
          <p:cNvSpPr>
            <a:spLocks noGrp="1"/>
          </p:cNvSpPr>
          <p:nvPr>
            <p:ph type="ftr" sz="quarter" idx="21"/>
          </p:nvPr>
        </p:nvSpPr>
        <p:spPr/>
        <p:txBody>
          <a:bodyPr/>
          <a:lstStyle/>
          <a:p>
            <a:pPr>
              <a:defRPr/>
            </a:pPr>
            <a:r>
              <a:rPr lang="en-US"/>
              <a:t>Tricap Residential Group  |  TricapRes.com</a:t>
            </a:r>
            <a:endParaRPr lang="en-US" dirty="0"/>
          </a:p>
        </p:txBody>
      </p:sp>
      <p:sp>
        <p:nvSpPr>
          <p:cNvPr id="7" name="object 45">
            <a:extLst>
              <a:ext uri="{FF2B5EF4-FFF2-40B4-BE49-F238E27FC236}">
                <a16:creationId xmlns:a16="http://schemas.microsoft.com/office/drawing/2014/main" id="{CD4933EA-918E-487E-B81C-F4188A663258}"/>
              </a:ext>
            </a:extLst>
          </p:cNvPr>
          <p:cNvSpPr txBox="1"/>
          <p:nvPr/>
        </p:nvSpPr>
        <p:spPr>
          <a:xfrm>
            <a:off x="482602" y="4772456"/>
            <a:ext cx="4718047" cy="666849"/>
          </a:xfrm>
          <a:prstGeom prst="rect">
            <a:avLst/>
          </a:prstGeom>
        </p:spPr>
        <p:txBody>
          <a:bodyPr vert="horz" wrap="square" lIns="0" tIns="0" rIns="0" bIns="0" rtlCol="0">
            <a:spAutoFit/>
          </a:bodyPr>
          <a:lstStyle/>
          <a:p>
            <a:pPr marL="12700" marR="5080">
              <a:lnSpc>
                <a:spcPts val="1300"/>
              </a:lnSpc>
              <a:spcBef>
                <a:spcPts val="60"/>
              </a:spcBef>
            </a:pPr>
            <a:r>
              <a:rPr lang="en-US" sz="1100" spc="-5" dirty="0">
                <a:solidFill>
                  <a:srgbClr val="231F20"/>
                </a:solidFill>
                <a:latin typeface="Proxima Nova Rg" panose="02000506030000020004" pitchFamily="50" charset="0"/>
                <a:cs typeface="Arial"/>
              </a:rPr>
              <a:t>Acquired a stabilized 500-unit garden-style apartment complex located in an excellent location, just 30 miles Northwest of Chicago. The property is undergoing a significant renovation, including kitchen and bathroom upgrades and common area enhancements. </a:t>
            </a:r>
            <a:endParaRPr lang="en-US" sz="1100" dirty="0">
              <a:latin typeface="Proxima Nova Rg" panose="02000506030000020004" pitchFamily="50" charset="0"/>
              <a:cs typeface="Arial"/>
            </a:endParaRPr>
          </a:p>
        </p:txBody>
      </p:sp>
      <p:graphicFrame>
        <p:nvGraphicFramePr>
          <p:cNvPr id="8" name="Table 8">
            <a:extLst>
              <a:ext uri="{FF2B5EF4-FFF2-40B4-BE49-F238E27FC236}">
                <a16:creationId xmlns:a16="http://schemas.microsoft.com/office/drawing/2014/main" id="{B7A058F9-9ABD-4B87-9077-713C72D91B6E}"/>
              </a:ext>
            </a:extLst>
          </p:cNvPr>
          <p:cNvGraphicFramePr>
            <a:graphicFrameLocks noGrp="1"/>
          </p:cNvGraphicFramePr>
          <p:nvPr>
            <p:extLst>
              <p:ext uri="{D42A27DB-BD31-4B8C-83A1-F6EECF244321}">
                <p14:modId xmlns:p14="http://schemas.microsoft.com/office/powerpoint/2010/main" val="678274435"/>
              </p:ext>
            </p:extLst>
          </p:nvPr>
        </p:nvGraphicFramePr>
        <p:xfrm>
          <a:off x="5418846" y="1409264"/>
          <a:ext cx="3941576" cy="2723440"/>
        </p:xfrm>
        <a:graphic>
          <a:graphicData uri="http://schemas.openxmlformats.org/drawingml/2006/table">
            <a:tbl>
              <a:tblPr firstRow="1" bandRow="1">
                <a:tableStyleId>{5C22544A-7EE6-4342-B048-85BDC9FD1C3A}</a:tableStyleId>
              </a:tblPr>
              <a:tblGrid>
                <a:gridCol w="1635874">
                  <a:extLst>
                    <a:ext uri="{9D8B030D-6E8A-4147-A177-3AD203B41FA5}">
                      <a16:colId xmlns:a16="http://schemas.microsoft.com/office/drawing/2014/main" val="624456686"/>
                    </a:ext>
                  </a:extLst>
                </a:gridCol>
                <a:gridCol w="2305702">
                  <a:extLst>
                    <a:ext uri="{9D8B030D-6E8A-4147-A177-3AD203B41FA5}">
                      <a16:colId xmlns:a16="http://schemas.microsoft.com/office/drawing/2014/main" val="1359560660"/>
                    </a:ext>
                  </a:extLst>
                </a:gridCol>
              </a:tblGrid>
              <a:tr h="398552">
                <a:tc gridSpan="2">
                  <a:txBody>
                    <a:bodyPr/>
                    <a:lstStyle/>
                    <a:p>
                      <a:pPr algn="ctr"/>
                      <a:r>
                        <a:rPr lang="en-US" dirty="0">
                          <a:latin typeface="Proxima Nova" panose="020B0604020202020204"/>
                        </a:rPr>
                        <a:t>HAVEN HOFFMAN ESTATES</a:t>
                      </a:r>
                    </a:p>
                  </a:txBody>
                  <a:tcPr/>
                </a:tc>
                <a:tc hMerge="1">
                  <a:txBody>
                    <a:bodyPr/>
                    <a:lstStyle/>
                    <a:p>
                      <a:endParaRPr lang="en-US" dirty="0">
                        <a:latin typeface="Proxima Nova" panose="020B0604020202020204"/>
                      </a:endParaRPr>
                    </a:p>
                  </a:txBody>
                  <a:tcPr/>
                </a:tc>
                <a:extLst>
                  <a:ext uri="{0D108BD9-81ED-4DB2-BD59-A6C34878D82A}">
                    <a16:rowId xmlns:a16="http://schemas.microsoft.com/office/drawing/2014/main" val="2654142580"/>
                  </a:ext>
                </a:extLst>
              </a:tr>
              <a:tr h="459868">
                <a:tc>
                  <a:txBody>
                    <a:bodyPr/>
                    <a:lstStyle/>
                    <a:p>
                      <a:r>
                        <a:rPr lang="en-US" sz="1200" dirty="0">
                          <a:latin typeface="Proxima Nova" panose="020B0604020202020204"/>
                        </a:rPr>
                        <a:t>Address</a:t>
                      </a:r>
                    </a:p>
                  </a:txBody>
                  <a:tcPr/>
                </a:tc>
                <a:tc>
                  <a:txBody>
                    <a:bodyPr/>
                    <a:lstStyle/>
                    <a:p>
                      <a:r>
                        <a:rPr lang="en-US" sz="1200" dirty="0">
                          <a:latin typeface="Proxima Nova" panose="020B0604020202020204"/>
                        </a:rPr>
                        <a:t>725 Bode Circle</a:t>
                      </a:r>
                    </a:p>
                    <a:p>
                      <a:r>
                        <a:rPr lang="en-US" sz="1200" dirty="0">
                          <a:latin typeface="Proxima Nova" panose="020B0604020202020204"/>
                        </a:rPr>
                        <a:t>Hoffman Estates, IL 60169</a:t>
                      </a:r>
                    </a:p>
                  </a:txBody>
                  <a:tcPr/>
                </a:tc>
                <a:extLst>
                  <a:ext uri="{0D108BD9-81ED-4DB2-BD59-A6C34878D82A}">
                    <a16:rowId xmlns:a16="http://schemas.microsoft.com/office/drawing/2014/main" val="343562395"/>
                  </a:ext>
                </a:extLst>
              </a:tr>
              <a:tr h="373004">
                <a:tc>
                  <a:txBody>
                    <a:bodyPr/>
                    <a:lstStyle/>
                    <a:p>
                      <a:r>
                        <a:rPr lang="en-US" sz="1200" dirty="0">
                          <a:latin typeface="Proxima Nova" panose="020B0604020202020204"/>
                        </a:rPr>
                        <a:t>Year Built</a:t>
                      </a:r>
                    </a:p>
                  </a:txBody>
                  <a:tcPr/>
                </a:tc>
                <a:tc>
                  <a:txBody>
                    <a:bodyPr/>
                    <a:lstStyle/>
                    <a:p>
                      <a:r>
                        <a:rPr lang="en-US" sz="1200" dirty="0">
                          <a:latin typeface="Proxima Nova" panose="020B0604020202020204"/>
                        </a:rPr>
                        <a:t>1973</a:t>
                      </a:r>
                    </a:p>
                  </a:txBody>
                  <a:tcPr/>
                </a:tc>
                <a:extLst>
                  <a:ext uri="{0D108BD9-81ED-4DB2-BD59-A6C34878D82A}">
                    <a16:rowId xmlns:a16="http://schemas.microsoft.com/office/drawing/2014/main" val="569528101"/>
                  </a:ext>
                </a:extLst>
              </a:tr>
              <a:tr h="373004">
                <a:tc>
                  <a:txBody>
                    <a:bodyPr/>
                    <a:lstStyle/>
                    <a:p>
                      <a:r>
                        <a:rPr lang="en-US" sz="1200" dirty="0">
                          <a:latin typeface="Proxima Nova" panose="020B0604020202020204"/>
                        </a:rPr>
                        <a:t>Unit Count</a:t>
                      </a:r>
                    </a:p>
                  </a:txBody>
                  <a:tcPr/>
                </a:tc>
                <a:tc>
                  <a:txBody>
                    <a:bodyPr/>
                    <a:lstStyle/>
                    <a:p>
                      <a:r>
                        <a:rPr lang="en-US" sz="1200" dirty="0">
                          <a:latin typeface="Proxima Nova" panose="020B0604020202020204"/>
                        </a:rPr>
                        <a:t>550</a:t>
                      </a:r>
                    </a:p>
                  </a:txBody>
                  <a:tcPr/>
                </a:tc>
                <a:extLst>
                  <a:ext uri="{0D108BD9-81ED-4DB2-BD59-A6C34878D82A}">
                    <a16:rowId xmlns:a16="http://schemas.microsoft.com/office/drawing/2014/main" val="2297530588"/>
                  </a:ext>
                </a:extLst>
              </a:tr>
              <a:tr h="373004">
                <a:tc>
                  <a:txBody>
                    <a:bodyPr/>
                    <a:lstStyle/>
                    <a:p>
                      <a:r>
                        <a:rPr lang="en-US" sz="1200" dirty="0">
                          <a:latin typeface="Proxima Nova" panose="020B0604020202020204"/>
                        </a:rPr>
                        <a:t>Year Purchased</a:t>
                      </a:r>
                    </a:p>
                  </a:txBody>
                  <a:tcPr/>
                </a:tc>
                <a:tc>
                  <a:txBody>
                    <a:bodyPr/>
                    <a:lstStyle/>
                    <a:p>
                      <a:r>
                        <a:rPr lang="en-US" sz="1200" dirty="0">
                          <a:latin typeface="Proxima Nova" panose="020B0604020202020204"/>
                        </a:rPr>
                        <a:t>April 2019</a:t>
                      </a:r>
                    </a:p>
                  </a:txBody>
                  <a:tcPr/>
                </a:tc>
                <a:extLst>
                  <a:ext uri="{0D108BD9-81ED-4DB2-BD59-A6C34878D82A}">
                    <a16:rowId xmlns:a16="http://schemas.microsoft.com/office/drawing/2014/main" val="2796966985"/>
                  </a:ext>
                </a:extLst>
              </a:tr>
              <a:tr h="373004">
                <a:tc>
                  <a:txBody>
                    <a:bodyPr/>
                    <a:lstStyle/>
                    <a:p>
                      <a:r>
                        <a:rPr lang="en-US" sz="1200" dirty="0">
                          <a:latin typeface="Proxima Nova" panose="020B0604020202020204"/>
                        </a:rPr>
                        <a:t>Purchase Price</a:t>
                      </a:r>
                    </a:p>
                  </a:txBody>
                  <a:tcPr/>
                </a:tc>
                <a:tc>
                  <a:txBody>
                    <a:bodyPr/>
                    <a:lstStyle/>
                    <a:p>
                      <a:r>
                        <a:rPr lang="en-US" sz="1200" dirty="0">
                          <a:latin typeface="Proxima Nova" panose="020B0604020202020204"/>
                        </a:rPr>
                        <a:t>$12,250,000</a:t>
                      </a:r>
                    </a:p>
                  </a:txBody>
                  <a:tcPr/>
                </a:tc>
                <a:extLst>
                  <a:ext uri="{0D108BD9-81ED-4DB2-BD59-A6C34878D82A}">
                    <a16:rowId xmlns:a16="http://schemas.microsoft.com/office/drawing/2014/main" val="4210826058"/>
                  </a:ext>
                </a:extLst>
              </a:tr>
              <a:tr h="373004">
                <a:tc>
                  <a:txBody>
                    <a:bodyPr/>
                    <a:lstStyle/>
                    <a:p>
                      <a:r>
                        <a:rPr lang="en-US" sz="1200" dirty="0">
                          <a:latin typeface="Proxima Nova" panose="020B0604020202020204"/>
                        </a:rPr>
                        <a:t>Renovation Budget</a:t>
                      </a:r>
                    </a:p>
                  </a:txBody>
                  <a:tcPr/>
                </a:tc>
                <a:tc>
                  <a:txBody>
                    <a:bodyPr/>
                    <a:lstStyle/>
                    <a:p>
                      <a:r>
                        <a:rPr lang="en-US" sz="1200" dirty="0">
                          <a:latin typeface="Proxima Nova" panose="020B0604020202020204"/>
                        </a:rPr>
                        <a:t>$9,849,350</a:t>
                      </a:r>
                    </a:p>
                  </a:txBody>
                  <a:tcPr/>
                </a:tc>
                <a:extLst>
                  <a:ext uri="{0D108BD9-81ED-4DB2-BD59-A6C34878D82A}">
                    <a16:rowId xmlns:a16="http://schemas.microsoft.com/office/drawing/2014/main" val="3414917864"/>
                  </a:ext>
                </a:extLst>
              </a:tr>
            </a:tbl>
          </a:graphicData>
        </a:graphic>
      </p:graphicFrame>
      <p:pic>
        <p:nvPicPr>
          <p:cNvPr id="9" name="Picture 8">
            <a:extLst>
              <a:ext uri="{FF2B5EF4-FFF2-40B4-BE49-F238E27FC236}">
                <a16:creationId xmlns:a16="http://schemas.microsoft.com/office/drawing/2014/main" id="{F51699B4-74C0-421D-97B5-F5E5AB4E5766}"/>
              </a:ext>
            </a:extLst>
          </p:cNvPr>
          <p:cNvPicPr>
            <a:picLocks noChangeAspect="1"/>
          </p:cNvPicPr>
          <p:nvPr/>
        </p:nvPicPr>
        <p:blipFill>
          <a:blip r:embed="rId2"/>
          <a:stretch>
            <a:fillRect/>
          </a:stretch>
        </p:blipFill>
        <p:spPr>
          <a:xfrm>
            <a:off x="5418847" y="4546991"/>
            <a:ext cx="3941576" cy="2635306"/>
          </a:xfrm>
          <a:prstGeom prst="rect">
            <a:avLst/>
          </a:prstGeom>
        </p:spPr>
      </p:pic>
      <p:pic>
        <p:nvPicPr>
          <p:cNvPr id="10" name="Picture 9">
            <a:extLst>
              <a:ext uri="{FF2B5EF4-FFF2-40B4-BE49-F238E27FC236}">
                <a16:creationId xmlns:a16="http://schemas.microsoft.com/office/drawing/2014/main" id="{7DE98288-89C4-4B74-A866-8742538C05E6}"/>
              </a:ext>
            </a:extLst>
          </p:cNvPr>
          <p:cNvPicPr>
            <a:picLocks noChangeAspect="1"/>
          </p:cNvPicPr>
          <p:nvPr/>
        </p:nvPicPr>
        <p:blipFill>
          <a:blip r:embed="rId3"/>
          <a:stretch>
            <a:fillRect/>
          </a:stretch>
        </p:blipFill>
        <p:spPr>
          <a:xfrm>
            <a:off x="482602" y="1409264"/>
            <a:ext cx="4718047" cy="3131778"/>
          </a:xfrm>
          <a:prstGeom prst="rect">
            <a:avLst/>
          </a:prstGeom>
        </p:spPr>
      </p:pic>
      <p:sp>
        <p:nvSpPr>
          <p:cNvPr id="12" name="Text Placeholder 1">
            <a:extLst>
              <a:ext uri="{FF2B5EF4-FFF2-40B4-BE49-F238E27FC236}">
                <a16:creationId xmlns:a16="http://schemas.microsoft.com/office/drawing/2014/main" id="{AE374136-07F3-43BC-9D9F-06EA87EB2BED}"/>
              </a:ext>
            </a:extLst>
          </p:cNvPr>
          <p:cNvSpPr txBox="1">
            <a:spLocks/>
          </p:cNvSpPr>
          <p:nvPr/>
        </p:nvSpPr>
        <p:spPr bwMode="auto">
          <a:xfrm>
            <a:off x="645513" y="5646930"/>
            <a:ext cx="4072536" cy="15353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ts val="1700"/>
              </a:lnSpc>
              <a:spcBef>
                <a:spcPct val="0"/>
              </a:spcBef>
              <a:spcAft>
                <a:spcPts val="800"/>
              </a:spcAft>
              <a:buClrTx/>
              <a:buSzTx/>
              <a:buFont typeface="Arial"/>
              <a:buChar char="•"/>
              <a:tabLst/>
              <a:defRPr sz="1700" kern="1200" cap="all" spc="145" baseline="0">
                <a:solidFill>
                  <a:srgbClr val="123150"/>
                </a:solidFill>
                <a:latin typeface="NeutraText-Book"/>
                <a:ea typeface="ヒラギノ角ゴ Pro W3" charset="-128"/>
                <a:cs typeface="NeutraText-Book" panose="02000000000000000000" pitchFamily="50" charset="0"/>
              </a:defRPr>
            </a:lvl1pPr>
            <a:lvl2pPr marL="0" indent="0" algn="l" rtl="0" eaLnBrk="1" fontAlgn="base" hangingPunct="1">
              <a:lnSpc>
                <a:spcPts val="1500"/>
              </a:lnSpc>
              <a:spcBef>
                <a:spcPct val="20000"/>
              </a:spcBef>
              <a:spcAft>
                <a:spcPct val="0"/>
              </a:spcAft>
              <a:buFont typeface="Arial"/>
              <a:buChar char="•"/>
              <a:defRPr sz="1300" b="1" i="0" kern="1200" cap="none" spc="0" baseline="0">
                <a:solidFill>
                  <a:srgbClr val="00243A"/>
                </a:solidFill>
                <a:latin typeface="Proxima Nova Rg" panose="02000506030000020004" pitchFamily="50" charset="0"/>
                <a:ea typeface="ヒラギノ角ゴ Pro W3" charset="-128"/>
                <a:cs typeface="Proxima Nova Rg" panose="02000506030000020004" pitchFamily="50" charset="0"/>
              </a:defRPr>
            </a:lvl2pPr>
            <a:lvl3pPr marL="182880" indent="0" algn="l" rtl="0" eaLnBrk="1" fontAlgn="base" hangingPunct="1">
              <a:lnSpc>
                <a:spcPts val="1200"/>
              </a:lnSpc>
              <a:spcBef>
                <a:spcPct val="20000"/>
              </a:spcBef>
              <a:spcAft>
                <a:spcPct val="0"/>
              </a:spcAft>
              <a:buFont typeface="Arial"/>
              <a:buChar char="•"/>
              <a:defRPr sz="1100" b="1" kern="1200" cap="none" spc="0" baseline="0">
                <a:solidFill>
                  <a:srgbClr val="4CB3BE"/>
                </a:solidFill>
                <a:latin typeface="Proxima Nova Rg" panose="02000506030000020004" pitchFamily="50" charset="0"/>
                <a:ea typeface="ヒラギノ角ゴ Pro W3" charset="-128"/>
                <a:cs typeface="Proxima Nova Rg" panose="02000506030000020004" pitchFamily="50" charset="0"/>
              </a:defRPr>
            </a:lvl3pPr>
            <a:lvl4pPr marL="365760" indent="0" algn="l" rtl="0" eaLnBrk="1" fontAlgn="base" hangingPunct="1">
              <a:lnSpc>
                <a:spcPts val="1300"/>
              </a:lnSpc>
              <a:spcBef>
                <a:spcPct val="20000"/>
              </a:spcBef>
              <a:spcAft>
                <a:spcPct val="0"/>
              </a:spcAft>
              <a:buFont typeface="Arial"/>
              <a:buChar char="•"/>
              <a:defRPr sz="1100" b="0" i="0" kern="1200" spc="0" baseline="0">
                <a:solidFill>
                  <a:schemeClr val="tx1"/>
                </a:solidFill>
                <a:latin typeface="Proxima Nova Rg" panose="02000506030000020004" pitchFamily="50" charset="0"/>
                <a:ea typeface="ヒラギノ角ゴ Pro W3" charset="-128"/>
                <a:cs typeface="Proxima Nova Rg" panose="02000506030000020004" pitchFamily="50" charset="0"/>
              </a:defRPr>
            </a:lvl4pPr>
            <a:lvl5pPr marL="0" indent="0" algn="l" rtl="0" eaLnBrk="1" fontAlgn="base" hangingPunct="1">
              <a:lnSpc>
                <a:spcPts val="1450"/>
              </a:lnSpc>
              <a:spcBef>
                <a:spcPct val="20000"/>
              </a:spcBef>
              <a:spcAft>
                <a:spcPct val="0"/>
              </a:spcAft>
              <a:defRPr sz="1100" kern="1200" spc="0" baseline="0">
                <a:solidFill>
                  <a:schemeClr val="tx1"/>
                </a:solidFill>
                <a:latin typeface="Proxima Nova Rg" panose="02000506030000020004" pitchFamily="50" charset="0"/>
                <a:ea typeface="ヒラギノ角ゴ Pro W3" charset="-128"/>
                <a:cs typeface="Proxima Nova Rg" panose="02000506030000020004" pitchFamily="50" charset="0"/>
              </a:defRPr>
            </a:lvl5pPr>
            <a:lvl6pPr marL="0" indent="0" algn="l" defTabSz="1018824" rtl="0" eaLnBrk="1" latinLnBrk="0" hangingPunct="1">
              <a:spcBef>
                <a:spcPct val="20000"/>
              </a:spcBef>
              <a:spcAft>
                <a:spcPts val="192"/>
              </a:spcAft>
              <a:buFont typeface="Arial" panose="020B0604020202020204" pitchFamily="34" charset="0"/>
              <a:buNone/>
              <a:defRPr sz="800" kern="1200" spc="130" baseline="0">
                <a:solidFill>
                  <a:schemeClr val="accent1"/>
                </a:solidFill>
                <a:latin typeface="NeutraText-Demi" panose="02000000000000000000" pitchFamily="50" charset="0"/>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lvl="2" defTabSz="914400">
              <a:lnSpc>
                <a:spcPct val="100000"/>
              </a:lnSpc>
              <a:buFont typeface="Arial"/>
              <a:buNone/>
            </a:pPr>
            <a:r>
              <a:rPr lang="en-US" sz="2400" dirty="0">
                <a:latin typeface="Proxima Nova"/>
              </a:rPr>
              <a:t>32% </a:t>
            </a:r>
            <a:r>
              <a:rPr lang="en-US" sz="2000" b="0" dirty="0">
                <a:latin typeface="Proxima Nova"/>
              </a:rPr>
              <a:t>projected</a:t>
            </a:r>
            <a:r>
              <a:rPr lang="en-US" sz="2000" dirty="0">
                <a:latin typeface="Proxima Nova"/>
              </a:rPr>
              <a:t> </a:t>
            </a:r>
            <a:r>
              <a:rPr lang="en-US" sz="2000" b="0" dirty="0">
                <a:latin typeface="Proxima Nova"/>
              </a:rPr>
              <a:t>increase in rent</a:t>
            </a:r>
          </a:p>
          <a:p>
            <a:pPr lvl="2" defTabSz="914400">
              <a:lnSpc>
                <a:spcPct val="100000"/>
              </a:lnSpc>
              <a:buFont typeface="Arial"/>
              <a:buNone/>
            </a:pPr>
            <a:r>
              <a:rPr lang="en-US" sz="2400" dirty="0">
                <a:latin typeface="Proxima Nova"/>
              </a:rPr>
              <a:t>54% </a:t>
            </a:r>
            <a:r>
              <a:rPr lang="en-US" sz="2000" b="0" dirty="0">
                <a:latin typeface="Proxima Nova"/>
              </a:rPr>
              <a:t>projected</a:t>
            </a:r>
            <a:r>
              <a:rPr lang="en-US" sz="2000" dirty="0">
                <a:latin typeface="Proxima Nova"/>
              </a:rPr>
              <a:t> </a:t>
            </a:r>
            <a:r>
              <a:rPr lang="en-US" sz="2000" b="0" dirty="0">
                <a:latin typeface="Proxima Nova"/>
              </a:rPr>
              <a:t>NOI growth       </a:t>
            </a:r>
            <a:r>
              <a:rPr lang="en-US" sz="1200" b="0" dirty="0">
                <a:latin typeface="Proxima Nova"/>
              </a:rPr>
              <a:t>(in-place at time of purchase to stabilization in Year 3)</a:t>
            </a:r>
          </a:p>
          <a:p>
            <a:pPr lvl="2" algn="ctr" defTabSz="914400">
              <a:lnSpc>
                <a:spcPct val="100000"/>
              </a:lnSpc>
              <a:buFont typeface="Arial"/>
              <a:buNone/>
            </a:pPr>
            <a:endParaRPr lang="en-US" sz="2400" b="0" dirty="0">
              <a:latin typeface="Proxima Nova"/>
            </a:endParaRPr>
          </a:p>
          <a:p>
            <a:pPr marL="468630" lvl="2" indent="-285750" algn="ctr" defTabSz="914400"/>
            <a:endParaRPr lang="en-US" sz="2400" dirty="0">
              <a:latin typeface="Proxima Nova"/>
            </a:endParaRPr>
          </a:p>
        </p:txBody>
      </p:sp>
    </p:spTree>
    <p:extLst>
      <p:ext uri="{BB962C8B-B14F-4D97-AF65-F5344CB8AC3E}">
        <p14:creationId xmlns:p14="http://schemas.microsoft.com/office/powerpoint/2010/main" val="1039742406"/>
      </p:ext>
    </p:extLst>
  </p:cSld>
  <p:clrMapOvr>
    <a:masterClrMapping/>
  </p:clrMapOvr>
</p:sld>
</file>

<file path=ppt/theme/theme1.xml><?xml version="1.0" encoding="utf-8"?>
<a:theme xmlns:a="http://schemas.openxmlformats.org/drawingml/2006/main" name="tricap_PPT-template_3-1ps">
  <a:themeElements>
    <a:clrScheme name="Tricap 1">
      <a:dk1>
        <a:srgbClr val="141313"/>
      </a:dk1>
      <a:lt1>
        <a:srgbClr val="FFFFFE"/>
      </a:lt1>
      <a:dk2>
        <a:srgbClr val="00243A"/>
      </a:dk2>
      <a:lt2>
        <a:srgbClr val="CDCEC9"/>
      </a:lt2>
      <a:accent1>
        <a:srgbClr val="4CB3BE"/>
      </a:accent1>
      <a:accent2>
        <a:srgbClr val="E7E9E4"/>
      </a:accent2>
      <a:accent3>
        <a:srgbClr val="6C706F"/>
      </a:accent3>
      <a:accent4>
        <a:srgbClr val="A2D5D7"/>
      </a:accent4>
      <a:accent5>
        <a:srgbClr val="CDCEC9"/>
      </a:accent5>
      <a:accent6>
        <a:srgbClr val="00243A"/>
      </a:accent6>
      <a:hlink>
        <a:srgbClr val="141313"/>
      </a:hlink>
      <a:folHlink>
        <a:srgbClr val="14131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tricap_PPT-horizontal template_4-6aw (1)</Template>
  <TotalTime>1446</TotalTime>
  <Words>347</Words>
  <Application>Microsoft Office PowerPoint</Application>
  <PresentationFormat>Custom</PresentationFormat>
  <Paragraphs>60</Paragraphs>
  <Slides>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vt:i4>
      </vt:variant>
    </vt:vector>
  </HeadingPairs>
  <TitlesOfParts>
    <vt:vector size="14" baseType="lpstr">
      <vt:lpstr>Arial</vt:lpstr>
      <vt:lpstr>Calibri</vt:lpstr>
      <vt:lpstr>Lucida Grande</vt:lpstr>
      <vt:lpstr>NeutraText-Book</vt:lpstr>
      <vt:lpstr>NeutraText-Demi</vt:lpstr>
      <vt:lpstr>NeutraText-Light</vt:lpstr>
      <vt:lpstr>Proxima Nova</vt:lpstr>
      <vt:lpstr>Proxima Nova Regular</vt:lpstr>
      <vt:lpstr>Proxima Nova Rg</vt:lpstr>
      <vt:lpstr>tricap_PPT-template_3-1ps</vt:lpstr>
      <vt:lpstr>PowerPoint Presentation</vt:lpstr>
      <vt:lpstr>PowerPoint Presentation</vt:lpstr>
      <vt:lpstr>PowerPoint Presentation</vt:lpstr>
      <vt:lpstr>PowerPoint Presentation</vt:lpstr>
    </vt:vector>
  </TitlesOfParts>
  <Company>UpShift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dc:creator>
  <cp:lastModifiedBy>Brad Someone or other</cp:lastModifiedBy>
  <cp:revision>35</cp:revision>
  <cp:lastPrinted>2015-05-01T20:43:51Z</cp:lastPrinted>
  <dcterms:created xsi:type="dcterms:W3CDTF">2019-11-14T18:34:38Z</dcterms:created>
  <dcterms:modified xsi:type="dcterms:W3CDTF">2020-01-16T17:17:11Z</dcterms:modified>
</cp:coreProperties>
</file>